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1710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81631" y="0"/>
            <a:ext cx="93072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/>
          <p:nvPr/>
        </p:nvSpPr>
        <p:spPr>
          <a:xfrm>
            <a:off x="-60950" y="2228850"/>
            <a:ext cx="9307200" cy="222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Infographics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-83825" y="5067300"/>
            <a:ext cx="9307200" cy="120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fast fact box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7828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delivers information</a:t>
            </a:r>
          </a:p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 bite-size “chunks” based on facts or statistics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30625" y="198125"/>
            <a:ext cx="2569599" cy="619049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354425" y="6374400"/>
            <a:ext cx="6555599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98" name="Shape 98"/>
          <p:cNvSpPr/>
          <p:nvPr/>
        </p:nvSpPr>
        <p:spPr>
          <a:xfrm>
            <a:off x="3496975" y="213800"/>
            <a:ext cx="2598599" cy="61604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diagram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2948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labels parts of a whole or breaks down something complex into smaller pieces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29851" y="350525"/>
            <a:ext cx="4694850" cy="597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3619500" y="346700"/>
            <a:ext cx="4731899" cy="5992499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3553650" y="63785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36800" y="1548733"/>
            <a:ext cx="6163499" cy="4699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1518875" y="1560975"/>
            <a:ext cx="6284699" cy="4716899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map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442675" y="63540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two main types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Infographics generally fall into these two types: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supplemental</a:t>
            </a:r>
          </a:p>
          <a:p>
            <a:pPr marL="914400" lvl="1" indent="-342900" rtl="0">
              <a:buClr>
                <a:schemeClr val="dk1"/>
              </a:buClr>
              <a:buSzPct val="60000"/>
              <a:buFont typeface="Courier New"/>
              <a:buChar char="o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 infographic that accompanies a traditional story; usually placed beside it on a page to provide additional information or to break down complex ideas from the copy block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standalone</a:t>
            </a:r>
          </a:p>
          <a:p>
            <a:pPr marL="914400" lvl="1" indent="-342900" rtl="0">
              <a:buClr>
                <a:schemeClr val="dk1"/>
              </a:buClr>
              <a:buSzPct val="60000"/>
              <a:buFont typeface="Courier New"/>
              <a:buChar char="o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 infographic presented by itself as the story; readers should be able to take away complete information (infographic provides full context)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2025" y="598175"/>
            <a:ext cx="8620824" cy="5775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 rot="10800000" flipH="1">
            <a:off x="243850" y="586774"/>
            <a:ext cx="8629499" cy="114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/>
          <p:nvPr/>
        </p:nvCxnSpPr>
        <p:spPr>
          <a:xfrm>
            <a:off x="247625" y="588600"/>
            <a:ext cx="0" cy="579509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1" name="Shape 131"/>
          <p:cNvCxnSpPr/>
          <p:nvPr/>
        </p:nvCxnSpPr>
        <p:spPr>
          <a:xfrm rot="10800000" flipH="1">
            <a:off x="243850" y="6374149"/>
            <a:ext cx="8629499" cy="11400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" name="Shape 132"/>
          <p:cNvCxnSpPr/>
          <p:nvPr/>
        </p:nvCxnSpPr>
        <p:spPr>
          <a:xfrm>
            <a:off x="8873350" y="588612"/>
            <a:ext cx="0" cy="5795099"/>
          </a:xfrm>
          <a:prstGeom prst="straightConnector1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3" name="Shape 133"/>
          <p:cNvSpPr txBox="1"/>
          <p:nvPr/>
        </p:nvSpPr>
        <p:spPr>
          <a:xfrm>
            <a:off x="160625" y="64069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supplemental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4823525"/>
            <a:ext cx="8229600" cy="174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this infographic accompanies the main story</a:t>
            </a:r>
          </a:p>
          <a:p>
            <a:pPr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(see previous slide)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2006925"/>
            <a:ext cx="8229600" cy="2559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437250" y="1992950"/>
            <a:ext cx="8249399" cy="26004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standalone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64200" y="1454200"/>
            <a:ext cx="5035474" cy="4847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757325" y="63782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149" name="Shape 149"/>
          <p:cNvSpPr/>
          <p:nvPr/>
        </p:nvSpPr>
        <p:spPr>
          <a:xfrm>
            <a:off x="1841075" y="1440650"/>
            <a:ext cx="5085899" cy="49677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86450" y="-2806891"/>
            <a:ext cx="2644500" cy="631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design decisions</a:t>
            </a:r>
          </a:p>
          <a:p>
            <a:endParaRPr lang="en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coordinate color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follow visual hierarchy</a:t>
            </a:r>
          </a:p>
          <a:p>
            <a:pPr marL="457200" lvl="0" indent="-34290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focus on readability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30500" y="277375"/>
            <a:ext cx="4693198" cy="61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3032750" y="289550"/>
            <a:ext cx="4693199" cy="6153300"/>
          </a:xfrm>
          <a:prstGeom prst="rect">
            <a:avLst/>
          </a:prstGeom>
          <a:noFill/>
          <a:ln w="9525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2954300" y="64830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keep type simple, consistent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575" y="1888600"/>
            <a:ext cx="8416848" cy="28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28600" y="48753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165" name="Shape 165"/>
          <p:cNvSpPr/>
          <p:nvPr/>
        </p:nvSpPr>
        <p:spPr>
          <a:xfrm>
            <a:off x="345200" y="1877900"/>
            <a:ext cx="8445899" cy="28766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21275" y="356249"/>
            <a:ext cx="4176025" cy="584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645075" y="62982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172" name="Shape 172"/>
          <p:cNvSpPr/>
          <p:nvPr/>
        </p:nvSpPr>
        <p:spPr>
          <a:xfrm>
            <a:off x="3708575" y="356200"/>
            <a:ext cx="4188599" cy="58463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93825" y="-4960425"/>
            <a:ext cx="2950199" cy="10373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
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small text in color is difficult to read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pay attention to alignment, case, hyphenation and other type considerations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as with all design decisions, remember: “form follows function”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70025" y="644400"/>
            <a:ext cx="4140300" cy="85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readability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getting started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An infographic pairs solid reporting with attractive, purposeful design. Done well, an infographic can convey important information in a simple form or break down complex material for readers.</a:t>
            </a:r>
          </a:p>
          <a:p>
            <a:endParaRPr lang="en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Today we’ll look at infographic types in the context of design. Refer to other curriculum modules like News Gathering to learn about how to collect reliable data.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07575" y="1774261"/>
            <a:ext cx="6135900" cy="430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2333275" y="608097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181" name="Shape 181"/>
          <p:cNvSpPr/>
          <p:nvPr/>
        </p:nvSpPr>
        <p:spPr>
          <a:xfrm>
            <a:off x="2324825" y="1777425"/>
            <a:ext cx="6135900" cy="42849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293825" y="-4427025"/>
            <a:ext cx="1933200" cy="10214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
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graphic element such as lines (diagonal lines, outline date box, type outline in headline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repeating color use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70025" y="644400"/>
            <a:ext cx="4140300" cy="85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design unity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09139" y="274649"/>
            <a:ext cx="4188686" cy="62785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/>
          <p:nvPr/>
        </p:nvSpPr>
        <p:spPr>
          <a:xfrm>
            <a:off x="3500225" y="270500"/>
            <a:ext cx="4197299" cy="62973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70025" y="1321775"/>
            <a:ext cx="2907600" cy="310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50000"/>
              <a:buFont typeface="Helvetica Neue"/>
              <a:buChar char="●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
</a:t>
            </a: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repeating shapes from rounded graphic to circle photos</a:t>
            </a:r>
          </a:p>
          <a:p>
            <a:pPr marL="457200" lvl="0" indent="-342900" rtl="0">
              <a:buClr>
                <a:schemeClr val="dk1"/>
              </a:buClr>
              <a:buSzPct val="90000"/>
              <a:buFont typeface="Helvetica Neue"/>
              <a:buChar char="●"/>
            </a:pPr>
            <a:r>
              <a:rPr lang="en" sz="2000" b="0">
                <a:latin typeface="Helvetica Neue"/>
                <a:ea typeface="Helvetica Neue"/>
                <a:cs typeface="Helvetica Neue"/>
                <a:sym typeface="Helvetica Neue"/>
              </a:rPr>
              <a:t>use of tints to create visual variety on black-and-white page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70025" y="644400"/>
            <a:ext cx="4140300" cy="85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latin typeface="Helvetica Neue"/>
                <a:ea typeface="Helvetica Neue"/>
                <a:cs typeface="Helvetica Neue"/>
                <a:sym typeface="Helvetica Neue"/>
              </a:rPr>
              <a:t>design unity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424025" y="64916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tight space (packaging proximity)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0900" y="2043400"/>
            <a:ext cx="7721100" cy="339727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640350" y="2063250"/>
            <a:ext cx="7754400" cy="34004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 txBox="1"/>
          <p:nvPr/>
        </p:nvSpPr>
        <p:spPr>
          <a:xfrm>
            <a:off x="584700" y="559602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097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this supplemental infographic combines ratings with a step-by-step guide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28450" y="391599"/>
            <a:ext cx="4755648" cy="59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3706050" y="384325"/>
            <a:ext cx="4780800" cy="59474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combination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553650" y="640802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content-inspired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690152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69863" indent="20638">
              <a:buNone/>
            </a:pP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let </a:t>
            </a:r>
            <a:r>
              <a:rPr lang="en" dirty="0" smtClean="0">
                <a:latin typeface="Helvetica Neue"/>
                <a:ea typeface="Helvetica Neue"/>
                <a:cs typeface="Helvetica Neue"/>
                <a:sym typeface="Helvetica Neue"/>
              </a:rPr>
              <a:t>the topic </a:t>
            </a:r>
            <a:r>
              <a:rPr lang="en" dirty="0">
                <a:latin typeface="Helvetica Neue"/>
                <a:ea typeface="Helvetica Neue"/>
                <a:cs typeface="Helvetica Neue"/>
                <a:sym typeface="Helvetica Neue"/>
              </a:rPr>
              <a:t>take you outside the box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47352" y="1463083"/>
            <a:ext cx="6615196" cy="501146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2139375" y="1447250"/>
            <a:ext cx="6615300" cy="50391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2029650" y="648422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exploration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Use your mobile devices or classroom computers to search online.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sites have collections of infographics?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What sites help you create infographics online?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Which news websites incorporate infographics on their front page?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Any other interesting findings?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brainstorm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What topics would make for good infographics for readers at this school?</a:t>
            </a:r>
          </a:p>
          <a:p>
            <a:endParaRPr lang="en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Two-minute brainstorm as you make a list.</a:t>
            </a:r>
          </a:p>
          <a:p>
            <a:endParaRPr lang="en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Two-minute pair share with the person sitting next to you. Pick your best idea to share with the class.</a:t>
            </a:r>
          </a:p>
          <a:p>
            <a:endParaRPr lang="en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Class discussion with list on the board.</a:t>
            </a:r>
          </a:p>
          <a:p>
            <a:endParaRPr lang="en" sz="2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55600" rtl="0">
              <a:buClr>
                <a:schemeClr val="dk1"/>
              </a:buClr>
              <a:buSzPct val="138888"/>
              <a:buFont typeface="Arial"/>
              <a:buChar char="•"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Which one do you want to create?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benefits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infographics break information into smaller parts, making it easier to understand and more likely to be remembered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they create additional entry points, breaking up text-heavy pages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45275" y="1532459"/>
            <a:ext cx="8089199" cy="4883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46" name="Shape 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5275" y="398519"/>
            <a:ext cx="8089335" cy="592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/>
          <p:nvPr/>
        </p:nvSpPr>
        <p:spPr>
          <a:xfrm>
            <a:off x="457463" y="229500"/>
            <a:ext cx="8089199" cy="614159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381275" y="6424550"/>
            <a:ext cx="9529199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59213" y="1531492"/>
            <a:ext cx="7775100" cy="469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667850" y="6348350"/>
            <a:ext cx="9242699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9224" y="444714"/>
            <a:ext cx="7775100" cy="590363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743250" y="433650"/>
            <a:ext cx="7775100" cy="591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by definition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An infographic combines text and illustrations to convey information visually. An infographic generally has four parts: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headline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(a title to indicate topic/subject)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(the “info” part: numbers, statistics, terms or key content to deliver)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visual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(icon, photo, illustration or art element: the “graphic” aspect)</a:t>
            </a:r>
          </a:p>
          <a:p>
            <a:pPr marL="457200" lvl="0" indent="-355600" rtl="0">
              <a:buClr>
                <a:schemeClr val="dk1"/>
              </a:buClr>
              <a:buSzPct val="111111"/>
              <a:buFont typeface="Arial"/>
              <a:buChar char="•"/>
            </a:pPr>
            <a:r>
              <a:rPr lang="en" b="1">
                <a:latin typeface="Helvetica Neue"/>
                <a:ea typeface="Helvetica Neue"/>
                <a:cs typeface="Helvetica Neue"/>
                <a:sym typeface="Helvetica Neue"/>
              </a:rPr>
              <a:t>source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(credible origin of information)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pie chart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2624" y="1475200"/>
            <a:ext cx="7118824" cy="48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505250" y="629820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72" name="Shape 72"/>
          <p:cNvSpPr/>
          <p:nvPr/>
        </p:nvSpPr>
        <p:spPr>
          <a:xfrm>
            <a:off x="562450" y="1463700"/>
            <a:ext cx="7118700" cy="4834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public opinion poll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617119"/>
            <a:ext cx="8229601" cy="407672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457200" y="5893325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Whitney High Student Media, Rocklin, Calif.</a:t>
            </a:r>
          </a:p>
        </p:txBody>
      </p:sp>
      <p:sp>
        <p:nvSpPr>
          <p:cNvPr id="80" name="Shape 80"/>
          <p:cNvSpPr/>
          <p:nvPr/>
        </p:nvSpPr>
        <p:spPr>
          <a:xfrm>
            <a:off x="444050" y="1611700"/>
            <a:ext cx="8242800" cy="40995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timeline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3273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presents key events in the order they occurred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44175" y="304800"/>
            <a:ext cx="5575499" cy="60658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2917500" y="284725"/>
            <a:ext cx="5575500" cy="603480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2867975" y="6348350"/>
            <a:ext cx="7118700" cy="29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The Echo; St. Louis Park (Minn.) High School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620</Words>
  <Application>Microsoft Office PowerPoint</Application>
  <PresentationFormat>On-screen Show (4:3)</PresentationFormat>
  <Paragraphs>92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simple-light</vt:lpstr>
      <vt:lpstr>PowerPoint Presentation</vt:lpstr>
      <vt:lpstr>getting started</vt:lpstr>
      <vt:lpstr>benefits</vt:lpstr>
      <vt:lpstr>PowerPoint Presentation</vt:lpstr>
      <vt:lpstr>PowerPoint Presentation</vt:lpstr>
      <vt:lpstr>by definition</vt:lpstr>
      <vt:lpstr>pie chart</vt:lpstr>
      <vt:lpstr>public opinion poll</vt:lpstr>
      <vt:lpstr>timeline</vt:lpstr>
      <vt:lpstr>fast fact box</vt:lpstr>
      <vt:lpstr>diagram</vt:lpstr>
      <vt:lpstr>map</vt:lpstr>
      <vt:lpstr>two main types</vt:lpstr>
      <vt:lpstr>PowerPoint Presentation</vt:lpstr>
      <vt:lpstr>supplemental</vt:lpstr>
      <vt:lpstr>standalone</vt:lpstr>
      <vt:lpstr>design decisions  coordinate color follow visual hierarchy focus on readability</vt:lpstr>
      <vt:lpstr>keep type simple, consistent</vt:lpstr>
      <vt:lpstr>
 small text in color is difficult to read pay attention to alignment, case, hyphenation and other type considerations as with all design decisions, remember: “form follows function”</vt:lpstr>
      <vt:lpstr>
 graphic element such as lines (diagonal lines, outline date box, type outline in headline repeating color use</vt:lpstr>
      <vt:lpstr>
repeating shapes from rounded graphic to circle photos use of tints to create visual variety on black-and-white page</vt:lpstr>
      <vt:lpstr>tight space (packaging proximity)</vt:lpstr>
      <vt:lpstr>combination</vt:lpstr>
      <vt:lpstr>content-inspired</vt:lpstr>
      <vt:lpstr>exploration</vt:lpstr>
      <vt:lpstr>brainstorm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Workman, Casandra L.</dc:creator>
  <cp:lastModifiedBy>Workman, Casandra L.</cp:lastModifiedBy>
  <cp:revision>3</cp:revision>
  <dcterms:modified xsi:type="dcterms:W3CDTF">2014-03-31T20:46:22Z</dcterms:modified>
</cp:coreProperties>
</file>