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1027663" x="10434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316008" x="1412111"/>
            <a:ext cy="639900" cx="3057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chemeClr val="accent1"/>
              </a:buClr>
              <a:buFont typeface="Questrial"/>
              <a:buNone/>
              <a:defRPr b="1" sz="2400">
                <a:solidFill>
                  <a:schemeClr val="accent1"/>
                </a:solidFill>
              </a:defRPr>
            </a:lvl1pPr>
            <a:lvl2pPr rtl="0" indent="0" marL="457200">
              <a:buFont typeface="Questrial"/>
              <a:buNone/>
              <a:defRPr b="1" sz="2000"/>
            </a:lvl2pPr>
            <a:lvl3pPr rtl="0" indent="0" marL="914400">
              <a:buFont typeface="Questrial"/>
              <a:buNone/>
              <a:defRPr b="1" sz="1800"/>
            </a:lvl3pPr>
            <a:lvl4pPr rtl="0" indent="0" marL="1371600">
              <a:buFont typeface="Questrial"/>
              <a:buNone/>
              <a:defRPr b="1" sz="1600"/>
            </a:lvl4pPr>
            <a:lvl5pPr rtl="0" indent="0" marL="1828800">
              <a:buFont typeface="Questrial"/>
              <a:buNone/>
              <a:defRPr b="1" sz="1600"/>
            </a:lvl5pPr>
            <a:lvl6pPr rtl="0" indent="0" marL="2286000">
              <a:buFont typeface="Questrial"/>
              <a:buNone/>
              <a:defRPr b="1" sz="1600"/>
            </a:lvl6pPr>
            <a:lvl7pPr rtl="0" indent="0" marL="2743200">
              <a:buFont typeface="Questrial"/>
              <a:buNone/>
              <a:defRPr b="1" sz="1600"/>
            </a:lvl7pPr>
            <a:lvl8pPr rtl="0" indent="0" marL="3200400">
              <a:buFont typeface="Questrial"/>
              <a:buNone/>
              <a:defRPr b="1" sz="1600"/>
            </a:lvl8pPr>
            <a:lvl9pPr rtl="0" indent="0" marL="3657600">
              <a:buFont typeface="Questrial"/>
              <a:buNone/>
              <a:defRPr b="1" sz="16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2974693" x="1041720"/>
            <a:ext cy="2835899" cx="34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26" name="Shape 26"/>
          <p:cNvSpPr txBox="1"/>
          <p:nvPr>
            <p:ph idx="3" type="body"/>
          </p:nvPr>
        </p:nvSpPr>
        <p:spPr>
          <a:xfrm>
            <a:off y="2316009" x="5011837"/>
            <a:ext cy="639900" cx="305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chemeClr val="accent1"/>
              </a:buClr>
              <a:buFont typeface="Questrial"/>
              <a:buNone/>
              <a:defRPr b="1" sz="2400">
                <a:solidFill>
                  <a:schemeClr val="accent1"/>
                </a:solidFill>
              </a:defRPr>
            </a:lvl1pPr>
            <a:lvl2pPr rtl="0" indent="0" marL="457200">
              <a:buFont typeface="Questrial"/>
              <a:buNone/>
              <a:defRPr b="1" sz="2000"/>
            </a:lvl2pPr>
            <a:lvl3pPr rtl="0" indent="0" marL="914400">
              <a:buFont typeface="Questrial"/>
              <a:buNone/>
              <a:defRPr b="1" sz="1800"/>
            </a:lvl3pPr>
            <a:lvl4pPr rtl="0" indent="0" marL="1371600">
              <a:buFont typeface="Questrial"/>
              <a:buNone/>
              <a:defRPr b="1" sz="1600"/>
            </a:lvl4pPr>
            <a:lvl5pPr rtl="0" indent="0" marL="1828800">
              <a:buFont typeface="Questrial"/>
              <a:buNone/>
              <a:defRPr b="1" sz="1600"/>
            </a:lvl5pPr>
            <a:lvl6pPr rtl="0" indent="0" marL="2286000">
              <a:buFont typeface="Questrial"/>
              <a:buNone/>
              <a:defRPr b="1" sz="1600"/>
            </a:lvl6pPr>
            <a:lvl7pPr rtl="0" indent="0" marL="2743200">
              <a:buFont typeface="Questrial"/>
              <a:buNone/>
              <a:defRPr b="1" sz="1600"/>
            </a:lvl7pPr>
            <a:lvl8pPr rtl="0" indent="0" marL="3200400">
              <a:buFont typeface="Questrial"/>
              <a:buNone/>
              <a:defRPr b="1" sz="1600"/>
            </a:lvl8pPr>
            <a:lvl9pPr rtl="0" indent="0" marL="3657600">
              <a:buFont typeface="Questrial"/>
              <a:buNone/>
              <a:defRPr b="1" sz="1600"/>
            </a:lvl9pPr>
          </a:lstStyle>
          <a:p/>
        </p:txBody>
      </p:sp>
      <p:sp>
        <p:nvSpPr>
          <p:cNvPr id="27" name="Shape 27"/>
          <p:cNvSpPr txBox="1"/>
          <p:nvPr>
            <p:ph idx="4" type="body"/>
          </p:nvPr>
        </p:nvSpPr>
        <p:spPr>
          <a:xfrm>
            <a:off y="2974693" x="4645151"/>
            <a:ext cy="2835899" cx="34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y="224491" x="5997387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y="5852160" x="4641448"/>
            <a:ext cy="365099" cx="3502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y="224490" x="4649096"/>
            <a:ext cy="365099" cx="133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1027663" x="10434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 sz="400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y="224491" x="5997387"/>
            <a:ext cy="36509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y="5852160" x="4641448"/>
            <a:ext cy="365099" cx="3502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y="224490" x="4649096"/>
            <a:ext cy="365099" cx="133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2313432" x="1042416"/>
            <a:ext cy="3492899" cx="34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 baseline="0"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2313431" x="4645151"/>
            <a:ext cy="3492899" cx="341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3576" marL="34290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indent="-178308" marL="64008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 sz="22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indent="-132080" marL="91440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 sz="20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indent="-148844" marL="1124712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 sz="18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indent="-156464" marL="132588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 baseline="0" sz="16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indent="-167639" marL="1517904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indent="-165608" marL="1719072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indent="-163575" marL="192024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indent="-161543" marL="2121408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1.xml" Type="http://schemas.openxmlformats.org/officeDocument/2006/relationships/theme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2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81631"/>
            <a:ext cy="6858001" cx="930725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y="1933750" x="-75875"/>
            <a:ext cy="2204100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9600" lang="en-US">
                <a:latin typeface="Garamond"/>
                <a:ea typeface="Garamond"/>
                <a:cs typeface="Garamond"/>
                <a:sym typeface="Garamond"/>
              </a:rPr>
              <a:t>Newspaper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y="3200300" x="0"/>
            <a:ext cy="2892899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9600" lang="en-US">
                <a:latin typeface="Garamond"/>
                <a:ea typeface="Garamond"/>
                <a:cs typeface="Garamond"/>
                <a:sym typeface="Garamond"/>
              </a:rPr>
              <a:t>Layout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y="5382525" x="-75875"/>
            <a:ext cy="885599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-US">
                <a:latin typeface="Helvetica Neue"/>
                <a:ea typeface="Helvetica Neue"/>
                <a:cs typeface="Helvetica Neue"/>
                <a:sym typeface="Helvetica Neue"/>
              </a:rPr>
              <a:t>Design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Primary Headline</a:t>
            </a:r>
          </a:p>
        </p:txBody>
      </p:sp>
      <p:sp>
        <p:nvSpPr>
          <p:cNvPr id="113" name="Shape 113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main title of an article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meant to draw reader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s’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attention </a:t>
            </a:r>
          </a:p>
        </p:txBody>
      </p:sp>
      <p:sp>
        <p:nvSpPr>
          <p:cNvPr id="114" name="Shape 114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2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Secondary Headline</a:t>
            </a:r>
          </a:p>
        </p:txBody>
      </p:sp>
      <p:sp>
        <p:nvSpPr>
          <p:cNvPr id="115" name="Shape 115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longer title tied to the primary headline that gives additional information about an article</a:t>
            </a:r>
          </a:p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Index</a:t>
            </a:r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Table of conte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nts t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ell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ing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readers where 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sections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can be found (us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ually located on front page)</a:t>
            </a:r>
          </a:p>
        </p:txBody>
      </p:sp>
      <p:sp>
        <p:nvSpPr>
          <p:cNvPr id="123" name="Shape 123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Jumpline</a:t>
            </a:r>
          </a:p>
        </p:txBody>
      </p:sp>
      <p:sp>
        <p:nvSpPr>
          <p:cNvPr id="124" name="Shape 124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line of text that tells readers what page on which a story is continued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Lead</a:t>
            </a:r>
          </a:p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beginning of an article, which grabs reader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s’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attention and in a news story provides the most important detail first</a:t>
            </a:r>
          </a:p>
        </p:txBody>
      </p:sp>
      <p:sp>
        <p:nvSpPr>
          <p:cNvPr id="132" name="Shape 132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Masthead</a:t>
            </a:r>
          </a:p>
        </p:txBody>
      </p:sp>
      <p:sp>
        <p:nvSpPr>
          <p:cNvPr id="133" name="Shape 133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formal statement of a newspaper’s name, officers, management and place of publication </a:t>
            </a: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cap="none" baseline="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Newspaper 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cap="none" baseline="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izes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5105400" x="609600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Letter</a:t>
            </a:r>
          </a:p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y="5105400" x="4648200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Tabloid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85999" x="4571998"/>
            <a:ext cy="2870191" cx="3733801"/>
          </a:xfrm>
          <a:prstGeom prst="rect">
            <a:avLst/>
          </a:prstGeom>
        </p:spPr>
      </p:pic>
      <p:pic>
        <p:nvPicPr>
          <p:cNvPr id="51" name="Shape 5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667000" x="609600"/>
            <a:ext cy="2514600" cx="372778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6" name="Shape 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33600" x="2895600"/>
            <a:ext cy="3581400" cx="5533612"/>
          </a:xfrm>
          <a:prstGeom prst="rect">
            <a:avLst/>
          </a:prstGeom>
        </p:spPr>
      </p:pic>
      <p:sp>
        <p:nvSpPr>
          <p:cNvPr id="57" name="Shape 57"/>
          <p:cNvSpPr txBox="1"/>
          <p:nvPr>
            <p:ph idx="1" type="body"/>
          </p:nvPr>
        </p:nvSpPr>
        <p:spPr>
          <a:xfrm>
            <a:off y="5105400" x="609600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z="1800"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
</a:t>
            </a:r>
            <a:r>
              <a:rPr strike="noStrike" u="none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Broadsheet</a:t>
            </a:r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cap="none" baseline="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Newspaper 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cap="none" baseline="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izes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84225" x="1939625"/>
            <a:ext cy="3512077" cx="5867399"/>
          </a:xfrm>
          <a:prstGeom prst="rect">
            <a:avLst/>
          </a:prstGeom>
        </p:spPr>
      </p:pic>
      <p:sp>
        <p:nvSpPr>
          <p:cNvPr id="64" name="Shape 64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Print layout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5552250" x="1863425"/>
            <a:ext cy="585299" cx="355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-US">
                <a:latin typeface="Helvetica Neue"/>
                <a:ea typeface="Helvetica Neue"/>
                <a:cs typeface="Helvetica Neue"/>
                <a:sym typeface="Helvetica Neue"/>
              </a:rPr>
              <a:t>4-page setup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09800" x="1210962"/>
            <a:ext cy="3874298" cx="6839465"/>
          </a:xfrm>
          <a:prstGeom prst="rect">
            <a:avLst/>
          </a:prstGeom>
        </p:spPr>
      </p:pic>
      <p:sp>
        <p:nvSpPr>
          <p:cNvPr id="71" name="Shape 71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Column guides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2316008" x="1412111"/>
            <a:ext cy="639900" cx="3057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Nameplate</a:t>
            </a:r>
          </a:p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n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ameplate 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identifies the publication and 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gives the address and publication information such as issue and volume.</a:t>
            </a:r>
          </a:p>
        </p:txBody>
      </p:sp>
      <p:sp>
        <p:nvSpPr>
          <p:cNvPr id="78" name="Shape 78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Byline</a:t>
            </a:r>
          </a:p>
        </p:txBody>
      </p:sp>
      <p:sp>
        <p:nvSpPr>
          <p:cNvPr id="79" name="Shape 79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byline gives credit to the author of an article in a newspaper or magazine. It may also include a title such as editor.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Columns</a:t>
            </a:r>
          </a:p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Vertical divisions of a spread allowing components to be aligned and placed precisely.</a:t>
            </a:r>
          </a:p>
        </p:txBody>
      </p:sp>
      <p:sp>
        <p:nvSpPr>
          <p:cNvPr id="87" name="Shape 87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Column Inches</a:t>
            </a:r>
          </a:p>
        </p:txBody>
      </p:sp>
      <p:sp>
        <p:nvSpPr>
          <p:cNvPr id="88" name="Shape 88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 stories and images measured as number of columns wide and number of inches long.</a:t>
            </a: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Cutline</a:t>
            </a:r>
          </a:p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written explanation of what is occurring in a photo or illustration.</a:t>
            </a:r>
          </a:p>
        </p:txBody>
      </p:sp>
      <p:sp>
        <p:nvSpPr>
          <p:cNvPr id="96" name="Shape 96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Dateline</a:t>
            </a:r>
          </a:p>
        </p:txBody>
      </p:sp>
      <p:sp>
        <p:nvSpPr>
          <p:cNvPr id="97" name="Shape 97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location, and sometimes the date, from which the story was sent, usually included at the beginning of the article.</a:t>
            </a:r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2316008" x="1412111"/>
            <a:ext cy="639762" cx="305714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</a:t>
            </a: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lag</a:t>
            </a:r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y="2974693" x="1041720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display indicating section or specialty pages.</a:t>
            </a:r>
          </a:p>
        </p:txBody>
      </p:sp>
      <p:sp>
        <p:nvSpPr>
          <p:cNvPr id="105" name="Shape 105"/>
          <p:cNvSpPr txBox="1"/>
          <p:nvPr>
            <p:ph idx="3" type="body"/>
          </p:nvPr>
        </p:nvSpPr>
        <p:spPr>
          <a:xfrm>
            <a:off y="2316009" x="5011837"/>
            <a:ext cy="639762" cx="30557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</a:t>
            </a:r>
            <a:r>
              <a:rPr strike="noStrike" u="none" b="1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olio</a:t>
            </a:r>
          </a:p>
        </p:txBody>
      </p:sp>
      <p:sp>
        <p:nvSpPr>
          <p:cNvPr id="106" name="Shape 106"/>
          <p:cNvSpPr txBox="1"/>
          <p:nvPr>
            <p:ph idx="4" type="body"/>
          </p:nvPr>
        </p:nvSpPr>
        <p:spPr>
          <a:xfrm>
            <a:off y="2974693" x="4645151"/>
            <a:ext cy="2835796" cx="34198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9400" marL="342900">
              <a:spcBef>
                <a:spcPts val="0"/>
              </a:spcBef>
              <a:buClr>
                <a:srgbClr val="000000"/>
              </a:buClr>
              <a:buSzPct val="76000"/>
              <a:buFont typeface="Helvetica Neue"/>
              <a:buChar char="○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header at the top of each section indicating page number and date.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y="304563" x="533390"/>
            <a:ext cy="1143000" cx="7024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Parts of a newspaper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