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firstSlideNum="0" strictFirstAndLastChars="0" saveSubsetFonts="1" showSpecialPlsOnTitleSld="0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9144000"/>
  <p:notesSz cx="6858000" cy="9144000"/>
  <p:embeddedFontLst>
    <p:embeddedFont>
      <p:font typeface="Garamond"/>
      <p:regular r:id="rId11"/>
      <p:bold r:id="rId12"/>
      <p:italic r:id="rId13"/>
      <p:boldItalic r:id="rId14"/>
    </p:embeddedFont>
    <p:embeddedFont>
      <p:font typeface="Helvetica Neue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Garamond-regular.fntdata"/><Relationship Id="rId10" Type="http://schemas.openxmlformats.org/officeDocument/2006/relationships/slide" Target="slides/slide6.xml"/><Relationship Id="rId13" Type="http://schemas.openxmlformats.org/officeDocument/2006/relationships/font" Target="fonts/Garamond-italic.fntdata"/><Relationship Id="rId12" Type="http://schemas.openxmlformats.org/officeDocument/2006/relationships/font" Target="fonts/Garamon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HelveticaNeue-regular.fntdata"/><Relationship Id="rId14" Type="http://schemas.openxmlformats.org/officeDocument/2006/relationships/font" Target="fonts/Garamond-boldItalic.fntdata"/><Relationship Id="rId17" Type="http://schemas.openxmlformats.org/officeDocument/2006/relationships/font" Target="fonts/HelveticaNeue-italic.fntdata"/><Relationship Id="rId16" Type="http://schemas.openxmlformats.org/officeDocument/2006/relationships/font" Target="fonts/HelveticaNeue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HelveticaNeue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714750" y="685800"/>
            <a:ext cx="3429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editors CIRCLE all facts and then go back to check them. Others make the print much larger and read backwards to spot items that should always be checked.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3048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lvl="2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3pPr>
            <a:lvl4pPr indent="304800" lvl="3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4pPr>
            <a:lvl5pPr indent="304800" lvl="4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5pPr>
            <a:lvl6pPr indent="304800" lvl="5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6pPr>
            <a:lvl7pPr indent="304800" lvl="6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7pPr>
            <a:lvl8pPr indent="304800" lvl="7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8pPr>
            <a:lvl9pPr indent="304800" lvl="8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lvl="2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3pPr>
            <a:lvl4pPr indent="228600" lvl="3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4pPr>
            <a:lvl5pPr indent="228600" lvl="4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5pPr>
            <a:lvl6pPr indent="228600" lvl="5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6pPr>
            <a:lvl7pPr indent="228600" lvl="6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7pPr>
            <a:lvl8pPr indent="228600" lvl="7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8pPr>
            <a:lvl9pPr indent="228600" lvl="8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4508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9144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371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lvl="2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3pPr>
            <a:lvl4pPr indent="228600" lvl="3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4pPr>
            <a:lvl5pPr indent="228600" lvl="4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5pPr>
            <a:lvl6pPr indent="228600" lvl="5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6pPr>
            <a:lvl7pPr indent="228600" lvl="6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7pPr>
            <a:lvl8pPr indent="228600" lvl="7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8pPr>
            <a:lvl9pPr indent="228600" lvl="8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lvl="2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3pPr>
            <a:lvl4pPr indent="228600" lvl="3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4pPr>
            <a:lvl5pPr indent="228600" lvl="4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5pPr>
            <a:lvl6pPr indent="228600" lvl="5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6pPr>
            <a:lvl7pPr indent="228600" lvl="6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7pPr>
            <a:lvl8pPr indent="228600" lvl="7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8pPr>
            <a:lvl9pPr indent="228600" lvl="8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71450" lvl="0" marL="28575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lvl="2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3pPr>
            <a:lvl4pPr indent="228600" lvl="3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4pPr>
            <a:lvl5pPr indent="228600" lvl="4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5pPr>
            <a:lvl6pPr indent="228600" lvl="5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6pPr>
            <a:lvl7pPr indent="228600" lvl="6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7pPr>
            <a:lvl8pPr indent="228600" lvl="7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8pPr>
            <a:lvl9pPr indent="228600" lvl="8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mediashift.org/2015/02/journalism-professors-should-teach-accuracy-checklists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archives.cjr.org/behind_the_news/checklist_charli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ctrTitle"/>
          </p:nvPr>
        </p:nvSpPr>
        <p:spPr>
          <a:xfrm>
            <a:off x="685800" y="1367311"/>
            <a:ext cx="7772400" cy="284690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3048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r>
              <a:rPr b="0" i="0" lang="en-US" sz="86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Fact-</a:t>
            </a:r>
            <a:r>
              <a:rPr lang="en-US" sz="865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</a:t>
            </a:r>
            <a:r>
              <a:rPr b="0" i="0" lang="en-US" sz="86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hecking </a:t>
            </a:r>
            <a:r>
              <a:rPr lang="en-US" sz="865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L</a:t>
            </a:r>
            <a:r>
              <a:rPr b="0" i="0" lang="en-US" sz="86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ike the </a:t>
            </a:r>
            <a:r>
              <a:rPr lang="en-US" sz="865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</a:t>
            </a:r>
            <a:r>
              <a:rPr b="0" i="0" lang="en-US" sz="86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ros</a:t>
            </a:r>
          </a:p>
        </p:txBody>
      </p:sp>
      <p:sp>
        <p:nvSpPr>
          <p:cNvPr id="27" name="Shape 27"/>
          <p:cNvSpPr txBox="1"/>
          <p:nvPr>
            <p:ph idx="1" type="subTitle"/>
          </p:nvPr>
        </p:nvSpPr>
        <p:spPr>
          <a:xfrm>
            <a:off x="685800" y="4343328"/>
            <a:ext cx="7772400" cy="646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Editing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57200" y="740558"/>
            <a:ext cx="8229600" cy="67707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Editing is more than commas &amp; AP style</a:t>
            </a:r>
          </a:p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1600200"/>
            <a:ext cx="8229600" cy="46166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533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important editing job is fact-checking. </a:t>
            </a:r>
          </a:p>
          <a:p>
            <a:pPr indent="-342900" lvl="0" marL="533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533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Although reporters THINK they look over their work, and editors think they do, too, fact-checking is more than that. </a:t>
            </a:r>
          </a:p>
          <a:p>
            <a:pPr indent="-342900" lvl="0" marL="533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533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today’s media-rich world, sometimes sources get things wrong, and it’s important for all media to maintain its credibility by getting it right. </a:t>
            </a:r>
          </a:p>
          <a:p>
            <a:pPr indent="-342900" lvl="0" marL="533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533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Let’s look at methods newsroom pros use, too, and apply them to our own student media. 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" type="body"/>
          </p:nvPr>
        </p:nvSpPr>
        <p:spPr>
          <a:xfrm>
            <a:off x="477077" y="248477"/>
            <a:ext cx="8229600" cy="65248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Start with the reporter: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647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Ask sources to spell name and title; then verify what you wrote.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Transcribe notes as soon as you leave the interview.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Ask for (and check) source when someone cites numbers.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Ask “How do you know that?”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Ask yourself “What don’t I know?” Then try to find out.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Look for documentation elsewhere.</a:t>
            </a:r>
          </a:p>
          <a:p>
            <a:pPr indent="-457200" lvl="0" marL="647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Check reliable sources to verify claims.</a:t>
            </a:r>
          </a:p>
          <a:p>
            <a:pPr indent="0" lvl="0" marL="1905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Adapted from “</a:t>
            </a:r>
            <a:r>
              <a:rPr b="0" i="0" lang="en-US" sz="2000" u="sng" cap="none" strike="noStrik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Why Journalism Professors Should Teach Checklists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,” by Steve Buttry, MediaShift,  Feb.2, 2015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 the copy editor, check: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16227" y="1371600"/>
            <a:ext cx="8289300" cy="44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Numbers  (addresses, ages, distances, money)</a:t>
            </a:r>
          </a:p>
          <a:p>
            <a:pPr indent="-1524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Phone numbers (call them)</a:t>
            </a:r>
          </a:p>
          <a:p>
            <a:pPr indent="-1524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math (calculate again and have someone else do it, too)</a:t>
            </a:r>
          </a:p>
          <a:p>
            <a:pPr indent="-1524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Names (check in reporter notes and directory)</a:t>
            </a:r>
          </a:p>
          <a:p>
            <a:pPr indent="-1524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 (people’s IDs, books, etc.)</a:t>
            </a:r>
          </a:p>
          <a:p>
            <a:pPr indent="-1524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Locations (logical? accurate? Check a map)</a:t>
            </a:r>
          </a:p>
          <a:p>
            <a:pPr indent="-1524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Check attribution (insert link if from the web)</a:t>
            </a:r>
          </a:p>
          <a:p>
            <a:pPr indent="-1524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Definitions</a:t>
            </a:r>
          </a:p>
          <a:p>
            <a:pPr indent="-1524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URLs (do they still work?)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 the copy editor, check: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8050" y="1679728"/>
            <a:ext cx="8289300" cy="4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Spelling </a:t>
            </a:r>
            <a:r>
              <a:rPr lang="en-US" sz="2800"/>
              <a:t>and g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rammar</a:t>
            </a:r>
          </a:p>
          <a:p>
            <a:pPr indent="-1524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Spellchecker </a:t>
            </a:r>
            <a:r>
              <a:rPr lang="en-US" sz="2800"/>
              <a:t>e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rrors (their/there, it’s</a:t>
            </a:r>
            <a:r>
              <a:rPr lang="en-US" sz="2800"/>
              <a:t>/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its)</a:t>
            </a:r>
          </a:p>
          <a:p>
            <a:pPr indent="-1524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Assumptions? (If you can’t verify, remove)</a:t>
            </a:r>
          </a:p>
          <a:p>
            <a:pPr indent="-1524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Doubts? Recheck with the reporters or original source.</a:t>
            </a:r>
          </a:p>
          <a:p>
            <a:pPr indent="-1524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Tough topic you’re not sure you understand? (Find an expert who does and read it to him/her)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 metropolitan newspaper that started using a checklist with a group of reporters and editors for eight months in 1999 and 2000, said that group “had 10 percent fewer errors than a similar group not using the checklist.”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”Checklist Charlie: Checklists can help journalists do better work,”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by Craig Silverman, Columbia Journalism Review, Feb. 6, 2009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