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89" r:id="rId3"/>
    <p:sldId id="257" r:id="rId4"/>
    <p:sldId id="258" r:id="rId5"/>
    <p:sldId id="259" r:id="rId6"/>
    <p:sldId id="290" r:id="rId7"/>
    <p:sldId id="260" r:id="rId8"/>
    <p:sldId id="261" r:id="rId9"/>
    <p:sldId id="262" r:id="rId10"/>
    <p:sldId id="291" r:id="rId11"/>
    <p:sldId id="273" r:id="rId12"/>
    <p:sldId id="263" r:id="rId13"/>
    <p:sldId id="264" r:id="rId14"/>
    <p:sldId id="283" r:id="rId15"/>
    <p:sldId id="265" r:id="rId16"/>
    <p:sldId id="267" r:id="rId17"/>
    <p:sldId id="266" r:id="rId18"/>
    <p:sldId id="270" r:id="rId19"/>
    <p:sldId id="269" r:id="rId20"/>
    <p:sldId id="271" r:id="rId21"/>
    <p:sldId id="272" r:id="rId22"/>
    <p:sldId id="276" r:id="rId23"/>
    <p:sldId id="277" r:id="rId24"/>
    <p:sldId id="275" r:id="rId25"/>
    <p:sldId id="278" r:id="rId26"/>
    <p:sldId id="282" r:id="rId27"/>
    <p:sldId id="281" r:id="rId28"/>
    <p:sldId id="274" r:id="rId29"/>
    <p:sldId id="287" r:id="rId30"/>
    <p:sldId id="268" r:id="rId31"/>
    <p:sldId id="279" r:id="rId32"/>
    <p:sldId id="280" r:id="rId33"/>
    <p:sldId id="284" r:id="rId34"/>
    <p:sldId id="286" r:id="rId35"/>
    <p:sldId id="292" r:id="rId36"/>
    <p:sldId id="295" r:id="rId37"/>
    <p:sldId id="299" r:id="rId38"/>
    <p:sldId id="301" r:id="rId39"/>
    <p:sldId id="302" r:id="rId40"/>
    <p:sldId id="304" r:id="rId41"/>
    <p:sldId id="310" r:id="rId42"/>
    <p:sldId id="311" r:id="rId43"/>
    <p:sldId id="312" r:id="rId44"/>
    <p:sldId id="313" r:id="rId45"/>
    <p:sldId id="314" r:id="rId46"/>
    <p:sldId id="315" r:id="rId47"/>
    <p:sldId id="316" r:id="rId48"/>
    <p:sldId id="317" r:id="rId49"/>
    <p:sldId id="342" r:id="rId50"/>
    <p:sldId id="323" r:id="rId51"/>
    <p:sldId id="324" r:id="rId52"/>
    <p:sldId id="325" r:id="rId53"/>
    <p:sldId id="326" r:id="rId54"/>
    <p:sldId id="343" r:id="rId55"/>
    <p:sldId id="328" r:id="rId56"/>
    <p:sldId id="330" r:id="rId57"/>
    <p:sldId id="344" r:id="rId58"/>
    <p:sldId id="333" r:id="rId59"/>
    <p:sldId id="345" r:id="rId60"/>
    <p:sldId id="335" r:id="rId61"/>
    <p:sldId id="336" r:id="rId62"/>
    <p:sldId id="337" r:id="rId63"/>
    <p:sldId id="33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06"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E7CE94-A870-4DA9-A709-40E2FEB02DFE}" type="datetimeFigureOut">
              <a:rPr lang="en-US" smtClean="0"/>
              <a:pPr/>
              <a:t>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236849-AB0D-4467-95E1-C72509394770}" type="slidenum">
              <a:rPr lang="en-US" smtClean="0"/>
              <a:pPr/>
              <a:t>‹#›</a:t>
            </a:fld>
            <a:endParaRPr lang="en-US"/>
          </a:p>
        </p:txBody>
      </p:sp>
    </p:spTree>
    <p:extLst>
      <p:ext uri="{BB962C8B-B14F-4D97-AF65-F5344CB8AC3E}">
        <p14:creationId xmlns:p14="http://schemas.microsoft.com/office/powerpoint/2010/main" val="3450302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a:t>
            </a:fld>
            <a:endParaRPr lang="en-US"/>
          </a:p>
        </p:txBody>
      </p:sp>
    </p:spTree>
    <p:extLst>
      <p:ext uri="{BB962C8B-B14F-4D97-AF65-F5344CB8AC3E}">
        <p14:creationId xmlns:p14="http://schemas.microsoft.com/office/powerpoint/2010/main" val="2208047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13</a:t>
            </a:fld>
            <a:endParaRPr lang="en-US"/>
          </a:p>
        </p:txBody>
      </p:sp>
    </p:spTree>
    <p:extLst>
      <p:ext uri="{BB962C8B-B14F-4D97-AF65-F5344CB8AC3E}">
        <p14:creationId xmlns:p14="http://schemas.microsoft.com/office/powerpoint/2010/main" val="212537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14</a:t>
            </a:fld>
            <a:endParaRPr lang="en-US"/>
          </a:p>
        </p:txBody>
      </p:sp>
    </p:spTree>
    <p:extLst>
      <p:ext uri="{BB962C8B-B14F-4D97-AF65-F5344CB8AC3E}">
        <p14:creationId xmlns:p14="http://schemas.microsoft.com/office/powerpoint/2010/main" val="2331818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15</a:t>
            </a:fld>
            <a:endParaRPr lang="en-US"/>
          </a:p>
        </p:txBody>
      </p:sp>
    </p:spTree>
    <p:extLst>
      <p:ext uri="{BB962C8B-B14F-4D97-AF65-F5344CB8AC3E}">
        <p14:creationId xmlns:p14="http://schemas.microsoft.com/office/powerpoint/2010/main" val="1854661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16</a:t>
            </a:fld>
            <a:endParaRPr lang="en-US"/>
          </a:p>
        </p:txBody>
      </p:sp>
    </p:spTree>
    <p:extLst>
      <p:ext uri="{BB962C8B-B14F-4D97-AF65-F5344CB8AC3E}">
        <p14:creationId xmlns:p14="http://schemas.microsoft.com/office/powerpoint/2010/main" val="191214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17</a:t>
            </a:fld>
            <a:endParaRPr lang="en-US"/>
          </a:p>
        </p:txBody>
      </p:sp>
    </p:spTree>
    <p:extLst>
      <p:ext uri="{BB962C8B-B14F-4D97-AF65-F5344CB8AC3E}">
        <p14:creationId xmlns:p14="http://schemas.microsoft.com/office/powerpoint/2010/main" val="637117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18</a:t>
            </a:fld>
            <a:endParaRPr lang="en-US"/>
          </a:p>
        </p:txBody>
      </p:sp>
    </p:spTree>
    <p:extLst>
      <p:ext uri="{BB962C8B-B14F-4D97-AF65-F5344CB8AC3E}">
        <p14:creationId xmlns:p14="http://schemas.microsoft.com/office/powerpoint/2010/main" val="2331781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19</a:t>
            </a:fld>
            <a:endParaRPr lang="en-US"/>
          </a:p>
        </p:txBody>
      </p:sp>
    </p:spTree>
    <p:extLst>
      <p:ext uri="{BB962C8B-B14F-4D97-AF65-F5344CB8AC3E}">
        <p14:creationId xmlns:p14="http://schemas.microsoft.com/office/powerpoint/2010/main" val="3626069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20</a:t>
            </a:fld>
            <a:endParaRPr lang="en-US"/>
          </a:p>
        </p:txBody>
      </p:sp>
    </p:spTree>
    <p:extLst>
      <p:ext uri="{BB962C8B-B14F-4D97-AF65-F5344CB8AC3E}">
        <p14:creationId xmlns:p14="http://schemas.microsoft.com/office/powerpoint/2010/main" val="3876561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21</a:t>
            </a:fld>
            <a:endParaRPr lang="en-US"/>
          </a:p>
        </p:txBody>
      </p:sp>
    </p:spTree>
    <p:extLst>
      <p:ext uri="{BB962C8B-B14F-4D97-AF65-F5344CB8AC3E}">
        <p14:creationId xmlns:p14="http://schemas.microsoft.com/office/powerpoint/2010/main" val="1307232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22</a:t>
            </a:fld>
            <a:endParaRPr lang="en-US"/>
          </a:p>
        </p:txBody>
      </p:sp>
    </p:spTree>
    <p:extLst>
      <p:ext uri="{BB962C8B-B14F-4D97-AF65-F5344CB8AC3E}">
        <p14:creationId xmlns:p14="http://schemas.microsoft.com/office/powerpoint/2010/main" val="163445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3</a:t>
            </a:fld>
            <a:endParaRPr lang="en-US"/>
          </a:p>
        </p:txBody>
      </p:sp>
    </p:spTree>
    <p:extLst>
      <p:ext uri="{BB962C8B-B14F-4D97-AF65-F5344CB8AC3E}">
        <p14:creationId xmlns:p14="http://schemas.microsoft.com/office/powerpoint/2010/main" val="1832472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23</a:t>
            </a:fld>
            <a:endParaRPr lang="en-US"/>
          </a:p>
        </p:txBody>
      </p:sp>
    </p:spTree>
    <p:extLst>
      <p:ext uri="{BB962C8B-B14F-4D97-AF65-F5344CB8AC3E}">
        <p14:creationId xmlns:p14="http://schemas.microsoft.com/office/powerpoint/2010/main" val="2775305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24</a:t>
            </a:fld>
            <a:endParaRPr lang="en-US"/>
          </a:p>
        </p:txBody>
      </p:sp>
    </p:spTree>
    <p:extLst>
      <p:ext uri="{BB962C8B-B14F-4D97-AF65-F5344CB8AC3E}">
        <p14:creationId xmlns:p14="http://schemas.microsoft.com/office/powerpoint/2010/main" val="3137888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25</a:t>
            </a:fld>
            <a:endParaRPr lang="en-US"/>
          </a:p>
        </p:txBody>
      </p:sp>
    </p:spTree>
    <p:extLst>
      <p:ext uri="{BB962C8B-B14F-4D97-AF65-F5344CB8AC3E}">
        <p14:creationId xmlns:p14="http://schemas.microsoft.com/office/powerpoint/2010/main" val="3243887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26</a:t>
            </a:fld>
            <a:endParaRPr lang="en-US"/>
          </a:p>
        </p:txBody>
      </p:sp>
    </p:spTree>
    <p:extLst>
      <p:ext uri="{BB962C8B-B14F-4D97-AF65-F5344CB8AC3E}">
        <p14:creationId xmlns:p14="http://schemas.microsoft.com/office/powerpoint/2010/main" val="3138502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27</a:t>
            </a:fld>
            <a:endParaRPr lang="en-US"/>
          </a:p>
        </p:txBody>
      </p:sp>
    </p:spTree>
    <p:extLst>
      <p:ext uri="{BB962C8B-B14F-4D97-AF65-F5344CB8AC3E}">
        <p14:creationId xmlns:p14="http://schemas.microsoft.com/office/powerpoint/2010/main" val="935606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28</a:t>
            </a:fld>
            <a:endParaRPr lang="en-US"/>
          </a:p>
        </p:txBody>
      </p:sp>
    </p:spTree>
    <p:extLst>
      <p:ext uri="{BB962C8B-B14F-4D97-AF65-F5344CB8AC3E}">
        <p14:creationId xmlns:p14="http://schemas.microsoft.com/office/powerpoint/2010/main" val="882863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29</a:t>
            </a:fld>
            <a:endParaRPr lang="en-US"/>
          </a:p>
        </p:txBody>
      </p:sp>
    </p:spTree>
    <p:extLst>
      <p:ext uri="{BB962C8B-B14F-4D97-AF65-F5344CB8AC3E}">
        <p14:creationId xmlns:p14="http://schemas.microsoft.com/office/powerpoint/2010/main" val="2441052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30</a:t>
            </a:fld>
            <a:endParaRPr lang="en-US"/>
          </a:p>
        </p:txBody>
      </p:sp>
    </p:spTree>
    <p:extLst>
      <p:ext uri="{BB962C8B-B14F-4D97-AF65-F5344CB8AC3E}">
        <p14:creationId xmlns:p14="http://schemas.microsoft.com/office/powerpoint/2010/main" val="4118472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31</a:t>
            </a:fld>
            <a:endParaRPr lang="en-US"/>
          </a:p>
        </p:txBody>
      </p:sp>
    </p:spTree>
    <p:extLst>
      <p:ext uri="{BB962C8B-B14F-4D97-AF65-F5344CB8AC3E}">
        <p14:creationId xmlns:p14="http://schemas.microsoft.com/office/powerpoint/2010/main" val="3406905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32</a:t>
            </a:fld>
            <a:endParaRPr lang="en-US"/>
          </a:p>
        </p:txBody>
      </p:sp>
    </p:spTree>
    <p:extLst>
      <p:ext uri="{BB962C8B-B14F-4D97-AF65-F5344CB8AC3E}">
        <p14:creationId xmlns:p14="http://schemas.microsoft.com/office/powerpoint/2010/main" val="301568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4</a:t>
            </a:fld>
            <a:endParaRPr lang="en-US"/>
          </a:p>
        </p:txBody>
      </p:sp>
    </p:spTree>
    <p:extLst>
      <p:ext uri="{BB962C8B-B14F-4D97-AF65-F5344CB8AC3E}">
        <p14:creationId xmlns:p14="http://schemas.microsoft.com/office/powerpoint/2010/main" val="1215426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33</a:t>
            </a:fld>
            <a:endParaRPr lang="en-US"/>
          </a:p>
        </p:txBody>
      </p:sp>
    </p:spTree>
    <p:extLst>
      <p:ext uri="{BB962C8B-B14F-4D97-AF65-F5344CB8AC3E}">
        <p14:creationId xmlns:p14="http://schemas.microsoft.com/office/powerpoint/2010/main" val="2568770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34</a:t>
            </a:fld>
            <a:endParaRPr lang="en-US"/>
          </a:p>
        </p:txBody>
      </p:sp>
    </p:spTree>
    <p:extLst>
      <p:ext uri="{BB962C8B-B14F-4D97-AF65-F5344CB8AC3E}">
        <p14:creationId xmlns:p14="http://schemas.microsoft.com/office/powerpoint/2010/main" val="1298837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a:solidFill>
            <a:srgbClr val="FFFFFF"/>
          </a:solidFill>
          <a:ln/>
        </p:spPr>
      </p:sp>
      <p:sp>
        <p:nvSpPr>
          <p:cNvPr id="64515" name="Rectangle 2"/>
          <p:cNvSpPr>
            <a:spLocks noGrp="1" noChangeArrowheads="1"/>
          </p:cNvSpPr>
          <p:nvPr>
            <p:ph type="body" idx="1"/>
          </p:nvPr>
        </p:nvSpPr>
        <p:spPr>
          <a:noFill/>
          <a:ln/>
        </p:spPr>
        <p:txBody>
          <a:bodyPr/>
          <a:lstStyle/>
          <a:p>
            <a:pPr eaLnBrk="1" hangingPunct="1"/>
            <a:r>
              <a:rPr lang="en-US" sz="2200">
                <a:latin typeface="Lucida Grande" charset="0"/>
                <a:ea typeface="Lucida Grande" charset="0"/>
                <a:cs typeface="Lucida Grande" charset="0"/>
                <a:sym typeface="Lucida Grande" charset="0"/>
              </a:rPr>
              <a:t>The staff found every unique opportunity to reinforce the notion that they were always around and always working on the yearbook.</a:t>
            </a:r>
          </a:p>
        </p:txBody>
      </p:sp>
    </p:spTree>
    <p:extLst>
      <p:ext uri="{BB962C8B-B14F-4D97-AF65-F5344CB8AC3E}">
        <p14:creationId xmlns:p14="http://schemas.microsoft.com/office/powerpoint/2010/main" val="881072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27825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09335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55613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28097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71475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02060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8842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5</a:t>
            </a:fld>
            <a:endParaRPr lang="en-US"/>
          </a:p>
        </p:txBody>
      </p:sp>
    </p:spTree>
    <p:extLst>
      <p:ext uri="{BB962C8B-B14F-4D97-AF65-F5344CB8AC3E}">
        <p14:creationId xmlns:p14="http://schemas.microsoft.com/office/powerpoint/2010/main" val="13550210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20492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1923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25295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417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7</a:t>
            </a:fld>
            <a:endParaRPr lang="en-US"/>
          </a:p>
        </p:txBody>
      </p:sp>
    </p:spTree>
    <p:extLst>
      <p:ext uri="{BB962C8B-B14F-4D97-AF65-F5344CB8AC3E}">
        <p14:creationId xmlns:p14="http://schemas.microsoft.com/office/powerpoint/2010/main" val="353686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8</a:t>
            </a:fld>
            <a:endParaRPr lang="en-US"/>
          </a:p>
        </p:txBody>
      </p:sp>
    </p:spTree>
    <p:extLst>
      <p:ext uri="{BB962C8B-B14F-4D97-AF65-F5344CB8AC3E}">
        <p14:creationId xmlns:p14="http://schemas.microsoft.com/office/powerpoint/2010/main" val="4224425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9</a:t>
            </a:fld>
            <a:endParaRPr lang="en-US"/>
          </a:p>
        </p:txBody>
      </p:sp>
    </p:spTree>
    <p:extLst>
      <p:ext uri="{BB962C8B-B14F-4D97-AF65-F5344CB8AC3E}">
        <p14:creationId xmlns:p14="http://schemas.microsoft.com/office/powerpoint/2010/main" val="42084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11</a:t>
            </a:fld>
            <a:endParaRPr lang="en-US"/>
          </a:p>
        </p:txBody>
      </p:sp>
    </p:spTree>
    <p:extLst>
      <p:ext uri="{BB962C8B-B14F-4D97-AF65-F5344CB8AC3E}">
        <p14:creationId xmlns:p14="http://schemas.microsoft.com/office/powerpoint/2010/main" val="363292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236849-AB0D-4467-95E1-C72509394770}" type="slidenum">
              <a:rPr lang="en-US" smtClean="0"/>
              <a:pPr/>
              <a:t>12</a:t>
            </a:fld>
            <a:endParaRPr lang="en-US"/>
          </a:p>
        </p:txBody>
      </p:sp>
    </p:spTree>
    <p:extLst>
      <p:ext uri="{BB962C8B-B14F-4D97-AF65-F5344CB8AC3E}">
        <p14:creationId xmlns:p14="http://schemas.microsoft.com/office/powerpoint/2010/main" val="428345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3B779A-D23C-493C-9FB1-A9D38E82B2CE}" type="datetimeFigureOut">
              <a:rPr lang="en-US" smtClean="0"/>
              <a:pPr/>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B779A-D23C-493C-9FB1-A9D38E82B2CE}" type="datetimeFigureOut">
              <a:rPr lang="en-US" smtClean="0"/>
              <a:pPr/>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B779A-D23C-493C-9FB1-A9D38E82B2CE}" type="datetimeFigureOut">
              <a:rPr lang="en-US" smtClean="0"/>
              <a:pPr/>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114CFBD0-F869-8E4E-A57C-8C99E8C65DEF}" type="datetimeFigureOut">
              <a:rPr lang="en-US" smtClean="0"/>
              <a:pPr/>
              <a:t>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BEE99A-CD4C-154D-95F6-C1684D90DF65}" type="slidenum">
              <a:rPr lang="en-US" smtClean="0"/>
              <a:pPr/>
              <a:t>‹#›</a:t>
            </a:fld>
            <a:endParaRPr lang="en-US"/>
          </a:p>
        </p:txBody>
      </p:sp>
    </p:spTree>
    <p:extLst>
      <p:ext uri="{BB962C8B-B14F-4D97-AF65-F5344CB8AC3E}">
        <p14:creationId xmlns:p14="http://schemas.microsoft.com/office/powerpoint/2010/main" val="118072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B779A-D23C-493C-9FB1-A9D38E82B2CE}" type="datetimeFigureOut">
              <a:rPr lang="en-US" smtClean="0"/>
              <a:pPr/>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3B779A-D23C-493C-9FB1-A9D38E82B2CE}" type="datetimeFigureOut">
              <a:rPr lang="en-US" smtClean="0"/>
              <a:pPr/>
              <a:t>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3B779A-D23C-493C-9FB1-A9D38E82B2CE}" type="datetimeFigureOut">
              <a:rPr lang="en-US" smtClean="0"/>
              <a:pPr/>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3B779A-D23C-493C-9FB1-A9D38E82B2CE}" type="datetimeFigureOut">
              <a:rPr lang="en-US" smtClean="0"/>
              <a:pPr/>
              <a:t>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3B779A-D23C-493C-9FB1-A9D38E82B2CE}" type="datetimeFigureOut">
              <a:rPr lang="en-US" smtClean="0"/>
              <a:pPr/>
              <a:t>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3B779A-D23C-493C-9FB1-A9D38E82B2CE}" type="datetimeFigureOut">
              <a:rPr lang="en-US" smtClean="0"/>
              <a:pPr/>
              <a:t>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3B779A-D23C-493C-9FB1-A9D38E82B2CE}" type="datetimeFigureOut">
              <a:rPr lang="en-US" smtClean="0"/>
              <a:pPr/>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3B779A-D23C-493C-9FB1-A9D38E82B2CE}" type="datetimeFigureOut">
              <a:rPr lang="en-US" smtClean="0"/>
              <a:pPr/>
              <a:t>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DC1F3-8046-4C83-B079-FF7964D5E38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B779A-D23C-493C-9FB1-A9D38E82B2CE}" type="datetimeFigureOut">
              <a:rPr lang="en-US" smtClean="0"/>
              <a:pPr/>
              <a:t>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DC1F3-8046-4C83-B079-FF7964D5E3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df"/><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4.pd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940175"/>
            <a:ext cx="7772400" cy="1470025"/>
          </a:xfrm>
        </p:spPr>
        <p:txBody>
          <a:bodyPr/>
          <a:lstStyle/>
          <a:p>
            <a:r>
              <a:rPr lang="en-US" dirty="0" smtClean="0"/>
              <a:t>Publication Marketing Case Study</a:t>
            </a:r>
            <a:endParaRPr lang="en-US" dirty="0"/>
          </a:p>
        </p:txBody>
      </p:sp>
      <p:sp>
        <p:nvSpPr>
          <p:cNvPr id="3" name="Subtitle 2"/>
          <p:cNvSpPr>
            <a:spLocks noGrp="1"/>
          </p:cNvSpPr>
          <p:nvPr>
            <p:ph type="subTitle" idx="1"/>
          </p:nvPr>
        </p:nvSpPr>
        <p:spPr>
          <a:xfrm>
            <a:off x="1447800" y="5105400"/>
            <a:ext cx="6400800" cy="1752600"/>
          </a:xfrm>
        </p:spPr>
        <p:txBody>
          <a:bodyPr/>
          <a:lstStyle/>
          <a:p>
            <a:r>
              <a:rPr lang="en-US" dirty="0" smtClean="0"/>
              <a:t>Grand Blanc High School</a:t>
            </a:r>
          </a:p>
          <a:p>
            <a:r>
              <a:rPr lang="en-US" sz="2000" dirty="0" smtClean="0"/>
              <a:t>2013/14</a:t>
            </a:r>
          </a:p>
          <a:p>
            <a:r>
              <a:rPr lang="en-US" sz="2000" dirty="0" smtClean="0"/>
              <a:t>Attribution: Adviser Ava </a:t>
            </a:r>
            <a:r>
              <a:rPr lang="en-US" sz="2000" dirty="0" err="1" smtClean="0"/>
              <a:t>Butzu</a:t>
            </a:r>
            <a:r>
              <a:rPr lang="en-US" sz="2000" dirty="0" smtClean="0"/>
              <a:t> of Grand Blanc High School contributed to this PowerPoint</a:t>
            </a:r>
            <a:endParaRPr lang="en-US" sz="2000" dirty="0"/>
          </a:p>
        </p:txBody>
      </p:sp>
      <p:pic>
        <p:nvPicPr>
          <p:cNvPr id="1026" name="Picture 2" descr="C:\Users\abutzu\Desktop\Marketing 2013-14 yrbk\2013-14 Yearbook through Dec 037.JPG"/>
          <p:cNvPicPr>
            <a:picLocks noChangeAspect="1" noChangeArrowheads="1"/>
          </p:cNvPicPr>
          <p:nvPr/>
        </p:nvPicPr>
        <p:blipFill>
          <a:blip r:embed="rId3" cstate="print"/>
          <a:srcRect/>
          <a:stretch>
            <a:fillRect/>
          </a:stretch>
        </p:blipFill>
        <p:spPr bwMode="auto">
          <a:xfrm>
            <a:off x="2910840" y="472440"/>
            <a:ext cx="3566160" cy="356616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Yearbook Week Blitz</a:t>
            </a:r>
            <a:endParaRPr lang="en-US" dirty="0"/>
          </a:p>
        </p:txBody>
      </p:sp>
      <p:sp>
        <p:nvSpPr>
          <p:cNvPr id="6" name="Text Placeholder 5"/>
          <p:cNvSpPr>
            <a:spLocks noGrp="1"/>
          </p:cNvSpPr>
          <p:nvPr>
            <p:ph type="body" idx="1"/>
          </p:nvPr>
        </p:nvSpPr>
        <p:spPr/>
        <p:txBody>
          <a:bodyPr/>
          <a:lstStyle/>
          <a:p>
            <a:r>
              <a:rPr lang="en-US" dirty="0" smtClean="0"/>
              <a:t>Idea #3</a:t>
            </a:r>
            <a:endParaRPr lang="en-US" dirty="0"/>
          </a:p>
        </p:txBody>
      </p:sp>
    </p:spTree>
    <p:extLst>
      <p:ext uri="{BB962C8B-B14F-4D97-AF65-F5344CB8AC3E}">
        <p14:creationId xmlns:p14="http://schemas.microsoft.com/office/powerpoint/2010/main" val="2096753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One-week marketing blitz campaign</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Marketing editors develop a plan for the week;</a:t>
            </a:r>
          </a:p>
          <a:p>
            <a:r>
              <a:rPr lang="en-US" dirty="0" smtClean="0"/>
              <a:t>Staffers embellish and add to the plan as they get involved and excited</a:t>
            </a:r>
            <a:endParaRPr lang="en-US" dirty="0"/>
          </a:p>
        </p:txBody>
      </p:sp>
      <p:pic>
        <p:nvPicPr>
          <p:cNvPr id="14338" name="Picture 2" descr="C:\Users\abutzu\Desktop\Marketing 2013-14 yrbk\2013-14 Yearbook through Dec 152.JPG"/>
          <p:cNvPicPr>
            <a:picLocks noChangeAspect="1" noChangeArrowheads="1"/>
          </p:cNvPicPr>
          <p:nvPr/>
        </p:nvPicPr>
        <p:blipFill>
          <a:blip r:embed="rId3" cstate="print"/>
          <a:srcRect/>
          <a:stretch>
            <a:fillRect/>
          </a:stretch>
        </p:blipFill>
        <p:spPr bwMode="auto">
          <a:xfrm>
            <a:off x="1371600" y="152400"/>
            <a:ext cx="6096000" cy="4572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76200"/>
            <a:ext cx="3657600" cy="533400"/>
          </a:xfrm>
        </p:spPr>
        <p:txBody>
          <a:bodyPr/>
          <a:lstStyle/>
          <a:p>
            <a:r>
              <a:rPr lang="en-US" dirty="0" smtClean="0"/>
              <a:t>Yearbook Week Preparation</a:t>
            </a:r>
            <a:endParaRPr lang="en-US" dirty="0"/>
          </a:p>
        </p:txBody>
      </p:sp>
      <p:sp>
        <p:nvSpPr>
          <p:cNvPr id="4" name="Text Placeholder 3"/>
          <p:cNvSpPr>
            <a:spLocks noGrp="1"/>
          </p:cNvSpPr>
          <p:nvPr>
            <p:ph type="body" sz="half" idx="2"/>
          </p:nvPr>
        </p:nvSpPr>
        <p:spPr>
          <a:xfrm>
            <a:off x="5334000" y="533400"/>
            <a:ext cx="3505200" cy="1905000"/>
          </a:xfrm>
        </p:spPr>
        <p:txBody>
          <a:bodyPr/>
          <a:lstStyle/>
          <a:p>
            <a:r>
              <a:rPr lang="en-US" dirty="0" smtClean="0"/>
              <a:t>Staff Reward – Index T-shirts</a:t>
            </a:r>
          </a:p>
          <a:p>
            <a:pPr>
              <a:buFont typeface="Arial" pitchFamily="34" charset="0"/>
              <a:buChar char="•"/>
            </a:pPr>
            <a:r>
              <a:rPr lang="en-US" dirty="0" smtClean="0"/>
              <a:t>Featuring a slogan based on our theme on the front</a:t>
            </a:r>
          </a:p>
          <a:p>
            <a:pPr>
              <a:buFont typeface="Arial" pitchFamily="34" charset="0"/>
              <a:buChar char="•"/>
            </a:pPr>
            <a:r>
              <a:rPr lang="en-US" dirty="0" smtClean="0"/>
              <a:t>Each staffer given specific names of students who have been featured in our book</a:t>
            </a:r>
          </a:p>
          <a:p>
            <a:pPr>
              <a:buFont typeface="Arial" pitchFamily="34" charset="0"/>
              <a:buChar char="•"/>
            </a:pPr>
            <a:r>
              <a:rPr lang="en-US" dirty="0" smtClean="0"/>
              <a:t>Worn to kick off yearbook week</a:t>
            </a:r>
            <a:endParaRPr lang="en-US" dirty="0"/>
          </a:p>
        </p:txBody>
      </p:sp>
      <p:pic>
        <p:nvPicPr>
          <p:cNvPr id="5122" name="Picture 2" descr="C:\Users\abutzu\Desktop\Marketing 2013-14 yrbk\2013-14 Yearbook through Dec 097.JPG"/>
          <p:cNvPicPr>
            <a:picLocks noChangeAspect="1" noChangeArrowheads="1"/>
          </p:cNvPicPr>
          <p:nvPr/>
        </p:nvPicPr>
        <p:blipFill>
          <a:blip r:embed="rId3" cstate="print"/>
          <a:srcRect/>
          <a:stretch>
            <a:fillRect/>
          </a:stretch>
        </p:blipFill>
        <p:spPr bwMode="auto">
          <a:xfrm>
            <a:off x="0" y="0"/>
            <a:ext cx="5143500" cy="6858000"/>
          </a:xfrm>
          <a:prstGeom prst="rect">
            <a:avLst/>
          </a:prstGeom>
          <a:noFill/>
        </p:spPr>
      </p:pic>
      <p:pic>
        <p:nvPicPr>
          <p:cNvPr id="5123" name="Picture 3" descr="C:\Users\abutzu\Desktop\Marketing 2013-14 yrbk\2013-14 Yearbook through Dec 107.JPG"/>
          <p:cNvPicPr>
            <a:picLocks noChangeAspect="1" noChangeArrowheads="1"/>
          </p:cNvPicPr>
          <p:nvPr/>
        </p:nvPicPr>
        <p:blipFill>
          <a:blip r:embed="rId4" cstate="print"/>
          <a:srcRect l="16667" r="9259" b="16667"/>
          <a:stretch>
            <a:fillRect/>
          </a:stretch>
        </p:blipFill>
        <p:spPr bwMode="auto">
          <a:xfrm>
            <a:off x="5638800" y="2133600"/>
            <a:ext cx="3048000" cy="4572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6146" name="Picture 2" descr="C:\Users\abutzu\Desktop\Marketing 2013-14 yrbk\2013-14 Yearbook through Dec 104.JPG"/>
          <p:cNvPicPr>
            <a:picLocks noChangeAspect="1" noChangeArrowheads="1"/>
          </p:cNvPicPr>
          <p:nvPr/>
        </p:nvPicPr>
        <p:blipFill>
          <a:blip r:embed="rId3" cstate="print"/>
          <a:srcRect l="4074" r="18148"/>
          <a:stretch>
            <a:fillRect/>
          </a:stretch>
        </p:blipFill>
        <p:spPr bwMode="auto">
          <a:xfrm>
            <a:off x="0" y="0"/>
            <a:ext cx="9144000" cy="54864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0"/>
            <a:ext cx="6096000" cy="838200"/>
          </a:xfrm>
        </p:spPr>
        <p:txBody>
          <a:bodyPr>
            <a:normAutofit/>
          </a:bodyPr>
          <a:lstStyle/>
          <a:p>
            <a:r>
              <a:rPr lang="en-US" dirty="0" smtClean="0"/>
              <a:t>Yearbook Staff Assumes the role of promoters all week</a:t>
            </a:r>
            <a:endParaRPr lang="en-US" dirty="0"/>
          </a:p>
        </p:txBody>
      </p:sp>
      <p:sp>
        <p:nvSpPr>
          <p:cNvPr id="4" name="Text Placeholder 3"/>
          <p:cNvSpPr>
            <a:spLocks noGrp="1"/>
          </p:cNvSpPr>
          <p:nvPr>
            <p:ph type="body" sz="half" idx="2"/>
          </p:nvPr>
        </p:nvSpPr>
        <p:spPr>
          <a:xfrm>
            <a:off x="1752600" y="3352800"/>
            <a:ext cx="5486400" cy="1371600"/>
          </a:xfrm>
        </p:spPr>
        <p:txBody>
          <a:bodyPr>
            <a:noAutofit/>
          </a:bodyPr>
          <a:lstStyle/>
          <a:p>
            <a:r>
              <a:rPr lang="en-US" sz="1800" dirty="0" smtClean="0"/>
              <a:t>Competition: The staffer who sells the most yearbook gets released from the next deadline to job shadow the editor of his/her choice</a:t>
            </a:r>
            <a:endParaRPr lang="en-US" sz="1800" dirty="0"/>
          </a:p>
        </p:txBody>
      </p:sp>
      <p:pic>
        <p:nvPicPr>
          <p:cNvPr id="24578" name="Picture 2" descr="C:\Users\abutzu\Desktop\Marketing 2013-14 yrbk\2013-14 Yearbook through Dec 158.JPG"/>
          <p:cNvPicPr>
            <a:picLocks noChangeAspect="1" noChangeArrowheads="1"/>
          </p:cNvPicPr>
          <p:nvPr/>
        </p:nvPicPr>
        <p:blipFill>
          <a:blip r:embed="rId3" cstate="print"/>
          <a:srcRect r="6119"/>
          <a:stretch>
            <a:fillRect/>
          </a:stretch>
        </p:blipFill>
        <p:spPr bwMode="auto">
          <a:xfrm>
            <a:off x="-2" y="4754880"/>
            <a:ext cx="9144002" cy="2103120"/>
          </a:xfrm>
          <a:prstGeom prst="rect">
            <a:avLst/>
          </a:prstGeom>
          <a:noFill/>
        </p:spPr>
      </p:pic>
      <p:pic>
        <p:nvPicPr>
          <p:cNvPr id="24579" name="Picture 3" descr="C:\Users\abutzu\Desktop\Marketing 2013-14 yrbk\2013-14 Yearbook through Dec 159.JPG"/>
          <p:cNvPicPr>
            <a:picLocks noChangeAspect="1" noChangeArrowheads="1"/>
          </p:cNvPicPr>
          <p:nvPr/>
        </p:nvPicPr>
        <p:blipFill>
          <a:blip r:embed="rId4" cstate="print"/>
          <a:srcRect r="2833"/>
          <a:stretch>
            <a:fillRect/>
          </a:stretch>
        </p:blipFill>
        <p:spPr bwMode="auto">
          <a:xfrm>
            <a:off x="0" y="0"/>
            <a:ext cx="9144000" cy="2032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7170" name="Picture 2" descr="C:\Users\abutzu\Desktop\Marketing 2013-14 yrbk\2013-14 Yearbook through Dec 118.JPG"/>
          <p:cNvPicPr>
            <a:picLocks noChangeAspect="1" noChangeArrowheads="1"/>
          </p:cNvPicPr>
          <p:nvPr/>
        </p:nvPicPr>
        <p:blipFill>
          <a:blip r:embed="rId3" cstate="print"/>
          <a:srcRect b="5263"/>
          <a:stretch>
            <a:fillRect/>
          </a:stretch>
        </p:blipFill>
        <p:spPr bwMode="auto">
          <a:xfrm>
            <a:off x="228600" y="152400"/>
            <a:ext cx="8686800" cy="6172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9218" name="Picture 2" descr="C:\Users\abutzu\Desktop\Marketing 2013-14 yrbk\2013-14 Yearbook through Dec 123.JPG"/>
          <p:cNvPicPr>
            <a:picLocks noChangeAspect="1" noChangeArrowheads="1"/>
          </p:cNvPicPr>
          <p:nvPr/>
        </p:nvPicPr>
        <p:blipFill>
          <a:blip r:embed="rId3" cstate="print"/>
          <a:srcRect/>
          <a:stretch>
            <a:fillRect/>
          </a:stretch>
        </p:blipFill>
        <p:spPr bwMode="auto">
          <a:xfrm>
            <a:off x="3962400" y="0"/>
            <a:ext cx="5181600" cy="69088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8194" name="Picture 2" descr="C:\Users\abutzu\Desktop\Marketing 2013-14 yrbk\2013-14 Yearbook through Dec 120.JPG"/>
          <p:cNvPicPr>
            <a:picLocks noChangeAspect="1" noChangeArrowheads="1"/>
          </p:cNvPicPr>
          <p:nvPr/>
        </p:nvPicPr>
        <p:blipFill>
          <a:blip r:embed="rId3" cstate="print"/>
          <a:srcRect b="11111"/>
          <a:stretch>
            <a:fillRect/>
          </a:stretch>
        </p:blipFill>
        <p:spPr bwMode="auto">
          <a:xfrm>
            <a:off x="0" y="0"/>
            <a:ext cx="9144000" cy="6096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800600"/>
            <a:ext cx="8839200" cy="609600"/>
          </a:xfrm>
        </p:spPr>
        <p:txBody>
          <a:bodyPr>
            <a:normAutofit/>
          </a:bodyPr>
          <a:lstStyle/>
          <a:p>
            <a:r>
              <a:rPr lang="en-US" dirty="0" smtClean="0"/>
              <a:t>Each Staffer prints their favorite photos to be displayed for this week only</a:t>
            </a:r>
            <a:endParaRPr lang="en-US" dirty="0"/>
          </a:p>
        </p:txBody>
      </p:sp>
      <p:sp>
        <p:nvSpPr>
          <p:cNvPr id="3" name="Picture Placeholder 2"/>
          <p:cNvSpPr>
            <a:spLocks noGrp="1"/>
          </p:cNvSpPr>
          <p:nvPr>
            <p:ph type="pic" idx="1"/>
          </p:nvPr>
        </p:nvSpPr>
        <p:spPr/>
      </p:sp>
      <p:pic>
        <p:nvPicPr>
          <p:cNvPr id="12290" name="Picture 2" descr="C:\Users\abutzu\Desktop\Marketing 2013-14 yrbk\2013-14 Yearbook through Dec 125.JPG"/>
          <p:cNvPicPr>
            <a:picLocks noChangeAspect="1" noChangeArrowheads="1"/>
          </p:cNvPicPr>
          <p:nvPr/>
        </p:nvPicPr>
        <p:blipFill>
          <a:blip r:embed="rId3" cstate="print"/>
          <a:srcRect r="5054"/>
          <a:stretch>
            <a:fillRect/>
          </a:stretch>
        </p:blipFill>
        <p:spPr bwMode="auto">
          <a:xfrm>
            <a:off x="0" y="0"/>
            <a:ext cx="9201150" cy="48006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11266" name="Picture 2" descr="C:\Users\abutzu\Desktop\Marketing 2013-14 yrbk\2013-14 Yearbook through Dec 121.JPG"/>
          <p:cNvPicPr>
            <a:picLocks noChangeAspect="1" noChangeArrowheads="1"/>
          </p:cNvPicPr>
          <p:nvPr/>
        </p:nvPicPr>
        <p:blipFill>
          <a:blip r:embed="rId3" cstate="print"/>
          <a:srcRect/>
          <a:stretch>
            <a:fillRect/>
          </a:stretch>
        </p:blipFill>
        <p:spPr bwMode="auto">
          <a:xfrm>
            <a:off x="304800" y="152400"/>
            <a:ext cx="8534400" cy="64008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Summer Advertising Blitz</a:t>
            </a:r>
            <a:endParaRPr lang="en-US" dirty="0"/>
          </a:p>
        </p:txBody>
      </p:sp>
      <p:sp>
        <p:nvSpPr>
          <p:cNvPr id="5" name="Text Placeholder 4"/>
          <p:cNvSpPr>
            <a:spLocks noGrp="1"/>
          </p:cNvSpPr>
          <p:nvPr>
            <p:ph type="body" idx="1"/>
          </p:nvPr>
        </p:nvSpPr>
        <p:spPr/>
        <p:txBody>
          <a:bodyPr/>
          <a:lstStyle/>
          <a:p>
            <a:r>
              <a:rPr lang="en-US" dirty="0" smtClean="0"/>
              <a:t>Idea #1</a:t>
            </a:r>
            <a:endParaRPr lang="en-US" dirty="0"/>
          </a:p>
        </p:txBody>
      </p:sp>
    </p:spTree>
    <p:extLst>
      <p:ext uri="{BB962C8B-B14F-4D97-AF65-F5344CB8AC3E}">
        <p14:creationId xmlns:p14="http://schemas.microsoft.com/office/powerpoint/2010/main" val="1864284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Flyer on every other locker at both campuses </a:t>
            </a:r>
            <a:endParaRPr lang="en-US" dirty="0"/>
          </a:p>
        </p:txBody>
      </p:sp>
      <p:pic>
        <p:nvPicPr>
          <p:cNvPr id="5" name="Picture Placeholder 4" descr="2013-14 Yearbook through Dec 154.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0"/>
            <a:ext cx="5486400" cy="566738"/>
          </a:xfrm>
        </p:spPr>
        <p:txBody>
          <a:bodyPr/>
          <a:lstStyle/>
          <a:p>
            <a:r>
              <a:rPr lang="en-US" dirty="0" smtClean="0"/>
              <a:t>Determining Prime Locations to Display Info</a:t>
            </a:r>
            <a:endParaRPr lang="en-US" dirty="0"/>
          </a:p>
        </p:txBody>
      </p:sp>
      <p:pic>
        <p:nvPicPr>
          <p:cNvPr id="13314" name="Picture 2" descr="C:\Users\abutzu\Desktop\Marketing 2013-14 yrbk\2013-14 Yearbook through Dec 126.JPG"/>
          <p:cNvPicPr>
            <a:picLocks noChangeAspect="1" noChangeArrowheads="1"/>
          </p:cNvPicPr>
          <p:nvPr/>
        </p:nvPicPr>
        <p:blipFill>
          <a:blip r:embed="rId3" cstate="print"/>
          <a:srcRect t="16667"/>
          <a:stretch>
            <a:fillRect/>
          </a:stretch>
        </p:blipFill>
        <p:spPr bwMode="auto">
          <a:xfrm>
            <a:off x="304800" y="609600"/>
            <a:ext cx="8534399" cy="5334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28600"/>
            <a:ext cx="3352800" cy="685800"/>
          </a:xfrm>
        </p:spPr>
        <p:txBody>
          <a:bodyPr>
            <a:normAutofit fontScale="90000"/>
          </a:bodyPr>
          <a:lstStyle/>
          <a:p>
            <a:r>
              <a:rPr lang="en-US" dirty="0" smtClean="0"/>
              <a:t>Stickers on our school’s most popular lunch item (cookies)</a:t>
            </a:r>
            <a:endParaRPr lang="en-US" dirty="0"/>
          </a:p>
        </p:txBody>
      </p:sp>
      <p:pic>
        <p:nvPicPr>
          <p:cNvPr id="17410" name="Picture 2" descr="C:\Users\abutzu\Desktop\Marketing 2013-14 yrbk\2013-14 Yearbook through Dec 164.JPG"/>
          <p:cNvPicPr>
            <a:picLocks noChangeAspect="1" noChangeArrowheads="1"/>
          </p:cNvPicPr>
          <p:nvPr/>
        </p:nvPicPr>
        <p:blipFill>
          <a:blip r:embed="rId3" cstate="print"/>
          <a:srcRect b="6250"/>
          <a:stretch>
            <a:fillRect/>
          </a:stretch>
        </p:blipFill>
        <p:spPr bwMode="auto">
          <a:xfrm>
            <a:off x="0" y="0"/>
            <a:ext cx="5486400" cy="6858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488" y="5867400"/>
            <a:ext cx="5903912" cy="838200"/>
          </a:xfrm>
        </p:spPr>
        <p:txBody>
          <a:bodyPr>
            <a:normAutofit/>
          </a:bodyPr>
          <a:lstStyle/>
          <a:p>
            <a:r>
              <a:rPr lang="en-US" dirty="0" smtClean="0"/>
              <a:t>“Find Your Moments” Stickers for school community</a:t>
            </a:r>
            <a:endParaRPr lang="en-US" dirty="0"/>
          </a:p>
        </p:txBody>
      </p:sp>
      <p:sp>
        <p:nvSpPr>
          <p:cNvPr id="3" name="Picture Placeholder 2"/>
          <p:cNvSpPr>
            <a:spLocks noGrp="1"/>
          </p:cNvSpPr>
          <p:nvPr>
            <p:ph type="pic" idx="1"/>
          </p:nvPr>
        </p:nvSpPr>
        <p:spPr/>
      </p:sp>
      <p:pic>
        <p:nvPicPr>
          <p:cNvPr id="18434" name="Picture 2" descr="C:\Users\abutzu\Desktop\Marketing 2013-14 yrbk\Capture.JPG"/>
          <p:cNvPicPr>
            <a:picLocks noChangeAspect="1" noChangeArrowheads="1"/>
          </p:cNvPicPr>
          <p:nvPr/>
        </p:nvPicPr>
        <p:blipFill>
          <a:blip r:embed="rId3" cstate="print"/>
          <a:srcRect/>
          <a:stretch>
            <a:fillRect/>
          </a:stretch>
        </p:blipFill>
        <p:spPr bwMode="auto">
          <a:xfrm>
            <a:off x="304800" y="228600"/>
            <a:ext cx="8458200" cy="600068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800600"/>
            <a:ext cx="7050088" cy="566738"/>
          </a:xfrm>
        </p:spPr>
        <p:txBody>
          <a:bodyPr/>
          <a:lstStyle/>
          <a:p>
            <a:r>
              <a:rPr lang="en-US" dirty="0" smtClean="0"/>
              <a:t>Displaying traditional flyers creatively</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16386" name="Picture 2" descr="C:\Users\abutzu\Desktop\Marketing 2013-14 yrbk\2013-14 Yearbook through Dec 160.JPG"/>
          <p:cNvPicPr>
            <a:picLocks noChangeAspect="1" noChangeArrowheads="1"/>
          </p:cNvPicPr>
          <p:nvPr/>
        </p:nvPicPr>
        <p:blipFill>
          <a:blip r:embed="rId3" cstate="print"/>
          <a:srcRect l="3211"/>
          <a:stretch>
            <a:fillRect/>
          </a:stretch>
        </p:blipFill>
        <p:spPr bwMode="auto">
          <a:xfrm>
            <a:off x="0" y="76200"/>
            <a:ext cx="9144000" cy="4572000"/>
          </a:xfrm>
          <a:prstGeom prst="rect">
            <a:avLst/>
          </a:prstGeom>
          <a:noFill/>
        </p:spPr>
      </p:pic>
      <p:pic>
        <p:nvPicPr>
          <p:cNvPr id="7" name="Picture 2" descr="C:\Users\abutzu\Desktop\Marketing 2013-14 yrbk\2013-14 Yearbook through Dec 160.JPG"/>
          <p:cNvPicPr>
            <a:picLocks noChangeAspect="1" noChangeArrowheads="1"/>
          </p:cNvPicPr>
          <p:nvPr/>
        </p:nvPicPr>
        <p:blipFill>
          <a:blip r:embed="rId4" cstate="print"/>
          <a:srcRect l="49993" t="65000" r="37909" b="18333"/>
          <a:stretch>
            <a:fillRect/>
          </a:stretch>
        </p:blipFill>
        <p:spPr bwMode="auto">
          <a:xfrm>
            <a:off x="4800600" y="3962400"/>
            <a:ext cx="4343400" cy="28956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943600"/>
            <a:ext cx="5486400" cy="566738"/>
          </a:xfrm>
        </p:spPr>
        <p:txBody>
          <a:bodyPr/>
          <a:lstStyle/>
          <a:p>
            <a:r>
              <a:rPr lang="en-US" dirty="0" smtClean="0"/>
              <a:t>Buy your yearbook (and how) stamp</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19458" name="Picture 2" descr="C:\Users\abutzu\Desktop\Marketing 2013-14 yrbk\2013-14 Yearbook through Dec 170.JPG"/>
          <p:cNvPicPr>
            <a:picLocks noChangeAspect="1" noChangeArrowheads="1"/>
          </p:cNvPicPr>
          <p:nvPr/>
        </p:nvPicPr>
        <p:blipFill>
          <a:blip r:embed="rId3" cstate="print"/>
          <a:srcRect/>
          <a:stretch>
            <a:fillRect/>
          </a:stretch>
        </p:blipFill>
        <p:spPr bwMode="auto">
          <a:xfrm>
            <a:off x="4800600" y="228600"/>
            <a:ext cx="4114800" cy="5486400"/>
          </a:xfrm>
          <a:prstGeom prst="rect">
            <a:avLst/>
          </a:prstGeom>
          <a:noFill/>
        </p:spPr>
      </p:pic>
      <p:pic>
        <p:nvPicPr>
          <p:cNvPr id="19459" name="Picture 3" descr="C:\Users\abutzu\Desktop\Marketing 2013-14 yrbk\2013-14 Yearbook through Dec 171.JPG"/>
          <p:cNvPicPr>
            <a:picLocks noChangeAspect="1" noChangeArrowheads="1"/>
          </p:cNvPicPr>
          <p:nvPr/>
        </p:nvPicPr>
        <p:blipFill>
          <a:blip r:embed="rId4" cstate="print"/>
          <a:srcRect l="16667" r="2778"/>
          <a:stretch>
            <a:fillRect/>
          </a:stretch>
        </p:blipFill>
        <p:spPr bwMode="auto">
          <a:xfrm>
            <a:off x="228600" y="228600"/>
            <a:ext cx="4419600" cy="54864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3554" name="Picture 2" descr="C:\Users\abutzu\Desktop\Marketing 2013-14 yrbk\2013-14 Yearbook through Dec 161.JPG"/>
          <p:cNvPicPr>
            <a:picLocks noChangeAspect="1" noChangeArrowheads="1"/>
          </p:cNvPicPr>
          <p:nvPr/>
        </p:nvPicPr>
        <p:blipFill>
          <a:blip r:embed="rId3" cstate="print"/>
          <a:srcRect/>
          <a:stretch>
            <a:fillRect/>
          </a:stretch>
        </p:blipFill>
        <p:spPr bwMode="auto">
          <a:xfrm>
            <a:off x="0" y="-50800"/>
            <a:ext cx="5181600" cy="6908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555" name="Picture 3" descr="C:\Users\abutzu\Desktop\Marketing 2013-14 yrbk\2013-14 Yearbook through Dec 162.JPG"/>
          <p:cNvPicPr>
            <a:picLocks noChangeAspect="1" noChangeArrowheads="1"/>
          </p:cNvPicPr>
          <p:nvPr/>
        </p:nvPicPr>
        <p:blipFill>
          <a:blip r:embed="rId4" cstate="print"/>
          <a:srcRect r="8889"/>
          <a:stretch>
            <a:fillRect/>
          </a:stretch>
        </p:blipFill>
        <p:spPr bwMode="auto">
          <a:xfrm>
            <a:off x="4457700" y="0"/>
            <a:ext cx="46863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3429000"/>
            <a:ext cx="3505200" cy="1447800"/>
          </a:xfrm>
        </p:spPr>
        <p:txBody>
          <a:bodyPr>
            <a:normAutofit/>
          </a:bodyPr>
          <a:lstStyle/>
          <a:p>
            <a:r>
              <a:rPr lang="en-US" dirty="0" smtClean="0"/>
              <a:t>Photographs hanging from helium balloons at the main school exit at the end of the day</a:t>
            </a:r>
            <a:endParaRPr lang="en-US" dirty="0"/>
          </a:p>
        </p:txBody>
      </p:sp>
      <p:pic>
        <p:nvPicPr>
          <p:cNvPr id="22530" name="Picture 2" descr="C:\Users\abutzu\Desktop\Marketing 2013-14 yrbk\2013-14 Yearbook through Dec 174.JPG"/>
          <p:cNvPicPr>
            <a:picLocks noChangeAspect="1" noChangeArrowheads="1"/>
          </p:cNvPicPr>
          <p:nvPr/>
        </p:nvPicPr>
        <p:blipFill>
          <a:blip r:embed="rId3" cstate="print"/>
          <a:srcRect r="10985"/>
          <a:stretch>
            <a:fillRect/>
          </a:stretch>
        </p:blipFill>
        <p:spPr bwMode="auto">
          <a:xfrm>
            <a:off x="-1" y="0"/>
            <a:ext cx="9144001" cy="3352800"/>
          </a:xfrm>
          <a:prstGeom prst="rect">
            <a:avLst/>
          </a:prstGeom>
          <a:noFill/>
        </p:spPr>
      </p:pic>
      <p:pic>
        <p:nvPicPr>
          <p:cNvPr id="22531" name="Picture 3" descr="C:\Users\abutzu\Desktop\Marketing 2013-14 yrbk\2013-14 Yearbook through Dec 175.JPG"/>
          <p:cNvPicPr>
            <a:picLocks noChangeAspect="1" noChangeArrowheads="1"/>
          </p:cNvPicPr>
          <p:nvPr/>
        </p:nvPicPr>
        <p:blipFill>
          <a:blip r:embed="rId4" cstate="print"/>
          <a:srcRect/>
          <a:stretch>
            <a:fillRect/>
          </a:stretch>
        </p:blipFill>
        <p:spPr bwMode="auto">
          <a:xfrm>
            <a:off x="228600" y="2743200"/>
            <a:ext cx="5181600" cy="38862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00600"/>
            <a:ext cx="7543800" cy="566738"/>
          </a:xfrm>
        </p:spPr>
        <p:txBody>
          <a:bodyPr>
            <a:normAutofit/>
          </a:bodyPr>
          <a:lstStyle/>
          <a:p>
            <a:r>
              <a:rPr lang="en-US" dirty="0" smtClean="0"/>
              <a:t>Staffers Chance their Profile </a:t>
            </a:r>
            <a:r>
              <a:rPr lang="en-US" dirty="0" err="1" smtClean="0"/>
              <a:t>Pic</a:t>
            </a:r>
            <a:r>
              <a:rPr lang="en-US" dirty="0" smtClean="0"/>
              <a:t> and Wallpaper on Social Media</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15362" name="Picture 2" descr="C:\Users\abutzu\Desktop\Marketing 2013-14 yrbk\2013-14 Yearbook through Dec 153.JPG"/>
          <p:cNvPicPr>
            <a:picLocks noChangeAspect="1" noChangeArrowheads="1"/>
          </p:cNvPicPr>
          <p:nvPr/>
        </p:nvPicPr>
        <p:blipFill>
          <a:blip r:embed="rId3" cstate="print"/>
          <a:srcRect/>
          <a:stretch>
            <a:fillRect/>
          </a:stretch>
        </p:blipFill>
        <p:spPr bwMode="auto">
          <a:xfrm>
            <a:off x="558799" y="304800"/>
            <a:ext cx="8128001" cy="44323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5602" name="Picture 2" descr="C:\Users\abutzu\Desktop\Marketing 2013-14 yrbk\2013-14 Yearbook through Dec 072.JPG"/>
          <p:cNvPicPr>
            <a:picLocks noChangeAspect="1" noChangeArrowheads="1"/>
          </p:cNvPicPr>
          <p:nvPr/>
        </p:nvPicPr>
        <p:blipFill>
          <a:blip r:embed="rId3" cstate="print"/>
          <a:srcRect/>
          <a:stretch>
            <a:fillRect/>
          </a:stretch>
        </p:blipFill>
        <p:spPr bwMode="auto">
          <a:xfrm>
            <a:off x="76200" y="76200"/>
            <a:ext cx="8900160" cy="667512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4419600"/>
            <a:ext cx="5486400" cy="566738"/>
          </a:xfrm>
        </p:spPr>
        <p:txBody>
          <a:bodyPr/>
          <a:lstStyle/>
          <a:p>
            <a:pPr algn="ctr"/>
            <a:r>
              <a:rPr lang="en-US" dirty="0" smtClean="0"/>
              <a:t>Prepare before the day…</a:t>
            </a:r>
            <a:endParaRPr lang="en-US" dirty="0"/>
          </a:p>
        </p:txBody>
      </p:sp>
      <p:pic>
        <p:nvPicPr>
          <p:cNvPr id="8" name="Picture Placeholder 7" descr="2013-14 Yearbook through Dec 001.JPG"/>
          <p:cNvPicPr>
            <a:picLocks noGrp="1" noChangeAspect="1"/>
          </p:cNvPicPr>
          <p:nvPr>
            <p:ph type="pic" idx="1"/>
          </p:nvPr>
        </p:nvPicPr>
        <p:blipFill>
          <a:blip r:embed="rId3" cstate="print"/>
          <a:srcRect t="21875" b="21875"/>
          <a:stretch>
            <a:fillRect/>
          </a:stretch>
        </p:blipFill>
        <p:spPr>
          <a:xfrm>
            <a:off x="1792288" y="228600"/>
            <a:ext cx="5486400" cy="4114800"/>
          </a:xfrm>
        </p:spPr>
      </p:pic>
      <p:sp>
        <p:nvSpPr>
          <p:cNvPr id="6" name="Text Placeholder 5"/>
          <p:cNvSpPr>
            <a:spLocks noGrp="1"/>
          </p:cNvSpPr>
          <p:nvPr>
            <p:ph type="body" sz="half" idx="2"/>
          </p:nvPr>
        </p:nvSpPr>
        <p:spPr>
          <a:xfrm>
            <a:off x="228600" y="5105400"/>
            <a:ext cx="3962400" cy="1338262"/>
          </a:xfrm>
        </p:spPr>
        <p:txBody>
          <a:bodyPr>
            <a:noAutofit/>
          </a:bodyPr>
          <a:lstStyle/>
          <a:p>
            <a:pPr>
              <a:buFont typeface="Arial" pitchFamily="34" charset="0"/>
              <a:buChar char="•"/>
            </a:pPr>
            <a:r>
              <a:rPr lang="en-US" sz="1800" dirty="0" smtClean="0"/>
              <a:t>Staffers sell in groups of 2-3;</a:t>
            </a:r>
          </a:p>
          <a:p>
            <a:pPr>
              <a:buFont typeface="Arial" pitchFamily="34" charset="0"/>
              <a:buChar char="•"/>
            </a:pPr>
            <a:r>
              <a:rPr lang="en-US" sz="1800" dirty="0"/>
              <a:t>E</a:t>
            </a:r>
            <a:r>
              <a:rPr lang="en-US" sz="1800" dirty="0" smtClean="0"/>
              <a:t>ach person sells 2 ads</a:t>
            </a:r>
          </a:p>
          <a:p>
            <a:pPr>
              <a:buFont typeface="Arial" pitchFamily="34" charset="0"/>
              <a:buChar char="•"/>
            </a:pPr>
            <a:r>
              <a:rPr lang="en-US" sz="1800" dirty="0"/>
              <a:t>A</a:t>
            </a:r>
            <a:r>
              <a:rPr lang="en-US" sz="1800" dirty="0" smtClean="0"/>
              <a:t>ds editor creates a list of feasible leads and divides them up for each group. </a:t>
            </a:r>
            <a:endParaRPr lang="en-US" sz="1800" dirty="0"/>
          </a:p>
        </p:txBody>
      </p:sp>
      <p:sp>
        <p:nvSpPr>
          <p:cNvPr id="9" name="TextBox 8"/>
          <p:cNvSpPr txBox="1"/>
          <p:nvPr/>
        </p:nvSpPr>
        <p:spPr>
          <a:xfrm>
            <a:off x="4191000" y="5029200"/>
            <a:ext cx="4724400" cy="1477328"/>
          </a:xfrm>
          <a:prstGeom prst="rect">
            <a:avLst/>
          </a:prstGeom>
          <a:noFill/>
        </p:spPr>
        <p:txBody>
          <a:bodyPr wrap="square" rtlCol="0">
            <a:spAutoFit/>
          </a:bodyPr>
          <a:lstStyle/>
          <a:p>
            <a:pPr>
              <a:buFont typeface="Arial" pitchFamily="34" charset="0"/>
              <a:buChar char="•"/>
            </a:pPr>
            <a:r>
              <a:rPr lang="en-US" dirty="0" smtClean="0"/>
              <a:t>Each group MUST earnestly sell to the businesses on their list</a:t>
            </a:r>
          </a:p>
          <a:p>
            <a:pPr>
              <a:buFont typeface="Arial" pitchFamily="34" charset="0"/>
              <a:buChar char="•"/>
            </a:pPr>
            <a:r>
              <a:rPr lang="en-US" dirty="0" smtClean="0"/>
              <a:t>Groups may claim other businesses not on the list by contacting the ads editor, who will make sure no one else sells there.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304800"/>
            <a:ext cx="3581400" cy="762000"/>
          </a:xfrm>
        </p:spPr>
        <p:txBody>
          <a:bodyPr>
            <a:noAutofit/>
          </a:bodyPr>
          <a:lstStyle/>
          <a:p>
            <a:r>
              <a:rPr lang="en-US" sz="2800" dirty="0" smtClean="0"/>
              <a:t>Marketing to the </a:t>
            </a:r>
            <a:br>
              <a:rPr lang="en-US" sz="2800" dirty="0" smtClean="0"/>
            </a:br>
            <a:r>
              <a:rPr lang="en-US" sz="2800" dirty="0" smtClean="0"/>
              <a:t>Greater Community</a:t>
            </a:r>
            <a:endParaRPr lang="en-US" sz="2800" dirty="0"/>
          </a:p>
        </p:txBody>
      </p:sp>
      <p:sp>
        <p:nvSpPr>
          <p:cNvPr id="4" name="Text Placeholder 3"/>
          <p:cNvSpPr>
            <a:spLocks noGrp="1"/>
          </p:cNvSpPr>
          <p:nvPr>
            <p:ph type="body" sz="half" idx="2"/>
          </p:nvPr>
        </p:nvSpPr>
        <p:spPr/>
        <p:txBody>
          <a:bodyPr/>
          <a:lstStyle/>
          <a:p>
            <a:endParaRPr lang="en-US"/>
          </a:p>
        </p:txBody>
      </p:sp>
      <p:pic>
        <p:nvPicPr>
          <p:cNvPr id="10242" name="Picture 2" descr="C:\Users\abutzu\Desktop\Marketing 2013-14 yrbk\2013-14 Yearbook through Dec 122.JPG"/>
          <p:cNvPicPr>
            <a:picLocks noChangeAspect="1" noChangeArrowheads="1"/>
          </p:cNvPicPr>
          <p:nvPr/>
        </p:nvPicPr>
        <p:blipFill>
          <a:blip r:embed="rId3" cstate="print"/>
          <a:srcRect/>
          <a:stretch>
            <a:fillRect/>
          </a:stretch>
        </p:blipFill>
        <p:spPr bwMode="auto">
          <a:xfrm>
            <a:off x="0" y="0"/>
            <a:ext cx="5143501"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20482" name="Picture 2" descr="C:\Users\abutzu\Desktop\Marketing 2013-14 yrbk\2013-14 Yearbook through Dec 177.JPG"/>
          <p:cNvPicPr>
            <a:picLocks noChangeAspect="1" noChangeArrowheads="1"/>
          </p:cNvPicPr>
          <p:nvPr/>
        </p:nvPicPr>
        <p:blipFill>
          <a:blip r:embed="rId3" cstate="print"/>
          <a:srcRect l="13281"/>
          <a:stretch>
            <a:fillRect/>
          </a:stretch>
        </p:blipFill>
        <p:spPr bwMode="auto">
          <a:xfrm>
            <a:off x="152400" y="76200"/>
            <a:ext cx="8810625" cy="5715000"/>
          </a:xfrm>
          <a:prstGeom prst="rect">
            <a:avLst/>
          </a:prstGeom>
          <a:noFill/>
        </p:spPr>
      </p:pic>
      <p:pic>
        <p:nvPicPr>
          <p:cNvPr id="6" name="Picture 2" descr="C:\Users\abutzu\Desktop\Marketing 2013-14 yrbk\2013-14 Yearbook through Dec 178.JPG"/>
          <p:cNvPicPr>
            <a:picLocks noChangeAspect="1" noChangeArrowheads="1"/>
          </p:cNvPicPr>
          <p:nvPr/>
        </p:nvPicPr>
        <p:blipFill>
          <a:blip r:embed="rId4" cstate="print"/>
          <a:srcRect t="31667" b="20000"/>
          <a:stretch>
            <a:fillRect/>
          </a:stretch>
        </p:blipFill>
        <p:spPr bwMode="auto">
          <a:xfrm>
            <a:off x="533400" y="4572000"/>
            <a:ext cx="8127999" cy="2209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Yearbook </a:t>
            </a:r>
            <a:r>
              <a:rPr lang="en-US" dirty="0" smtClean="0"/>
              <a:t>Week Schedule</a:t>
            </a:r>
            <a:endParaRPr lang="en-US" dirty="0"/>
          </a:p>
        </p:txBody>
      </p:sp>
      <p:sp>
        <p:nvSpPr>
          <p:cNvPr id="7" name="Content Placeholder 6"/>
          <p:cNvSpPr>
            <a:spLocks noGrp="1"/>
          </p:cNvSpPr>
          <p:nvPr>
            <p:ph sz="half" idx="1"/>
          </p:nvPr>
        </p:nvSpPr>
        <p:spPr/>
        <p:txBody>
          <a:bodyPr/>
          <a:lstStyle/>
          <a:p>
            <a:r>
              <a:rPr lang="en-US" dirty="0" smtClean="0"/>
              <a:t>Monday</a:t>
            </a:r>
          </a:p>
          <a:p>
            <a:pPr lvl="1"/>
            <a:r>
              <a:rPr lang="en-US" dirty="0" smtClean="0"/>
              <a:t>Wear “Find your moments” tees</a:t>
            </a:r>
          </a:p>
          <a:p>
            <a:pPr lvl="1"/>
            <a:r>
              <a:rPr lang="en-US" dirty="0" smtClean="0"/>
              <a:t>Post a creative photo of yourself wearing the shirt on social media of your choice</a:t>
            </a:r>
            <a:endParaRPr lang="en-US" dirty="0"/>
          </a:p>
        </p:txBody>
      </p:sp>
      <p:sp>
        <p:nvSpPr>
          <p:cNvPr id="8" name="Content Placeholder 7"/>
          <p:cNvSpPr>
            <a:spLocks noGrp="1"/>
          </p:cNvSpPr>
          <p:nvPr>
            <p:ph sz="half" idx="2"/>
          </p:nvPr>
        </p:nvSpPr>
        <p:spPr/>
        <p:txBody>
          <a:bodyPr/>
          <a:lstStyle/>
          <a:p>
            <a:r>
              <a:rPr lang="en-US" dirty="0" smtClean="0"/>
              <a:t>Tuesday</a:t>
            </a:r>
          </a:p>
          <a:p>
            <a:pPr lvl="1"/>
            <a:r>
              <a:rPr lang="en-US" dirty="0" smtClean="0"/>
              <a:t>Stickers</a:t>
            </a:r>
          </a:p>
          <a:p>
            <a:pPr lvl="1"/>
            <a:r>
              <a:rPr lang="en-US" dirty="0" smtClean="0"/>
              <a:t>On cookies</a:t>
            </a:r>
          </a:p>
          <a:p>
            <a:pPr lvl="1"/>
            <a:r>
              <a:rPr lang="en-US" dirty="0" smtClean="0"/>
              <a:t>To give to students to wear on clothes, backpacks, notebooks, etc.</a:t>
            </a:r>
          </a:p>
          <a:p>
            <a:pPr lvl="1"/>
            <a:r>
              <a:rPr lang="en-US" dirty="0" smtClean="0"/>
              <a:t>Post a creative photo of yourself on social media</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Yearook</a:t>
            </a:r>
            <a:r>
              <a:rPr lang="en-US" dirty="0" smtClean="0"/>
              <a:t> Week Schedule</a:t>
            </a:r>
            <a:endParaRPr lang="en-US" dirty="0"/>
          </a:p>
        </p:txBody>
      </p:sp>
      <p:sp>
        <p:nvSpPr>
          <p:cNvPr id="7" name="Content Placeholder 6"/>
          <p:cNvSpPr>
            <a:spLocks noGrp="1"/>
          </p:cNvSpPr>
          <p:nvPr>
            <p:ph sz="half" idx="1"/>
          </p:nvPr>
        </p:nvSpPr>
        <p:spPr/>
        <p:txBody>
          <a:bodyPr/>
          <a:lstStyle/>
          <a:p>
            <a:r>
              <a:rPr lang="en-US" dirty="0" smtClean="0"/>
              <a:t>Wednesday</a:t>
            </a:r>
          </a:p>
          <a:p>
            <a:pPr lvl="1"/>
            <a:r>
              <a:rPr lang="en-US" dirty="0" smtClean="0"/>
              <a:t>Bookmarks</a:t>
            </a:r>
          </a:p>
          <a:p>
            <a:pPr lvl="1"/>
            <a:r>
              <a:rPr lang="en-US" dirty="0" smtClean="0"/>
              <a:t>Classroom visits to distribute bookmarks and order forms</a:t>
            </a:r>
          </a:p>
          <a:p>
            <a:pPr lvl="1"/>
            <a:r>
              <a:rPr lang="en-US" dirty="0" smtClean="0"/>
              <a:t>Staffers assigned to classrooms and can bring treats for them</a:t>
            </a:r>
            <a:endParaRPr lang="en-US" dirty="0"/>
          </a:p>
        </p:txBody>
      </p:sp>
      <p:sp>
        <p:nvSpPr>
          <p:cNvPr id="8" name="Content Placeholder 7"/>
          <p:cNvSpPr>
            <a:spLocks noGrp="1"/>
          </p:cNvSpPr>
          <p:nvPr>
            <p:ph sz="half" idx="2"/>
          </p:nvPr>
        </p:nvSpPr>
        <p:spPr/>
        <p:txBody>
          <a:bodyPr/>
          <a:lstStyle/>
          <a:p>
            <a:r>
              <a:rPr lang="en-US" dirty="0" smtClean="0"/>
              <a:t>Thursday</a:t>
            </a:r>
          </a:p>
          <a:p>
            <a:pPr lvl="1"/>
            <a:r>
              <a:rPr lang="en-US" dirty="0" smtClean="0"/>
              <a:t>Ink stamps</a:t>
            </a:r>
          </a:p>
          <a:p>
            <a:pPr lvl="1"/>
            <a:r>
              <a:rPr lang="en-US" dirty="0" smtClean="0"/>
              <a:t>“The Moment” Video on announcements (based on Eminem/Chrysler commercial)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Yearbook </a:t>
            </a:r>
            <a:r>
              <a:rPr lang="en-US" dirty="0" smtClean="0"/>
              <a:t>Week Schedule</a:t>
            </a:r>
            <a:endParaRPr lang="en-US" dirty="0"/>
          </a:p>
        </p:txBody>
      </p:sp>
      <p:sp>
        <p:nvSpPr>
          <p:cNvPr id="7" name="Content Placeholder 6"/>
          <p:cNvSpPr>
            <a:spLocks noGrp="1"/>
          </p:cNvSpPr>
          <p:nvPr>
            <p:ph sz="half" idx="1"/>
          </p:nvPr>
        </p:nvSpPr>
        <p:spPr/>
        <p:txBody>
          <a:bodyPr/>
          <a:lstStyle/>
          <a:p>
            <a:r>
              <a:rPr lang="en-US" dirty="0" smtClean="0"/>
              <a:t>Friday</a:t>
            </a:r>
          </a:p>
          <a:p>
            <a:pPr lvl="1"/>
            <a:r>
              <a:rPr lang="en-US" dirty="0" smtClean="0"/>
              <a:t>Wear official yearbook tee shirt</a:t>
            </a:r>
          </a:p>
          <a:p>
            <a:pPr lvl="1"/>
            <a:r>
              <a:rPr lang="en-US" dirty="0" smtClean="0"/>
              <a:t>Post a creative photo of yourself wearing the shirt on social media of your choice</a:t>
            </a:r>
            <a:endParaRPr lang="en-US" dirty="0"/>
          </a:p>
        </p:txBody>
      </p:sp>
      <p:sp>
        <p:nvSpPr>
          <p:cNvPr id="8" name="Content Placeholder 7"/>
          <p:cNvSpPr>
            <a:spLocks noGrp="1"/>
          </p:cNvSpPr>
          <p:nvPr>
            <p:ph sz="half" idx="2"/>
          </p:nvPr>
        </p:nvSpPr>
        <p:spPr/>
        <p:txBody>
          <a:bodyPr/>
          <a:lstStyle/>
          <a:p>
            <a:endParaRPr lang="en-US"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Use Theme For Branding</a:t>
            </a:r>
            <a:endParaRPr lang="en-US" dirty="0"/>
          </a:p>
        </p:txBody>
      </p:sp>
      <p:sp>
        <p:nvSpPr>
          <p:cNvPr id="6" name="Text Placeholder 5"/>
          <p:cNvSpPr>
            <a:spLocks noGrp="1"/>
          </p:cNvSpPr>
          <p:nvPr>
            <p:ph type="body" idx="1"/>
          </p:nvPr>
        </p:nvSpPr>
        <p:spPr/>
        <p:txBody>
          <a:bodyPr/>
          <a:lstStyle/>
          <a:p>
            <a:r>
              <a:rPr lang="en-US" dirty="0" smtClean="0"/>
              <a:t>Idea #4</a:t>
            </a:r>
            <a:endParaRPr lang="en-US" dirty="0"/>
          </a:p>
        </p:txBody>
      </p:sp>
    </p:spTree>
    <p:extLst>
      <p:ext uri="{BB962C8B-B14F-4D97-AF65-F5344CB8AC3E}">
        <p14:creationId xmlns:p14="http://schemas.microsoft.com/office/powerpoint/2010/main" val="1203014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04900"/>
            <a:ext cx="7772400" cy="1470025"/>
          </a:xfrm>
        </p:spPr>
        <p:txBody>
          <a:bodyPr/>
          <a:lstStyle/>
          <a:p>
            <a:r>
              <a:rPr lang="en-US" b="1" i="1" dirty="0" smtClean="0">
                <a:solidFill>
                  <a:schemeClr val="tx2"/>
                </a:solidFill>
                <a:latin typeface="Helvetica Neue"/>
                <a:cs typeface="Helvetica Neue"/>
              </a:rPr>
              <a:t>Is your theme VERSATILE?</a:t>
            </a:r>
            <a:endParaRPr lang="en-US" b="1" i="1" dirty="0">
              <a:solidFill>
                <a:schemeClr val="tx2"/>
              </a:solidFill>
              <a:latin typeface="Helvetica Neue"/>
              <a:cs typeface="Helvetica Neue"/>
            </a:endParaRPr>
          </a:p>
        </p:txBody>
      </p:sp>
      <p:sp>
        <p:nvSpPr>
          <p:cNvPr id="5" name="Subtitle 4"/>
          <p:cNvSpPr>
            <a:spLocks noGrp="1"/>
          </p:cNvSpPr>
          <p:nvPr>
            <p:ph type="subTitle" idx="1"/>
          </p:nvPr>
        </p:nvSpPr>
        <p:spPr>
          <a:xfrm>
            <a:off x="1371600" y="1874925"/>
            <a:ext cx="6400800" cy="4364221"/>
          </a:xfrm>
        </p:spPr>
        <p:txBody>
          <a:bodyPr>
            <a:normAutofit/>
          </a:bodyPr>
          <a:lstStyle/>
          <a:p>
            <a:r>
              <a:rPr lang="en-US" dirty="0" smtClean="0">
                <a:latin typeface="Helvetica Neue"/>
                <a:cs typeface="Helvetica Neue"/>
              </a:rPr>
              <a:t>Is it a</a:t>
            </a:r>
            <a:r>
              <a:rPr lang="en-US" dirty="0" smtClean="0">
                <a:solidFill>
                  <a:schemeClr val="tx2"/>
                </a:solidFill>
                <a:latin typeface="Helvetica Neue"/>
                <a:cs typeface="Helvetica Neue"/>
              </a:rPr>
              <a:t> </a:t>
            </a:r>
            <a:r>
              <a:rPr lang="en-US" b="1" i="1" dirty="0" smtClean="0">
                <a:solidFill>
                  <a:schemeClr val="tx2"/>
                </a:solidFill>
                <a:latin typeface="Helvetica Neue"/>
                <a:cs typeface="Helvetica Neue"/>
              </a:rPr>
              <a:t>logical </a:t>
            </a:r>
            <a:r>
              <a:rPr lang="en-US" dirty="0" smtClean="0">
                <a:latin typeface="Helvetica Neue"/>
                <a:cs typeface="Helvetica Neue"/>
              </a:rPr>
              <a:t>theme for </a:t>
            </a:r>
          </a:p>
          <a:p>
            <a:r>
              <a:rPr lang="en-US" dirty="0" smtClean="0">
                <a:latin typeface="Helvetica Neue"/>
                <a:cs typeface="Helvetica Neue"/>
              </a:rPr>
              <a:t>YOUR school?</a:t>
            </a:r>
          </a:p>
          <a:p>
            <a:endParaRPr lang="en-US" dirty="0" smtClean="0">
              <a:latin typeface="Helvetica Neue"/>
              <a:cs typeface="Helvetica Neue"/>
            </a:endParaRPr>
          </a:p>
          <a:p>
            <a:r>
              <a:rPr lang="en-US" dirty="0" smtClean="0">
                <a:latin typeface="Helvetica Neue"/>
                <a:cs typeface="Helvetica Neue"/>
              </a:rPr>
              <a:t>Can it bend in several directions to </a:t>
            </a:r>
            <a:r>
              <a:rPr lang="en-US" b="1" i="1" dirty="0" smtClean="0">
                <a:solidFill>
                  <a:srgbClr val="1F497D"/>
                </a:solidFill>
                <a:latin typeface="Helvetica Neue"/>
                <a:cs typeface="Helvetica Neue"/>
              </a:rPr>
              <a:t>create a buzz</a:t>
            </a:r>
            <a:r>
              <a:rPr lang="en-US" dirty="0" smtClean="0">
                <a:latin typeface="Helvetica Neue"/>
                <a:cs typeface="Helvetica Neue"/>
              </a:rPr>
              <a:t>?</a:t>
            </a:r>
            <a:endParaRPr lang="en-US" dirty="0">
              <a:latin typeface="Helvetica Neue"/>
              <a:cs typeface="Helvetica Neue"/>
            </a:endParaRPr>
          </a:p>
        </p:txBody>
      </p:sp>
    </p:spTree>
    <p:extLst>
      <p:ext uri="{BB962C8B-B14F-4D97-AF65-F5344CB8AC3E}">
        <p14:creationId xmlns:p14="http://schemas.microsoft.com/office/powerpoint/2010/main" val="13834328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9063" y="383975"/>
            <a:ext cx="9037737" cy="6126163"/>
          </a:xfrm>
          <a:prstGeom prst="rect">
            <a:avLst/>
          </a:prstGeom>
        </p:spPr>
      </p:pic>
      <p:sp>
        <p:nvSpPr>
          <p:cNvPr id="5" name="Rounded Rectangle 4"/>
          <p:cNvSpPr/>
          <p:nvPr/>
        </p:nvSpPr>
        <p:spPr>
          <a:xfrm>
            <a:off x="1447800" y="2667001"/>
            <a:ext cx="2144486" cy="2438400"/>
          </a:xfrm>
          <a:prstGeom prst="round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97083" y="2912861"/>
            <a:ext cx="1645920" cy="2031325"/>
          </a:xfrm>
          <a:prstGeom prst="rect">
            <a:avLst/>
          </a:prstGeom>
          <a:noFill/>
        </p:spPr>
        <p:txBody>
          <a:bodyPr wrap="square" rtlCol="0">
            <a:spAutoFit/>
          </a:bodyPr>
          <a:lstStyle/>
          <a:p>
            <a:pPr algn="ctr"/>
            <a:r>
              <a:rPr lang="en-US" b="1" dirty="0" smtClean="0"/>
              <a:t>Grand Blanc High School’s yearbook theme from 2012:</a:t>
            </a:r>
          </a:p>
          <a:p>
            <a:pPr algn="ctr"/>
            <a:endParaRPr lang="en-US" b="1" dirty="0" smtClean="0"/>
          </a:p>
          <a:p>
            <a:pPr algn="ctr"/>
            <a:r>
              <a:rPr lang="en-US" b="1" dirty="0" smtClean="0"/>
              <a:t>WIRED</a:t>
            </a:r>
            <a:endParaRPr lang="en-US" b="1" dirty="0"/>
          </a:p>
        </p:txBody>
      </p:sp>
    </p:spTree>
    <p:extLst>
      <p:ext uri="{BB962C8B-B14F-4D97-AF65-F5344CB8AC3E}">
        <p14:creationId xmlns:p14="http://schemas.microsoft.com/office/powerpoint/2010/main" val="1261031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04900"/>
            <a:ext cx="7772400" cy="1470025"/>
          </a:xfrm>
        </p:spPr>
        <p:txBody>
          <a:bodyPr/>
          <a:lstStyle/>
          <a:p>
            <a:r>
              <a:rPr lang="en-US" b="1" i="1" dirty="0" smtClean="0">
                <a:solidFill>
                  <a:schemeClr val="tx2"/>
                </a:solidFill>
                <a:latin typeface="Helvetica Neue"/>
                <a:cs typeface="Helvetica Neue"/>
              </a:rPr>
              <a:t>Theme previews</a:t>
            </a:r>
            <a:endParaRPr lang="en-US" b="1" i="1" dirty="0">
              <a:solidFill>
                <a:schemeClr val="tx2"/>
              </a:solidFill>
              <a:latin typeface="Helvetica Neue"/>
              <a:cs typeface="Helvetica Neue"/>
            </a:endParaRPr>
          </a:p>
        </p:txBody>
      </p:sp>
      <p:sp>
        <p:nvSpPr>
          <p:cNvPr id="5" name="Subtitle 4"/>
          <p:cNvSpPr>
            <a:spLocks noGrp="1"/>
          </p:cNvSpPr>
          <p:nvPr>
            <p:ph type="subTitle" idx="1"/>
          </p:nvPr>
        </p:nvSpPr>
        <p:spPr>
          <a:xfrm>
            <a:off x="1371600" y="1874925"/>
            <a:ext cx="6400800" cy="4364221"/>
          </a:xfrm>
        </p:spPr>
        <p:txBody>
          <a:bodyPr>
            <a:normAutofit/>
          </a:bodyPr>
          <a:lstStyle/>
          <a:p>
            <a:r>
              <a:rPr lang="en-US" dirty="0" smtClean="0">
                <a:latin typeface="Helvetica Neue"/>
                <a:cs typeface="Helvetica Neue"/>
              </a:rPr>
              <a:t>Posters </a:t>
            </a:r>
          </a:p>
          <a:p>
            <a:r>
              <a:rPr lang="en-US" sz="1800" dirty="0" smtClean="0">
                <a:solidFill>
                  <a:srgbClr val="1F497D"/>
                </a:solidFill>
                <a:latin typeface="Helvetica Neue"/>
                <a:cs typeface="Helvetica Neue"/>
              </a:rPr>
              <a:t>(unique places, unique features)</a:t>
            </a:r>
          </a:p>
          <a:p>
            <a:r>
              <a:rPr lang="en-US" dirty="0" smtClean="0">
                <a:latin typeface="Helvetica Neue"/>
                <a:cs typeface="Helvetica Neue"/>
              </a:rPr>
              <a:t>Sidewalk chalk</a:t>
            </a:r>
          </a:p>
          <a:p>
            <a:r>
              <a:rPr lang="en-US" dirty="0" smtClean="0">
                <a:latin typeface="Helvetica Neue"/>
                <a:cs typeface="Helvetica Neue"/>
              </a:rPr>
              <a:t>Window paint</a:t>
            </a:r>
          </a:p>
          <a:p>
            <a:endParaRPr lang="en-US" dirty="0" smtClean="0">
              <a:latin typeface="Helvetica Neue"/>
              <a:cs typeface="Helvetica Neue"/>
            </a:endParaRPr>
          </a:p>
          <a:p>
            <a:r>
              <a:rPr lang="en-US" dirty="0" smtClean="0">
                <a:latin typeface="Helvetica Neue"/>
                <a:cs typeface="Helvetica Neue"/>
              </a:rPr>
              <a:t>Can it bend in several directions to </a:t>
            </a:r>
            <a:r>
              <a:rPr lang="en-US" b="1" i="1" dirty="0" smtClean="0">
                <a:solidFill>
                  <a:srgbClr val="1F497D"/>
                </a:solidFill>
                <a:latin typeface="Helvetica Neue"/>
                <a:cs typeface="Helvetica Neue"/>
              </a:rPr>
              <a:t>create a buzz</a:t>
            </a:r>
            <a:r>
              <a:rPr lang="en-US" dirty="0" smtClean="0">
                <a:latin typeface="Helvetica Neue"/>
                <a:cs typeface="Helvetica Neue"/>
              </a:rPr>
              <a:t>?</a:t>
            </a:r>
            <a:endParaRPr lang="en-US" dirty="0">
              <a:latin typeface="Helvetica Neue"/>
              <a:cs typeface="Helvetica Neue"/>
            </a:endParaRPr>
          </a:p>
        </p:txBody>
      </p:sp>
    </p:spTree>
    <p:extLst>
      <p:ext uri="{BB962C8B-B14F-4D97-AF65-F5344CB8AC3E}">
        <p14:creationId xmlns:p14="http://schemas.microsoft.com/office/powerpoint/2010/main" val="4139921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967301" y="93861"/>
            <a:ext cx="3723680" cy="3723680"/>
          </a:xfrm>
          <a:prstGeom prst="rect">
            <a:avLst/>
          </a:prstGeom>
          <a:noFill/>
          <a:ln w="12700">
            <a:noFill/>
            <a:miter lim="800000"/>
            <a:headEnd/>
            <a:tailEnd/>
          </a:ln>
        </p:spPr>
      </p:pic>
      <p:pic>
        <p:nvPicPr>
          <p:cNvPr id="32771" name="Picture 2"/>
          <p:cNvPicPr>
            <a:picLocks noChangeAspect="1" noChangeArrowheads="1"/>
          </p:cNvPicPr>
          <p:nvPr/>
        </p:nvPicPr>
        <p:blipFill>
          <a:blip r:embed="rId4"/>
          <a:srcRect/>
          <a:stretch>
            <a:fillRect/>
          </a:stretch>
        </p:blipFill>
        <p:spPr bwMode="auto">
          <a:xfrm>
            <a:off x="4905293" y="174229"/>
            <a:ext cx="3580805" cy="3580805"/>
          </a:xfrm>
          <a:prstGeom prst="rect">
            <a:avLst/>
          </a:prstGeom>
          <a:noFill/>
          <a:ln w="12700">
            <a:solidFill>
              <a:schemeClr val="tx1"/>
            </a:solidFill>
            <a:miter lim="800000"/>
            <a:headEnd/>
            <a:tailEnd/>
          </a:ln>
        </p:spPr>
      </p:pic>
      <p:pic>
        <p:nvPicPr>
          <p:cNvPr id="67588" name="Picture 4"/>
          <p:cNvPicPr>
            <a:picLocks noChangeAspect="1" noChangeArrowheads="1"/>
          </p:cNvPicPr>
          <p:nvPr/>
        </p:nvPicPr>
        <p:blipFill>
          <a:blip r:embed="rId5"/>
          <a:srcRect/>
          <a:stretch>
            <a:fillRect/>
          </a:stretch>
        </p:blipFill>
        <p:spPr bwMode="auto">
          <a:xfrm>
            <a:off x="1008803" y="3955971"/>
            <a:ext cx="3661568" cy="2734131"/>
          </a:xfrm>
          <a:prstGeom prst="rect">
            <a:avLst/>
          </a:prstGeom>
          <a:noFill/>
          <a:ln w="12700">
            <a:solidFill>
              <a:schemeClr val="tx1"/>
            </a:solidFill>
            <a:miter lim="800000"/>
            <a:headEnd/>
            <a:tailEnd/>
          </a:ln>
        </p:spPr>
      </p:pic>
      <p:sp>
        <p:nvSpPr>
          <p:cNvPr id="32773" name="Rectangle 7"/>
          <p:cNvSpPr>
            <a:spLocks/>
          </p:cNvSpPr>
          <p:nvPr/>
        </p:nvSpPr>
        <p:spPr bwMode="auto">
          <a:xfrm>
            <a:off x="7902083" y="6333053"/>
            <a:ext cx="825146" cy="246221"/>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800" dirty="0">
                <a:solidFill>
                  <a:srgbClr val="FFFFFF"/>
                </a:solidFill>
                <a:latin typeface="Impact" charset="0"/>
                <a:sym typeface="Impact" charset="0"/>
              </a:rPr>
              <a:t>in school campaign</a:t>
            </a:r>
          </a:p>
          <a:p>
            <a:pPr algn="ctr"/>
            <a:r>
              <a:rPr lang="en-US" sz="800" dirty="0">
                <a:solidFill>
                  <a:srgbClr val="FFFFFF"/>
                </a:solidFill>
                <a:latin typeface="Arial" charset="0"/>
                <a:ea typeface="Arial" charset="0"/>
                <a:cs typeface="Arial" charset="0"/>
                <a:sym typeface="Arial" charset="0"/>
              </a:rPr>
              <a:t>GRAND BLANC</a:t>
            </a:r>
          </a:p>
        </p:txBody>
      </p:sp>
      <p:pic>
        <p:nvPicPr>
          <p:cNvPr id="10" name="Picture 2"/>
          <p:cNvPicPr>
            <a:picLocks noChangeAspect="1" noChangeArrowheads="1"/>
          </p:cNvPicPr>
          <p:nvPr/>
        </p:nvPicPr>
        <p:blipFill>
          <a:blip r:embed="rId6"/>
          <a:srcRect l="14285" t="3775" r="13406" b="911"/>
          <a:stretch>
            <a:fillRect/>
          </a:stretch>
        </p:blipFill>
        <p:spPr bwMode="auto">
          <a:xfrm>
            <a:off x="4851715" y="3955951"/>
            <a:ext cx="3714750" cy="2754809"/>
          </a:xfrm>
          <a:prstGeom prst="rect">
            <a:avLst/>
          </a:prstGeom>
          <a:noFill/>
          <a:ln w="12700">
            <a:noFill/>
            <a:miter lim="800000"/>
            <a:headEnd/>
            <a:tailEnd/>
          </a:ln>
        </p:spPr>
      </p:pic>
    </p:spTree>
    <p:extLst>
      <p:ext uri="{BB962C8B-B14F-4D97-AF65-F5344CB8AC3E}">
        <p14:creationId xmlns:p14="http://schemas.microsoft.com/office/powerpoint/2010/main" val="4019986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slide(fromBottom)">
                                      <p:cBhvr>
                                        <p:cTn id="7" dur="5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32770"/>
                                        </p:tgtEl>
                                        <p:attrNameLst>
                                          <p:attrName>style.visibility</p:attrName>
                                        </p:attrNameLst>
                                      </p:cBhvr>
                                      <p:to>
                                        <p:strVal val="visible"/>
                                      </p:to>
                                    </p:set>
                                    <p:animEffect transition="in" filter="slide(fromBottom)">
                                      <p:cBhvr>
                                        <p:cTn id="18" dur="500"/>
                                        <p:tgtEl>
                                          <p:spTgt spid="3277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2771"/>
                                        </p:tgtEl>
                                        <p:attrNameLst>
                                          <p:attrName>style.visibility</p:attrName>
                                        </p:attrNameLst>
                                      </p:cBhvr>
                                      <p:to>
                                        <p:strVal val="visible"/>
                                      </p:to>
                                    </p:set>
                                    <p:animEffect transition="in" filter="slide(fromBottom)">
                                      <p:cBhvr>
                                        <p:cTn id="23"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2013-14 Yearbook through Dec 002.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lum bright="13000"/>
          </a:blip>
          <a:srcRect l="16835" t="4597" r="15554" b="287"/>
          <a:stretch>
            <a:fillRect/>
          </a:stretch>
        </p:blipFill>
        <p:spPr bwMode="auto">
          <a:xfrm>
            <a:off x="294527" y="0"/>
            <a:ext cx="8664323" cy="6858000"/>
          </a:xfrm>
          <a:prstGeom prst="rect">
            <a:avLst/>
          </a:prstGeom>
          <a:noFill/>
          <a:ln w="12700">
            <a:noFill/>
            <a:miter lim="800000"/>
            <a:headEnd/>
            <a:tailEnd/>
          </a:ln>
        </p:spPr>
      </p:pic>
    </p:spTree>
    <p:extLst>
      <p:ext uri="{BB962C8B-B14F-4D97-AF65-F5344CB8AC3E}">
        <p14:creationId xmlns:p14="http://schemas.microsoft.com/office/powerpoint/2010/main" val="258508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nd blanc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55" y="1137375"/>
            <a:ext cx="8953815" cy="4108806"/>
          </a:xfrm>
          <a:prstGeom prst="rect">
            <a:avLst/>
          </a:prstGeom>
        </p:spPr>
      </p:pic>
      <p:sp>
        <p:nvSpPr>
          <p:cNvPr id="4" name="Rounded Rectangle 3"/>
          <p:cNvSpPr/>
          <p:nvPr/>
        </p:nvSpPr>
        <p:spPr>
          <a:xfrm>
            <a:off x="4398918" y="5410200"/>
            <a:ext cx="4495800" cy="1278139"/>
          </a:xfrm>
          <a:prstGeom prst="round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21526" y="5505271"/>
            <a:ext cx="3450583" cy="1200329"/>
          </a:xfrm>
          <a:prstGeom prst="rect">
            <a:avLst/>
          </a:prstGeom>
          <a:noFill/>
        </p:spPr>
        <p:txBody>
          <a:bodyPr wrap="square" rtlCol="0">
            <a:spAutoFit/>
          </a:bodyPr>
          <a:lstStyle/>
          <a:p>
            <a:pPr algn="ctr"/>
            <a:r>
              <a:rPr lang="en-US" b="1" dirty="0" smtClean="0"/>
              <a:t>Grand Blanc High School’s yearbook theme from 2013:</a:t>
            </a:r>
          </a:p>
          <a:p>
            <a:pPr algn="ctr"/>
            <a:endParaRPr lang="en-US" b="1" dirty="0" smtClean="0"/>
          </a:p>
          <a:p>
            <a:pPr algn="ctr"/>
            <a:r>
              <a:rPr lang="en-US" b="1" dirty="0" smtClean="0"/>
              <a:t>MADE</a:t>
            </a:r>
            <a:endParaRPr lang="en-US" b="1" dirty="0"/>
          </a:p>
        </p:txBody>
      </p:sp>
    </p:spTree>
    <p:extLst>
      <p:ext uri="{BB962C8B-B14F-4D97-AF65-F5344CB8AC3E}">
        <p14:creationId xmlns:p14="http://schemas.microsoft.com/office/powerpoint/2010/main" val="3231663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nd blanc 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19" y="496846"/>
            <a:ext cx="8798821" cy="5895210"/>
          </a:xfrm>
          <a:prstGeom prst="rect">
            <a:avLst/>
          </a:prstGeom>
        </p:spPr>
      </p:pic>
      <p:sp>
        <p:nvSpPr>
          <p:cNvPr id="3" name="Rounded Rectangle 2"/>
          <p:cNvSpPr/>
          <p:nvPr/>
        </p:nvSpPr>
        <p:spPr>
          <a:xfrm>
            <a:off x="4114800" y="1905000"/>
            <a:ext cx="4495800" cy="1278139"/>
          </a:xfrm>
          <a:prstGeom prst="round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637408" y="2000071"/>
            <a:ext cx="3450583" cy="1200329"/>
          </a:xfrm>
          <a:prstGeom prst="rect">
            <a:avLst/>
          </a:prstGeom>
          <a:noFill/>
        </p:spPr>
        <p:txBody>
          <a:bodyPr wrap="square" rtlCol="0">
            <a:spAutoFit/>
          </a:bodyPr>
          <a:lstStyle/>
          <a:p>
            <a:pPr algn="ctr"/>
            <a:r>
              <a:rPr lang="en-US" b="1" dirty="0" smtClean="0"/>
              <a:t>The staff invited students at the school to submit their own photos and featured user content throughout the yearbook</a:t>
            </a:r>
            <a:endParaRPr lang="en-US" b="1" dirty="0"/>
          </a:p>
        </p:txBody>
      </p:sp>
    </p:spTree>
    <p:extLst>
      <p:ext uri="{BB962C8B-B14F-4D97-AF65-F5344CB8AC3E}">
        <p14:creationId xmlns:p14="http://schemas.microsoft.com/office/powerpoint/2010/main" val="455783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srcRect/>
          <a:stretch>
            <a:fillRect/>
          </a:stretch>
        </p:blipFill>
        <p:spPr bwMode="auto">
          <a:xfrm>
            <a:off x="0" y="0"/>
            <a:ext cx="4492749" cy="6858000"/>
          </a:xfrm>
          <a:prstGeom prst="rect">
            <a:avLst/>
          </a:prstGeom>
          <a:noFill/>
          <a:ln w="12700">
            <a:noFill/>
            <a:miter lim="800000"/>
            <a:headEnd/>
            <a:tailEnd/>
          </a:ln>
        </p:spPr>
      </p:pic>
    </p:spTree>
    <p:extLst>
      <p:ext uri="{BB962C8B-B14F-4D97-AF65-F5344CB8AC3E}">
        <p14:creationId xmlns:p14="http://schemas.microsoft.com/office/powerpoint/2010/main" val="3027353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srcRect/>
          <a:stretch>
            <a:fillRect/>
          </a:stretch>
        </p:blipFill>
        <p:spPr bwMode="auto">
          <a:xfrm>
            <a:off x="80367" y="205383"/>
            <a:ext cx="4198070" cy="6527602"/>
          </a:xfrm>
          <a:prstGeom prst="rect">
            <a:avLst/>
          </a:prstGeom>
          <a:noFill/>
          <a:ln w="12700">
            <a:noFill/>
            <a:miter lim="800000"/>
            <a:headEnd/>
            <a:tailEnd/>
          </a:ln>
        </p:spPr>
      </p:pic>
      <p:pic>
        <p:nvPicPr>
          <p:cNvPr id="10243" name="Picture 2"/>
          <p:cNvPicPr>
            <a:picLocks noChangeAspect="1" noChangeArrowheads="1"/>
          </p:cNvPicPr>
          <p:nvPr/>
        </p:nvPicPr>
        <p:blipFill>
          <a:blip r:embed="rId4"/>
          <a:srcRect/>
          <a:stretch>
            <a:fillRect/>
          </a:stretch>
        </p:blipFill>
        <p:spPr bwMode="auto">
          <a:xfrm>
            <a:off x="4286250" y="169664"/>
            <a:ext cx="4478238" cy="6581180"/>
          </a:xfrm>
          <a:prstGeom prst="rect">
            <a:avLst/>
          </a:prstGeom>
          <a:noFill/>
          <a:ln w="12700">
            <a:noFill/>
            <a:miter lim="800000"/>
            <a:headEnd/>
            <a:tailEnd/>
          </a:ln>
        </p:spPr>
      </p:pic>
    </p:spTree>
    <p:extLst>
      <p:ext uri="{BB962C8B-B14F-4D97-AF65-F5344CB8AC3E}">
        <p14:creationId xmlns:p14="http://schemas.microsoft.com/office/powerpoint/2010/main" val="46985657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srcRect/>
          <a:stretch>
            <a:fillRect/>
          </a:stretch>
        </p:blipFill>
        <p:spPr bwMode="auto">
          <a:xfrm>
            <a:off x="-309191" y="0"/>
            <a:ext cx="5309816" cy="6304359"/>
          </a:xfrm>
          <a:prstGeom prst="rect">
            <a:avLst/>
          </a:prstGeom>
          <a:noFill/>
          <a:ln w="12700">
            <a:noFill/>
            <a:miter lim="800000"/>
            <a:headEnd/>
            <a:tailEnd/>
          </a:ln>
        </p:spPr>
      </p:pic>
      <p:pic>
        <p:nvPicPr>
          <p:cNvPr id="11267" name="Picture 2"/>
          <p:cNvPicPr>
            <a:picLocks noChangeAspect="1" noChangeArrowheads="1"/>
          </p:cNvPicPr>
          <p:nvPr/>
        </p:nvPicPr>
        <p:blipFill>
          <a:blip r:embed="rId4"/>
          <a:srcRect/>
          <a:stretch>
            <a:fillRect/>
          </a:stretch>
        </p:blipFill>
        <p:spPr bwMode="auto">
          <a:xfrm>
            <a:off x="4184675" y="0"/>
            <a:ext cx="5111130" cy="6482953"/>
          </a:xfrm>
          <a:prstGeom prst="rect">
            <a:avLst/>
          </a:prstGeom>
          <a:noFill/>
          <a:ln w="12700">
            <a:noFill/>
            <a:miter lim="800000"/>
            <a:headEnd/>
            <a:tailEnd/>
          </a:ln>
        </p:spPr>
      </p:pic>
    </p:spTree>
    <p:extLst>
      <p:ext uri="{BB962C8B-B14F-4D97-AF65-F5344CB8AC3E}">
        <p14:creationId xmlns:p14="http://schemas.microsoft.com/office/powerpoint/2010/main" val="102667717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srcRect l="12222"/>
          <a:stretch>
            <a:fillRect/>
          </a:stretch>
        </p:blipFill>
        <p:spPr bwMode="auto">
          <a:xfrm>
            <a:off x="0" y="0"/>
            <a:ext cx="2609701" cy="4179094"/>
          </a:xfrm>
          <a:prstGeom prst="rect">
            <a:avLst/>
          </a:prstGeom>
          <a:noFill/>
          <a:ln w="12700">
            <a:noFill/>
            <a:miter lim="800000"/>
            <a:headEnd/>
            <a:tailEnd/>
          </a:ln>
        </p:spPr>
      </p:pic>
      <p:pic>
        <p:nvPicPr>
          <p:cNvPr id="41987" name="Picture 3"/>
          <p:cNvPicPr>
            <a:picLocks noChangeAspect="1" noChangeArrowheads="1"/>
          </p:cNvPicPr>
          <p:nvPr/>
        </p:nvPicPr>
        <p:blipFill>
          <a:blip r:embed="rId4"/>
          <a:srcRect l="10811"/>
          <a:stretch>
            <a:fillRect/>
          </a:stretch>
        </p:blipFill>
        <p:spPr bwMode="auto">
          <a:xfrm>
            <a:off x="3339703" y="3161109"/>
            <a:ext cx="2719090" cy="3696891"/>
          </a:xfrm>
          <a:prstGeom prst="rect">
            <a:avLst/>
          </a:prstGeom>
          <a:noFill/>
          <a:ln w="12700">
            <a:noFill/>
            <a:miter lim="800000"/>
            <a:headEnd/>
            <a:tailEnd/>
          </a:ln>
        </p:spPr>
      </p:pic>
      <p:pic>
        <p:nvPicPr>
          <p:cNvPr id="41988" name="Picture 4"/>
          <p:cNvPicPr>
            <a:picLocks noChangeAspect="1" noChangeArrowheads="1"/>
          </p:cNvPicPr>
          <p:nvPr/>
        </p:nvPicPr>
        <p:blipFill>
          <a:blip r:embed="rId5"/>
          <a:srcRect l="7964"/>
          <a:stretch>
            <a:fillRect/>
          </a:stretch>
        </p:blipFill>
        <p:spPr bwMode="auto">
          <a:xfrm>
            <a:off x="6286500" y="3545086"/>
            <a:ext cx="2568402" cy="3312914"/>
          </a:xfrm>
          <a:prstGeom prst="rect">
            <a:avLst/>
          </a:prstGeom>
          <a:noFill/>
          <a:ln w="12700">
            <a:noFill/>
            <a:miter lim="800000"/>
            <a:headEnd/>
            <a:tailEnd/>
          </a:ln>
        </p:spPr>
      </p:pic>
      <p:pic>
        <p:nvPicPr>
          <p:cNvPr id="41989" name="Picture 5"/>
          <p:cNvPicPr>
            <a:picLocks noChangeAspect="1" noChangeArrowheads="1"/>
          </p:cNvPicPr>
          <p:nvPr/>
        </p:nvPicPr>
        <p:blipFill>
          <a:blip r:embed="rId6"/>
          <a:srcRect l="11263"/>
          <a:stretch>
            <a:fillRect/>
          </a:stretch>
        </p:blipFill>
        <p:spPr bwMode="auto">
          <a:xfrm>
            <a:off x="3554016" y="0"/>
            <a:ext cx="2810619" cy="3369841"/>
          </a:xfrm>
          <a:prstGeom prst="rect">
            <a:avLst/>
          </a:prstGeom>
          <a:noFill/>
          <a:ln w="12700">
            <a:noFill/>
            <a:miter lim="800000"/>
            <a:headEnd/>
            <a:tailEnd/>
          </a:ln>
        </p:spPr>
      </p:pic>
      <p:pic>
        <p:nvPicPr>
          <p:cNvPr id="41990" name="Picture 6"/>
          <p:cNvPicPr>
            <a:picLocks noChangeAspect="1" noChangeArrowheads="1"/>
          </p:cNvPicPr>
          <p:nvPr/>
        </p:nvPicPr>
        <p:blipFill>
          <a:blip r:embed="rId7"/>
          <a:srcRect l="9747"/>
          <a:stretch>
            <a:fillRect/>
          </a:stretch>
        </p:blipFill>
        <p:spPr bwMode="auto">
          <a:xfrm>
            <a:off x="6340078" y="0"/>
            <a:ext cx="2803922" cy="3376538"/>
          </a:xfrm>
          <a:prstGeom prst="rect">
            <a:avLst/>
          </a:prstGeom>
          <a:noFill/>
          <a:ln w="12700">
            <a:noFill/>
            <a:miter lim="800000"/>
            <a:headEnd/>
            <a:tailEnd/>
          </a:ln>
        </p:spPr>
      </p:pic>
    </p:spTree>
    <p:extLst>
      <p:ext uri="{BB962C8B-B14F-4D97-AF65-F5344CB8AC3E}">
        <p14:creationId xmlns:p14="http://schemas.microsoft.com/office/powerpoint/2010/main" val="669666573"/>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985"/>
                                        </p:tgtEl>
                                        <p:attrNameLst>
                                          <p:attrName>style.visibility</p:attrName>
                                        </p:attrNameLst>
                                      </p:cBhvr>
                                      <p:to>
                                        <p:strVal val="visible"/>
                                      </p:to>
                                    </p:set>
                                    <p:anim calcmode="lin" valueType="num">
                                      <p:cBhvr additive="base">
                                        <p:cTn id="7" dur="500" fill="hold"/>
                                        <p:tgtEl>
                                          <p:spTgt spid="41985"/>
                                        </p:tgtEl>
                                        <p:attrNameLst>
                                          <p:attrName>ppt_x</p:attrName>
                                        </p:attrNameLst>
                                      </p:cBhvr>
                                      <p:tavLst>
                                        <p:tav tm="0">
                                          <p:val>
                                            <p:strVal val="0-#ppt_w/2"/>
                                          </p:val>
                                        </p:tav>
                                        <p:tav tm="100000">
                                          <p:val>
                                            <p:strVal val="#ppt_x"/>
                                          </p:val>
                                        </p:tav>
                                      </p:tavLst>
                                    </p:anim>
                                    <p:anim calcmode="lin" valueType="num">
                                      <p:cBhvr additive="base">
                                        <p:cTn id="8" dur="500" fill="hold"/>
                                        <p:tgtEl>
                                          <p:spTgt spid="419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1987"/>
                                        </p:tgtEl>
                                        <p:attrNameLst>
                                          <p:attrName>style.visibility</p:attrName>
                                        </p:attrNameLst>
                                      </p:cBhvr>
                                      <p:to>
                                        <p:strVal val="visible"/>
                                      </p:to>
                                    </p:set>
                                    <p:anim calcmode="lin" valueType="num">
                                      <p:cBhvr additive="base">
                                        <p:cTn id="13" dur="500" fill="hold"/>
                                        <p:tgtEl>
                                          <p:spTgt spid="41987"/>
                                        </p:tgtEl>
                                        <p:attrNameLst>
                                          <p:attrName>ppt_x</p:attrName>
                                        </p:attrNameLst>
                                      </p:cBhvr>
                                      <p:tavLst>
                                        <p:tav tm="0">
                                          <p:val>
                                            <p:strVal val="0-#ppt_w/2"/>
                                          </p:val>
                                        </p:tav>
                                        <p:tav tm="100000">
                                          <p:val>
                                            <p:strVal val="#ppt_x"/>
                                          </p:val>
                                        </p:tav>
                                      </p:tavLst>
                                    </p:anim>
                                    <p:anim calcmode="lin" valueType="num">
                                      <p:cBhvr additive="base">
                                        <p:cTn id="14" dur="500" fill="hold"/>
                                        <p:tgtEl>
                                          <p:spTgt spid="4198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1988"/>
                                        </p:tgtEl>
                                        <p:attrNameLst>
                                          <p:attrName>style.visibility</p:attrName>
                                        </p:attrNameLst>
                                      </p:cBhvr>
                                      <p:to>
                                        <p:strVal val="visible"/>
                                      </p:to>
                                    </p:set>
                                    <p:anim calcmode="lin" valueType="num">
                                      <p:cBhvr additive="base">
                                        <p:cTn id="19" dur="500" fill="hold"/>
                                        <p:tgtEl>
                                          <p:spTgt spid="41988"/>
                                        </p:tgtEl>
                                        <p:attrNameLst>
                                          <p:attrName>ppt_x</p:attrName>
                                        </p:attrNameLst>
                                      </p:cBhvr>
                                      <p:tavLst>
                                        <p:tav tm="0">
                                          <p:val>
                                            <p:strVal val="0-#ppt_w/2"/>
                                          </p:val>
                                        </p:tav>
                                        <p:tav tm="100000">
                                          <p:val>
                                            <p:strVal val="#ppt_x"/>
                                          </p:val>
                                        </p:tav>
                                      </p:tavLst>
                                    </p:anim>
                                    <p:anim calcmode="lin" valueType="num">
                                      <p:cBhvr additive="base">
                                        <p:cTn id="20" dur="500" fill="hold"/>
                                        <p:tgtEl>
                                          <p:spTgt spid="4198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1989"/>
                                        </p:tgtEl>
                                        <p:attrNameLst>
                                          <p:attrName>style.visibility</p:attrName>
                                        </p:attrNameLst>
                                      </p:cBhvr>
                                      <p:to>
                                        <p:strVal val="visible"/>
                                      </p:to>
                                    </p:set>
                                    <p:anim calcmode="lin" valueType="num">
                                      <p:cBhvr additive="base">
                                        <p:cTn id="25" dur="500" fill="hold"/>
                                        <p:tgtEl>
                                          <p:spTgt spid="41989"/>
                                        </p:tgtEl>
                                        <p:attrNameLst>
                                          <p:attrName>ppt_x</p:attrName>
                                        </p:attrNameLst>
                                      </p:cBhvr>
                                      <p:tavLst>
                                        <p:tav tm="0">
                                          <p:val>
                                            <p:strVal val="0-#ppt_w/2"/>
                                          </p:val>
                                        </p:tav>
                                        <p:tav tm="100000">
                                          <p:val>
                                            <p:strVal val="#ppt_x"/>
                                          </p:val>
                                        </p:tav>
                                      </p:tavLst>
                                    </p:anim>
                                    <p:anim calcmode="lin" valueType="num">
                                      <p:cBhvr additive="base">
                                        <p:cTn id="26" dur="500" fill="hold"/>
                                        <p:tgtEl>
                                          <p:spTgt spid="4198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1990"/>
                                        </p:tgtEl>
                                        <p:attrNameLst>
                                          <p:attrName>style.visibility</p:attrName>
                                        </p:attrNameLst>
                                      </p:cBhvr>
                                      <p:to>
                                        <p:strVal val="visible"/>
                                      </p:to>
                                    </p:set>
                                    <p:anim calcmode="lin" valueType="num">
                                      <p:cBhvr additive="base">
                                        <p:cTn id="31" dur="500" fill="hold"/>
                                        <p:tgtEl>
                                          <p:spTgt spid="41990"/>
                                        </p:tgtEl>
                                        <p:attrNameLst>
                                          <p:attrName>ppt_x</p:attrName>
                                        </p:attrNameLst>
                                      </p:cBhvr>
                                      <p:tavLst>
                                        <p:tav tm="0">
                                          <p:val>
                                            <p:strVal val="0-#ppt_w/2"/>
                                          </p:val>
                                        </p:tav>
                                        <p:tav tm="100000">
                                          <p:val>
                                            <p:strVal val="#ppt_x"/>
                                          </p:val>
                                        </p:tav>
                                      </p:tavLst>
                                    </p:anim>
                                    <p:anim calcmode="lin" valueType="num">
                                      <p:cBhvr additive="base">
                                        <p:cTn id="32" dur="500" fill="hold"/>
                                        <p:tgtEl>
                                          <p:spTgt spid="419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1482328" y="3435697"/>
            <a:ext cx="5286375" cy="3422303"/>
          </a:xfrm>
          <a:prstGeom prst="rect">
            <a:avLst/>
          </a:prstGeom>
          <a:noFill/>
          <a:ln w="12700">
            <a:noFill/>
            <a:miter lim="800000"/>
            <a:headEnd/>
            <a:tailEnd/>
          </a:ln>
        </p:spPr>
      </p:pic>
      <p:pic>
        <p:nvPicPr>
          <p:cNvPr id="5" name="Picture 9"/>
          <p:cNvPicPr>
            <a:picLocks noChangeAspect="1" noChangeArrowheads="1"/>
          </p:cNvPicPr>
          <p:nvPr/>
        </p:nvPicPr>
        <p:blipFill>
          <a:blip r:embed="rId4"/>
          <a:srcRect l="10031" r="10451"/>
          <a:stretch>
            <a:fillRect/>
          </a:stretch>
        </p:blipFill>
        <p:spPr bwMode="auto">
          <a:xfrm>
            <a:off x="6018609" y="0"/>
            <a:ext cx="3125391" cy="4232672"/>
          </a:xfrm>
          <a:prstGeom prst="rect">
            <a:avLst/>
          </a:prstGeom>
          <a:noFill/>
          <a:ln w="12700">
            <a:noFill/>
            <a:miter lim="800000"/>
            <a:headEnd/>
            <a:tailEnd/>
          </a:ln>
        </p:spPr>
      </p:pic>
      <p:pic>
        <p:nvPicPr>
          <p:cNvPr id="6" name="Picture 8"/>
          <p:cNvPicPr>
            <a:picLocks noChangeAspect="1" noChangeArrowheads="1"/>
          </p:cNvPicPr>
          <p:nvPr/>
        </p:nvPicPr>
        <p:blipFill>
          <a:blip r:embed="rId5"/>
          <a:srcRect l="12022"/>
          <a:stretch>
            <a:fillRect/>
          </a:stretch>
        </p:blipFill>
        <p:spPr bwMode="auto">
          <a:xfrm>
            <a:off x="2911078" y="0"/>
            <a:ext cx="3136553" cy="4286250"/>
          </a:xfrm>
          <a:prstGeom prst="rect">
            <a:avLst/>
          </a:prstGeom>
          <a:noFill/>
          <a:ln w="12700">
            <a:noFill/>
            <a:miter lim="800000"/>
            <a:headEnd/>
            <a:tailEnd/>
          </a:ln>
        </p:spPr>
      </p:pic>
      <p:pic>
        <p:nvPicPr>
          <p:cNvPr id="7" name="Picture 7"/>
          <p:cNvPicPr>
            <a:picLocks noChangeAspect="1" noChangeArrowheads="1"/>
          </p:cNvPicPr>
          <p:nvPr/>
        </p:nvPicPr>
        <p:blipFill>
          <a:blip r:embed="rId6"/>
          <a:srcRect l="11618"/>
          <a:stretch>
            <a:fillRect/>
          </a:stretch>
        </p:blipFill>
        <p:spPr bwMode="auto">
          <a:xfrm>
            <a:off x="17859" y="50230"/>
            <a:ext cx="2853035" cy="4182442"/>
          </a:xfrm>
          <a:prstGeom prst="rect">
            <a:avLst/>
          </a:prstGeom>
          <a:noFill/>
          <a:ln w="12700">
            <a:noFill/>
            <a:miter lim="800000"/>
            <a:headEnd/>
            <a:tailEnd/>
          </a:ln>
        </p:spPr>
      </p:pic>
    </p:spTree>
    <p:extLst>
      <p:ext uri="{BB962C8B-B14F-4D97-AF65-F5344CB8AC3E}">
        <p14:creationId xmlns:p14="http://schemas.microsoft.com/office/powerpoint/2010/main" val="2985817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6-24 at 6.40.22 PM.png"/>
          <p:cNvPicPr>
            <a:picLocks noChangeAspect="1"/>
          </p:cNvPicPr>
          <p:nvPr/>
        </p:nvPicPr>
        <p:blipFill>
          <a:blip r:embed="rId2"/>
          <a:stretch>
            <a:fillRect/>
          </a:stretch>
        </p:blipFill>
        <p:spPr>
          <a:xfrm>
            <a:off x="1654708" y="-18405"/>
            <a:ext cx="6021281" cy="6803888"/>
          </a:xfrm>
          <a:prstGeom prst="rect">
            <a:avLst/>
          </a:prstGeom>
        </p:spPr>
      </p:pic>
    </p:spTree>
    <p:extLst>
      <p:ext uri="{BB962C8B-B14F-4D97-AF65-F5344CB8AC3E}">
        <p14:creationId xmlns:p14="http://schemas.microsoft.com/office/powerpoint/2010/main" val="30356373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Yearbook Mascot</a:t>
            </a:r>
            <a:endParaRPr lang="en-US" dirty="0"/>
          </a:p>
        </p:txBody>
      </p:sp>
      <p:sp>
        <p:nvSpPr>
          <p:cNvPr id="3" name="Text Placeholder 2"/>
          <p:cNvSpPr>
            <a:spLocks noGrp="1"/>
          </p:cNvSpPr>
          <p:nvPr>
            <p:ph type="body" idx="1"/>
          </p:nvPr>
        </p:nvSpPr>
        <p:spPr/>
        <p:txBody>
          <a:bodyPr/>
          <a:lstStyle/>
          <a:p>
            <a:r>
              <a:rPr lang="en-US" dirty="0" smtClean="0"/>
              <a:t>Idea #5</a:t>
            </a:r>
            <a:endParaRPr lang="en-US" dirty="0"/>
          </a:p>
        </p:txBody>
      </p:sp>
    </p:spTree>
    <p:extLst>
      <p:ext uri="{BB962C8B-B14F-4D97-AF65-F5344CB8AC3E}">
        <p14:creationId xmlns:p14="http://schemas.microsoft.com/office/powerpoint/2010/main" val="397288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Awards with cheesy prizes</a:t>
            </a:r>
            <a:endParaRPr lang="en-US" dirty="0"/>
          </a:p>
        </p:txBody>
      </p:sp>
      <p:pic>
        <p:nvPicPr>
          <p:cNvPr id="7" name="Picture Placeholder 6" descr="2013-14 Yearbook through Dec 006.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lstStyle/>
          <a:p>
            <a:r>
              <a:rPr lang="en-US" dirty="0" smtClean="0"/>
              <a:t>Most ads sold before the scavenger hunt, most ads sold on the day of the scavenger hunt, best scavenger hunt photos</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butzu\Downloads\photo 2.PNG"/>
          <p:cNvPicPr>
            <a:picLocks noChangeAspect="1" noChangeArrowheads="1"/>
          </p:cNvPicPr>
          <p:nvPr/>
        </p:nvPicPr>
        <p:blipFill>
          <a:blip r:embed="rId3"/>
          <a:srcRect/>
          <a:stretch>
            <a:fillRect/>
          </a:stretch>
        </p:blipFill>
        <p:spPr bwMode="auto">
          <a:xfrm>
            <a:off x="285750" y="214313"/>
            <a:ext cx="4286250" cy="6429375"/>
          </a:xfrm>
          <a:prstGeom prst="rect">
            <a:avLst/>
          </a:prstGeom>
          <a:noFill/>
          <a:ln w="9525">
            <a:noFill/>
            <a:miter lim="800000"/>
            <a:headEnd/>
            <a:tailEnd/>
          </a:ln>
        </p:spPr>
      </p:pic>
      <p:pic>
        <p:nvPicPr>
          <p:cNvPr id="17411" name="Picture 3" descr="C:\Users\abutzu\Downloads\photo 4 (1).PNG"/>
          <p:cNvPicPr>
            <a:picLocks noChangeAspect="1" noChangeArrowheads="1"/>
          </p:cNvPicPr>
          <p:nvPr/>
        </p:nvPicPr>
        <p:blipFill>
          <a:blip r:embed="rId4"/>
          <a:srcRect/>
          <a:stretch>
            <a:fillRect/>
          </a:stretch>
        </p:blipFill>
        <p:spPr bwMode="auto">
          <a:xfrm>
            <a:off x="4857750" y="428625"/>
            <a:ext cx="4286250" cy="6429375"/>
          </a:xfrm>
          <a:prstGeom prst="rect">
            <a:avLst/>
          </a:prstGeom>
          <a:noFill/>
          <a:ln w="9525">
            <a:noFill/>
            <a:miter lim="800000"/>
            <a:headEnd/>
            <a:tailEnd/>
          </a:ln>
        </p:spPr>
      </p:pic>
    </p:spTree>
    <p:extLst>
      <p:ext uri="{BB962C8B-B14F-4D97-AF65-F5344CB8AC3E}">
        <p14:creationId xmlns:p14="http://schemas.microsoft.com/office/powerpoint/2010/main" val="3632368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butzu\Downloads\photo 1 (1).PNG"/>
          <p:cNvPicPr>
            <a:picLocks noChangeAspect="1" noChangeArrowheads="1"/>
          </p:cNvPicPr>
          <p:nvPr/>
        </p:nvPicPr>
        <p:blipFill>
          <a:blip r:embed="rId3"/>
          <a:srcRect/>
          <a:stretch>
            <a:fillRect/>
          </a:stretch>
        </p:blipFill>
        <p:spPr bwMode="auto">
          <a:xfrm>
            <a:off x="285750" y="214313"/>
            <a:ext cx="4286250" cy="6429375"/>
          </a:xfrm>
          <a:prstGeom prst="rect">
            <a:avLst/>
          </a:prstGeom>
          <a:noFill/>
          <a:ln w="9525">
            <a:noFill/>
            <a:miter lim="800000"/>
            <a:headEnd/>
            <a:tailEnd/>
          </a:ln>
        </p:spPr>
      </p:pic>
      <p:pic>
        <p:nvPicPr>
          <p:cNvPr id="18435" name="Picture 3" descr="C:\Users\abutzu\Downloads\photo 2 (1).PNG"/>
          <p:cNvPicPr>
            <a:picLocks noChangeAspect="1" noChangeArrowheads="1"/>
          </p:cNvPicPr>
          <p:nvPr/>
        </p:nvPicPr>
        <p:blipFill>
          <a:blip r:embed="rId4"/>
          <a:srcRect/>
          <a:stretch>
            <a:fillRect/>
          </a:stretch>
        </p:blipFill>
        <p:spPr bwMode="auto">
          <a:xfrm>
            <a:off x="4679156" y="267891"/>
            <a:ext cx="4286250" cy="6429375"/>
          </a:xfrm>
          <a:prstGeom prst="rect">
            <a:avLst/>
          </a:prstGeom>
          <a:noFill/>
          <a:ln w="9525">
            <a:noFill/>
            <a:miter lim="800000"/>
            <a:headEnd/>
            <a:tailEnd/>
          </a:ln>
        </p:spPr>
      </p:pic>
    </p:spTree>
    <p:extLst>
      <p:ext uri="{BB962C8B-B14F-4D97-AF65-F5344CB8AC3E}">
        <p14:creationId xmlns:p14="http://schemas.microsoft.com/office/powerpoint/2010/main" val="175273921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C:\Users\abutzu\Downloads\photo 4.PNG"/>
          <p:cNvPicPr>
            <a:picLocks noChangeAspect="1" noChangeArrowheads="1"/>
          </p:cNvPicPr>
          <p:nvPr/>
        </p:nvPicPr>
        <p:blipFill>
          <a:blip r:embed="rId3"/>
          <a:srcRect/>
          <a:stretch>
            <a:fillRect/>
          </a:stretch>
        </p:blipFill>
        <p:spPr bwMode="auto">
          <a:xfrm>
            <a:off x="232172" y="214313"/>
            <a:ext cx="4286250" cy="6429375"/>
          </a:xfrm>
          <a:prstGeom prst="rect">
            <a:avLst/>
          </a:prstGeom>
          <a:noFill/>
          <a:ln w="9525">
            <a:noFill/>
            <a:miter lim="800000"/>
            <a:headEnd/>
            <a:tailEnd/>
          </a:ln>
        </p:spPr>
      </p:pic>
      <p:sp>
        <p:nvSpPr>
          <p:cNvPr id="19459" name="TextBox 3"/>
          <p:cNvSpPr txBox="1">
            <a:spLocks noChangeArrowheads="1"/>
          </p:cNvSpPr>
          <p:nvPr/>
        </p:nvSpPr>
        <p:spPr bwMode="auto">
          <a:xfrm>
            <a:off x="2428875" y="1125141"/>
            <a:ext cx="482203" cy="281285"/>
          </a:xfrm>
          <a:prstGeom prst="rect">
            <a:avLst/>
          </a:prstGeom>
          <a:solidFill>
            <a:schemeClr val="bg1"/>
          </a:solidFill>
          <a:ln w="9525">
            <a:noFill/>
            <a:miter lim="800000"/>
            <a:headEnd/>
            <a:tailEnd/>
          </a:ln>
        </p:spPr>
        <p:txBody>
          <a:bodyPr lIns="64291" tIns="32146" rIns="64291" bIns="32146">
            <a:prstTxWarp prst="textNoShape">
              <a:avLst/>
            </a:prstTxWarp>
            <a:spAutoFit/>
          </a:bodyPr>
          <a:lstStyle/>
          <a:p>
            <a:pPr algn="ctr"/>
            <a:r>
              <a:rPr lang="en-US" sz="1400" dirty="0"/>
              <a:t>their</a:t>
            </a:r>
          </a:p>
        </p:txBody>
      </p:sp>
      <p:pic>
        <p:nvPicPr>
          <p:cNvPr id="19460" name="Picture 4" descr="C:\Users\abutzu\Downloads\photo 3 (1).PNG"/>
          <p:cNvPicPr>
            <a:picLocks noChangeAspect="1" noChangeArrowheads="1"/>
          </p:cNvPicPr>
          <p:nvPr/>
        </p:nvPicPr>
        <p:blipFill>
          <a:blip r:embed="rId4"/>
          <a:srcRect/>
          <a:stretch>
            <a:fillRect/>
          </a:stretch>
        </p:blipFill>
        <p:spPr bwMode="auto">
          <a:xfrm>
            <a:off x="4518422" y="214313"/>
            <a:ext cx="4286250" cy="6429375"/>
          </a:xfrm>
          <a:prstGeom prst="rect">
            <a:avLst/>
          </a:prstGeom>
          <a:noFill/>
          <a:ln w="9525">
            <a:noFill/>
            <a:miter lim="800000"/>
            <a:headEnd/>
            <a:tailEnd/>
          </a:ln>
        </p:spPr>
      </p:pic>
    </p:spTree>
    <p:extLst>
      <p:ext uri="{BB962C8B-B14F-4D97-AF65-F5344CB8AC3E}">
        <p14:creationId xmlns:p14="http://schemas.microsoft.com/office/powerpoint/2010/main" val="292181892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24 at 6.47.33 PM.png"/>
          <p:cNvPicPr>
            <a:picLocks noChangeAspect="1"/>
          </p:cNvPicPr>
          <p:nvPr/>
        </p:nvPicPr>
        <p:blipFill>
          <a:blip r:embed="rId2"/>
          <a:stretch>
            <a:fillRect/>
          </a:stretch>
        </p:blipFill>
        <p:spPr>
          <a:xfrm>
            <a:off x="0" y="0"/>
            <a:ext cx="6521450" cy="6858000"/>
          </a:xfrm>
          <a:prstGeom prst="rect">
            <a:avLst/>
          </a:prstGeom>
        </p:spPr>
      </p:pic>
    </p:spTree>
    <p:extLst>
      <p:ext uri="{BB962C8B-B14F-4D97-AF65-F5344CB8AC3E}">
        <p14:creationId xmlns:p14="http://schemas.microsoft.com/office/powerpoint/2010/main" val="4262478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Reveal the Cover</a:t>
            </a:r>
            <a:endParaRPr lang="en-US" dirty="0"/>
          </a:p>
        </p:txBody>
      </p:sp>
      <p:sp>
        <p:nvSpPr>
          <p:cNvPr id="3" name="Text Placeholder 2"/>
          <p:cNvSpPr>
            <a:spLocks noGrp="1"/>
          </p:cNvSpPr>
          <p:nvPr>
            <p:ph type="body" idx="1"/>
          </p:nvPr>
        </p:nvSpPr>
        <p:spPr/>
        <p:txBody>
          <a:bodyPr/>
          <a:lstStyle/>
          <a:p>
            <a:r>
              <a:rPr lang="en-US" dirty="0" smtClean="0"/>
              <a:t>Idea #6</a:t>
            </a:r>
            <a:endParaRPr lang="en-US" dirty="0"/>
          </a:p>
        </p:txBody>
      </p:sp>
    </p:spTree>
    <p:extLst>
      <p:ext uri="{BB962C8B-B14F-4D97-AF65-F5344CB8AC3E}">
        <p14:creationId xmlns:p14="http://schemas.microsoft.com/office/powerpoint/2010/main" val="1235315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srcRect/>
          <a:stretch>
            <a:fillRect/>
          </a:stretch>
        </p:blipFill>
        <p:spPr bwMode="auto">
          <a:xfrm>
            <a:off x="1064799" y="-1"/>
            <a:ext cx="6427114" cy="6920467"/>
          </a:xfrm>
          <a:prstGeom prst="rect">
            <a:avLst/>
          </a:prstGeom>
          <a:noFill/>
          <a:ln w="12700">
            <a:noFill/>
            <a:miter lim="800000"/>
            <a:headEnd/>
            <a:tailEnd/>
          </a:ln>
        </p:spPr>
      </p:pic>
    </p:spTree>
    <p:extLst>
      <p:ext uri="{BB962C8B-B14F-4D97-AF65-F5344CB8AC3E}">
        <p14:creationId xmlns:p14="http://schemas.microsoft.com/office/powerpoint/2010/main" val="375260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 calcmode="lin" valueType="num">
                                      <p:cBhvr>
                                        <p:cTn id="7" dur="500" fill="hold"/>
                                        <p:tgtEl>
                                          <p:spTgt spid="43009"/>
                                        </p:tgtEl>
                                        <p:attrNameLst>
                                          <p:attrName>ppt_w</p:attrName>
                                        </p:attrNameLst>
                                      </p:cBhvr>
                                      <p:tavLst>
                                        <p:tav tm="0">
                                          <p:val>
                                            <p:fltVal val="0"/>
                                          </p:val>
                                        </p:tav>
                                        <p:tav tm="100000">
                                          <p:val>
                                            <p:strVal val="#ppt_w"/>
                                          </p:val>
                                        </p:tav>
                                      </p:tavLst>
                                    </p:anim>
                                    <p:anim calcmode="lin" valueType="num">
                                      <p:cBhvr>
                                        <p:cTn id="8" dur="500" fill="hold"/>
                                        <p:tgtEl>
                                          <p:spTgt spid="430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6-24 at 6.42.35 PM.png"/>
          <p:cNvPicPr>
            <a:picLocks noChangeAspect="1"/>
          </p:cNvPicPr>
          <p:nvPr/>
        </p:nvPicPr>
        <p:blipFill>
          <a:blip r:embed="rId2"/>
          <a:stretch>
            <a:fillRect/>
          </a:stretch>
        </p:blipFill>
        <p:spPr>
          <a:xfrm>
            <a:off x="582693" y="36809"/>
            <a:ext cx="7691719" cy="6858001"/>
          </a:xfrm>
          <a:prstGeom prst="rect">
            <a:avLst/>
          </a:prstGeom>
        </p:spPr>
      </p:pic>
    </p:spTree>
    <p:extLst>
      <p:ext uri="{BB962C8B-B14F-4D97-AF65-F5344CB8AC3E}">
        <p14:creationId xmlns:p14="http://schemas.microsoft.com/office/powerpoint/2010/main" val="405857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698500"/>
          </a:xfrm>
        </p:spPr>
        <p:txBody>
          <a:bodyPr>
            <a:normAutofit fontScale="90000"/>
          </a:bodyPr>
          <a:lstStyle/>
          <a:p>
            <a:r>
              <a:rPr lang="en-US" dirty="0" smtClean="0"/>
              <a:t>Interview Business Card</a:t>
            </a:r>
            <a:br>
              <a:rPr lang="en-US" dirty="0" smtClean="0"/>
            </a:br>
            <a:endParaRPr lang="en-US" dirty="0"/>
          </a:p>
        </p:txBody>
      </p:sp>
      <p:sp>
        <p:nvSpPr>
          <p:cNvPr id="3" name="Text Placeholder 2"/>
          <p:cNvSpPr>
            <a:spLocks noGrp="1"/>
          </p:cNvSpPr>
          <p:nvPr>
            <p:ph type="body" idx="1"/>
          </p:nvPr>
        </p:nvSpPr>
        <p:spPr/>
        <p:txBody>
          <a:bodyPr/>
          <a:lstStyle/>
          <a:p>
            <a:r>
              <a:rPr lang="en-US" dirty="0" smtClean="0"/>
              <a:t>Idea #7</a:t>
            </a:r>
            <a:endParaRPr lang="en-US" dirty="0"/>
          </a:p>
        </p:txBody>
      </p:sp>
      <p:sp>
        <p:nvSpPr>
          <p:cNvPr id="4" name="TextBox 3"/>
          <p:cNvSpPr txBox="1"/>
          <p:nvPr/>
        </p:nvSpPr>
        <p:spPr>
          <a:xfrm>
            <a:off x="914400" y="5105401"/>
            <a:ext cx="5410200" cy="646331"/>
          </a:xfrm>
          <a:prstGeom prst="rect">
            <a:avLst/>
          </a:prstGeom>
          <a:noFill/>
        </p:spPr>
        <p:txBody>
          <a:bodyPr wrap="square" rtlCol="0">
            <a:spAutoFit/>
          </a:bodyPr>
          <a:lstStyle/>
          <a:p>
            <a:r>
              <a:rPr lang="en-US" dirty="0" smtClean="0"/>
              <a:t>Given to students after interviews, showcasing ways to be involved with the yearbook</a:t>
            </a:r>
            <a:endParaRPr lang="en-US" dirty="0"/>
          </a:p>
        </p:txBody>
      </p:sp>
    </p:spTree>
    <p:extLst>
      <p:ext uri="{BB962C8B-B14F-4D97-AF65-F5344CB8AC3E}">
        <p14:creationId xmlns:p14="http://schemas.microsoft.com/office/powerpoint/2010/main" val="223210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5.jpg"/>
          <p:cNvPicPr>
            <a:picLocks noChangeAspect="1"/>
          </p:cNvPicPr>
          <p:nvPr/>
        </p:nvPicPr>
        <p:blipFill>
          <a:blip r:embed="rId2">
            <a:lum bright="29000" contrast="23000"/>
          </a:blip>
          <a:stretch>
            <a:fillRect/>
          </a:stretch>
        </p:blipFill>
        <p:spPr>
          <a:xfrm rot="11230075">
            <a:off x="611940" y="1170664"/>
            <a:ext cx="7026102" cy="5269577"/>
          </a:xfrm>
          <a:prstGeom prst="rect">
            <a:avLst/>
          </a:prstGeom>
        </p:spPr>
      </p:pic>
      <p:sp>
        <p:nvSpPr>
          <p:cNvPr id="3" name="Title 2"/>
          <p:cNvSpPr>
            <a:spLocks noGrp="1"/>
          </p:cNvSpPr>
          <p:nvPr>
            <p:ph type="title"/>
          </p:nvPr>
        </p:nvSpPr>
        <p:spPr>
          <a:xfrm>
            <a:off x="5062104" y="274638"/>
            <a:ext cx="3624696" cy="1087300"/>
          </a:xfrm>
        </p:spPr>
        <p:txBody>
          <a:bodyPr>
            <a:normAutofit/>
          </a:bodyPr>
          <a:lstStyle/>
          <a:p>
            <a:r>
              <a:rPr lang="en-US" sz="2700" dirty="0" smtClean="0">
                <a:solidFill>
                  <a:schemeClr val="bg1">
                    <a:lumMod val="65000"/>
                  </a:schemeClr>
                </a:solidFill>
                <a:latin typeface="Helvetica Neue"/>
                <a:cs typeface="Helvetica Neue"/>
              </a:rPr>
              <a:t>Interview</a:t>
            </a:r>
            <a:r>
              <a:rPr lang="en-US" sz="2700" dirty="0" smtClean="0"/>
              <a:t> </a:t>
            </a:r>
            <a:br>
              <a:rPr lang="en-US" sz="2700" dirty="0" smtClean="0"/>
            </a:br>
            <a:r>
              <a:rPr lang="en-US" sz="2700" b="1" i="1" dirty="0" smtClean="0">
                <a:solidFill>
                  <a:schemeClr val="tx2"/>
                </a:solidFill>
                <a:latin typeface="Helvetica Neue"/>
                <a:cs typeface="Helvetica Neue"/>
              </a:rPr>
              <a:t>Business Card</a:t>
            </a:r>
            <a:endParaRPr lang="en-US" sz="2700" b="1" i="1" dirty="0">
              <a:solidFill>
                <a:schemeClr val="tx2"/>
              </a:solidFill>
              <a:latin typeface="Helvetica Neue"/>
              <a:cs typeface="Helvetica Neue"/>
            </a:endParaRPr>
          </a:p>
        </p:txBody>
      </p:sp>
    </p:spTree>
    <p:extLst>
      <p:ext uri="{BB962C8B-B14F-4D97-AF65-F5344CB8AC3E}">
        <p14:creationId xmlns:p14="http://schemas.microsoft.com/office/powerpoint/2010/main" val="16217931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Solicit Content Ideas</a:t>
            </a:r>
            <a:endParaRPr lang="en-US" dirty="0"/>
          </a:p>
        </p:txBody>
      </p:sp>
      <p:sp>
        <p:nvSpPr>
          <p:cNvPr id="4" name="Text Placeholder 3"/>
          <p:cNvSpPr>
            <a:spLocks noGrp="1"/>
          </p:cNvSpPr>
          <p:nvPr>
            <p:ph type="body" idx="1"/>
          </p:nvPr>
        </p:nvSpPr>
        <p:spPr/>
        <p:txBody>
          <a:bodyPr/>
          <a:lstStyle/>
          <a:p>
            <a:r>
              <a:rPr lang="en-US" dirty="0" smtClean="0"/>
              <a:t>Idea #8</a:t>
            </a:r>
            <a:endParaRPr lang="en-US" dirty="0"/>
          </a:p>
        </p:txBody>
      </p:sp>
    </p:spTree>
    <p:extLst>
      <p:ext uri="{BB962C8B-B14F-4D97-AF65-F5344CB8AC3E}">
        <p14:creationId xmlns:p14="http://schemas.microsoft.com/office/powerpoint/2010/main" val="120920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Create Fun Experiences With Audience</a:t>
            </a:r>
            <a:endParaRPr lang="en-US" dirty="0"/>
          </a:p>
        </p:txBody>
      </p:sp>
      <p:sp>
        <p:nvSpPr>
          <p:cNvPr id="6" name="Text Placeholder 5"/>
          <p:cNvSpPr>
            <a:spLocks noGrp="1"/>
          </p:cNvSpPr>
          <p:nvPr>
            <p:ph type="body" idx="1"/>
          </p:nvPr>
        </p:nvSpPr>
        <p:spPr/>
        <p:txBody>
          <a:bodyPr/>
          <a:lstStyle/>
          <a:p>
            <a:r>
              <a:rPr lang="en-US" dirty="0" smtClean="0"/>
              <a:t>Idea #2: </a:t>
            </a:r>
            <a:endParaRPr lang="en-US" dirty="0"/>
          </a:p>
        </p:txBody>
      </p:sp>
    </p:spTree>
    <p:extLst>
      <p:ext uri="{BB962C8B-B14F-4D97-AF65-F5344CB8AC3E}">
        <p14:creationId xmlns:p14="http://schemas.microsoft.com/office/powerpoint/2010/main" val="47203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butzu\Downloads\photo 1.PNG"/>
          <p:cNvPicPr>
            <a:picLocks noChangeAspect="1" noChangeArrowheads="1"/>
          </p:cNvPicPr>
          <p:nvPr/>
        </p:nvPicPr>
        <p:blipFill>
          <a:blip r:embed="rId3"/>
          <a:srcRect/>
          <a:stretch>
            <a:fillRect/>
          </a:stretch>
        </p:blipFill>
        <p:spPr bwMode="auto">
          <a:xfrm>
            <a:off x="178594" y="267891"/>
            <a:ext cx="4286250" cy="6429375"/>
          </a:xfrm>
          <a:prstGeom prst="rect">
            <a:avLst/>
          </a:prstGeom>
          <a:noFill/>
          <a:ln w="9525">
            <a:noFill/>
            <a:miter lim="800000"/>
            <a:headEnd/>
            <a:tailEnd/>
          </a:ln>
        </p:spPr>
      </p:pic>
    </p:spTree>
    <p:extLst>
      <p:ext uri="{BB962C8B-B14F-4D97-AF65-F5344CB8AC3E}">
        <p14:creationId xmlns:p14="http://schemas.microsoft.com/office/powerpoint/2010/main" val="385504566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49218-13_004_9-C-D.A.RG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58" y="276075"/>
            <a:ext cx="8820259" cy="5878163"/>
          </a:xfrm>
          <a:prstGeom prst="rect">
            <a:avLst/>
          </a:prstGeom>
        </p:spPr>
      </p:pic>
    </p:spTree>
    <p:extLst>
      <p:ext uri="{BB962C8B-B14F-4D97-AF65-F5344CB8AC3E}">
        <p14:creationId xmlns:p14="http://schemas.microsoft.com/office/powerpoint/2010/main" val="15866355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butzu\Downloads\photo 3.PNG"/>
          <p:cNvPicPr>
            <a:picLocks noChangeAspect="1" noChangeArrowheads="1"/>
          </p:cNvPicPr>
          <p:nvPr/>
        </p:nvPicPr>
        <p:blipFill>
          <a:blip r:embed="rId3"/>
          <a:srcRect/>
          <a:stretch>
            <a:fillRect/>
          </a:stretch>
        </p:blipFill>
        <p:spPr bwMode="auto">
          <a:xfrm>
            <a:off x="4679156" y="214313"/>
            <a:ext cx="4286250" cy="6429375"/>
          </a:xfrm>
          <a:prstGeom prst="rect">
            <a:avLst/>
          </a:prstGeom>
          <a:noFill/>
          <a:ln w="9525">
            <a:noFill/>
            <a:miter lim="800000"/>
            <a:headEnd/>
            <a:tailEnd/>
          </a:ln>
        </p:spPr>
      </p:pic>
      <p:pic>
        <p:nvPicPr>
          <p:cNvPr id="24579" name="Picture 3" descr="C:\Users\abutzu\Downloads\photo.PNG"/>
          <p:cNvPicPr>
            <a:picLocks noChangeAspect="1" noChangeArrowheads="1"/>
          </p:cNvPicPr>
          <p:nvPr/>
        </p:nvPicPr>
        <p:blipFill>
          <a:blip r:embed="rId4"/>
          <a:srcRect/>
          <a:stretch>
            <a:fillRect/>
          </a:stretch>
        </p:blipFill>
        <p:spPr bwMode="auto">
          <a:xfrm>
            <a:off x="232172" y="214313"/>
            <a:ext cx="4286250" cy="6429375"/>
          </a:xfrm>
          <a:prstGeom prst="rect">
            <a:avLst/>
          </a:prstGeom>
          <a:noFill/>
          <a:ln w="9525">
            <a:noFill/>
            <a:miter lim="800000"/>
            <a:headEnd/>
            <a:tailEnd/>
          </a:ln>
        </p:spPr>
      </p:pic>
    </p:spTree>
    <p:extLst>
      <p:ext uri="{BB962C8B-B14F-4D97-AF65-F5344CB8AC3E}">
        <p14:creationId xmlns:p14="http://schemas.microsoft.com/office/powerpoint/2010/main" val="192221727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62-63.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6841" t="3292" b="11266"/>
              <a:stretch>
                <a:fillRect/>
              </a:stretch>
            </p:blipFill>
          </mc:Choice>
          <mc:Fallback>
            <p:blipFill>
              <a:blip r:embed="rId3"/>
              <a:srcRect l="6841" t="3292" b="11266"/>
              <a:stretch>
                <a:fillRect/>
              </a:stretch>
            </p:blipFill>
          </mc:Fallback>
        </mc:AlternateContent>
        <p:spPr>
          <a:xfrm>
            <a:off x="558798" y="1168400"/>
            <a:ext cx="3955792" cy="5317067"/>
          </a:xfrm>
        </p:spPr>
      </p:pic>
      <p:pic>
        <p:nvPicPr>
          <p:cNvPr id="7" name="Picture 6" descr="160-16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rcRect t="3292" r="6131" b="11266"/>
              <a:stretch>
                <a:fillRect/>
              </a:stretch>
            </p:blipFill>
          </mc:Choice>
          <mc:Fallback>
            <p:blipFill>
              <a:blip r:embed="rId5"/>
              <a:srcRect t="3292" r="6131" b="11266"/>
              <a:stretch>
                <a:fillRect/>
              </a:stretch>
            </p:blipFill>
          </mc:Fallback>
        </mc:AlternateContent>
        <p:spPr>
          <a:xfrm>
            <a:off x="4514590" y="1168400"/>
            <a:ext cx="3985941" cy="5317067"/>
          </a:xfrm>
          <a:prstGeom prst="rect">
            <a:avLst/>
          </a:prstGeom>
        </p:spPr>
      </p:pic>
      <p:sp>
        <p:nvSpPr>
          <p:cNvPr id="4" name="Title 1"/>
          <p:cNvSpPr>
            <a:spLocks noGrp="1"/>
          </p:cNvSpPr>
          <p:nvPr>
            <p:ph type="title"/>
          </p:nvPr>
        </p:nvSpPr>
        <p:spPr>
          <a:xfrm>
            <a:off x="457200" y="105308"/>
            <a:ext cx="8686800" cy="1143000"/>
          </a:xfrm>
        </p:spPr>
        <p:txBody>
          <a:bodyPr>
            <a:noAutofit/>
          </a:bodyPr>
          <a:lstStyle/>
          <a:p>
            <a:r>
              <a:rPr lang="en-US" sz="2900" dirty="0" smtClean="0">
                <a:solidFill>
                  <a:srgbClr val="2EC4C0"/>
                </a:solidFill>
              </a:rPr>
              <a:t>Give students the chance to speak </a:t>
            </a:r>
            <a:br>
              <a:rPr lang="en-US" sz="2900" dirty="0" smtClean="0">
                <a:solidFill>
                  <a:srgbClr val="2EC4C0"/>
                </a:solidFill>
              </a:rPr>
            </a:br>
            <a:r>
              <a:rPr lang="en-US" sz="2900" dirty="0" smtClean="0">
                <a:solidFill>
                  <a:srgbClr val="2EC4C0"/>
                </a:solidFill>
              </a:rPr>
              <a:t>about what matters to them, not just to you.</a:t>
            </a:r>
            <a:endParaRPr lang="en-US" sz="2900" dirty="0">
              <a:solidFill>
                <a:srgbClr val="2EC4C0"/>
              </a:solidFill>
            </a:endParaRPr>
          </a:p>
        </p:txBody>
      </p:sp>
    </p:spTree>
    <p:extLst>
      <p:ext uri="{BB962C8B-B14F-4D97-AF65-F5344CB8AC3E}">
        <p14:creationId xmlns:p14="http://schemas.microsoft.com/office/powerpoint/2010/main" val="4130163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5148262"/>
            <a:ext cx="3962400" cy="566738"/>
          </a:xfrm>
        </p:spPr>
        <p:txBody>
          <a:bodyPr/>
          <a:lstStyle/>
          <a:p>
            <a:r>
              <a:rPr lang="en-US" dirty="0" smtClean="0"/>
              <a:t>Annual Mascot based on them</a:t>
            </a:r>
            <a:endParaRPr lang="en-US" dirty="0"/>
          </a:p>
        </p:txBody>
      </p:sp>
      <p:pic>
        <p:nvPicPr>
          <p:cNvPr id="7" name="Picture Placeholder 6" descr="2013-14 Yearbook through Dec 025.JPG"/>
          <p:cNvPicPr>
            <a:picLocks noGrp="1" noChangeAspect="1"/>
          </p:cNvPicPr>
          <p:nvPr>
            <p:ph type="pic" idx="1"/>
          </p:nvPr>
        </p:nvPicPr>
        <p:blipFill>
          <a:blip r:embed="rId3" cstate="print"/>
          <a:srcRect/>
          <a:stretch>
            <a:fillRect/>
          </a:stretch>
        </p:blipFill>
        <p:spPr>
          <a:xfrm>
            <a:off x="3657600" y="0"/>
            <a:ext cx="5486400" cy="4114800"/>
          </a:xfrm>
        </p:spPr>
      </p:pic>
      <p:sp>
        <p:nvSpPr>
          <p:cNvPr id="4" name="Text Placeholder 3"/>
          <p:cNvSpPr>
            <a:spLocks noGrp="1"/>
          </p:cNvSpPr>
          <p:nvPr>
            <p:ph type="body" sz="half" idx="2"/>
          </p:nvPr>
        </p:nvSpPr>
        <p:spPr>
          <a:xfrm>
            <a:off x="4953000" y="5638800"/>
            <a:ext cx="3962400" cy="1219200"/>
          </a:xfrm>
        </p:spPr>
        <p:txBody>
          <a:bodyPr>
            <a:normAutofit/>
          </a:bodyPr>
          <a:lstStyle/>
          <a:p>
            <a:r>
              <a:rPr lang="en-US" dirty="0" smtClean="0"/>
              <a:t>Our theme was “The Moments.” This is Mo, the Mint. We passed out mints at the homecoming parade with order forms. We also greeted parents as they dropped off kids in the morning and gave them order forms and our mission statement.</a:t>
            </a:r>
            <a:endParaRPr lang="en-US" dirty="0"/>
          </a:p>
        </p:txBody>
      </p:sp>
      <p:pic>
        <p:nvPicPr>
          <p:cNvPr id="2050" name="Picture 2" descr="C:\Users\abutzu\Desktop\Marketing 2013-14 yrbk\2013-14 Yearbook through Dec 012.JPG"/>
          <p:cNvPicPr>
            <a:picLocks noChangeAspect="1" noChangeArrowheads="1"/>
          </p:cNvPicPr>
          <p:nvPr/>
        </p:nvPicPr>
        <p:blipFill>
          <a:blip r:embed="rId4" cstate="print"/>
          <a:srcRect l="5993" b="-1124"/>
          <a:stretch>
            <a:fillRect/>
          </a:stretch>
        </p:blipFill>
        <p:spPr bwMode="auto">
          <a:xfrm>
            <a:off x="0" y="-1"/>
            <a:ext cx="4800600" cy="6885323"/>
          </a:xfrm>
          <a:prstGeom prst="rect">
            <a:avLst/>
          </a:prstGeom>
          <a:noFill/>
        </p:spPr>
      </p:pic>
      <p:pic>
        <p:nvPicPr>
          <p:cNvPr id="2051" name="Picture 3" descr="C:\Users\abutzu\Desktop\Marketing 2013-14 yrbk\2013-14 Yearbook through Dec 169.JPG"/>
          <p:cNvPicPr>
            <a:picLocks noChangeAspect="1" noChangeArrowheads="1"/>
          </p:cNvPicPr>
          <p:nvPr/>
        </p:nvPicPr>
        <p:blipFill>
          <a:blip r:embed="rId5" cstate="print"/>
          <a:srcRect l="28328" t="33746" b="36046"/>
          <a:stretch>
            <a:fillRect/>
          </a:stretch>
        </p:blipFill>
        <p:spPr bwMode="auto">
          <a:xfrm>
            <a:off x="5059362" y="3048000"/>
            <a:ext cx="3932238" cy="22098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Yearbook King and Queen</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Voted on by the class among editors for fun (great for P.R.)</a:t>
            </a:r>
            <a:endParaRPr lang="en-US" dirty="0"/>
          </a:p>
        </p:txBody>
      </p:sp>
      <p:pic>
        <p:nvPicPr>
          <p:cNvPr id="3074" name="Picture 2" descr="C:\Users\abutzu\Desktop\Marketing 2013-14 yrbk\2013-14 Yearbook through Dec 026.JPG"/>
          <p:cNvPicPr>
            <a:picLocks noChangeAspect="1" noChangeArrowheads="1"/>
          </p:cNvPicPr>
          <p:nvPr/>
        </p:nvPicPr>
        <p:blipFill>
          <a:blip r:embed="rId3" cstate="print"/>
          <a:srcRect b="23611"/>
          <a:stretch>
            <a:fillRect/>
          </a:stretch>
        </p:blipFill>
        <p:spPr bwMode="auto">
          <a:xfrm>
            <a:off x="1752600" y="533400"/>
            <a:ext cx="5486400" cy="4191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Reward, and Display Excellent Work</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Provides Sneak </a:t>
            </a:r>
            <a:r>
              <a:rPr lang="en-US" dirty="0" smtClean="0"/>
              <a:t>Peaks to audience </a:t>
            </a:r>
            <a:r>
              <a:rPr lang="en-US" dirty="0" smtClean="0"/>
              <a:t>and Inspires Staffers for each deadline.</a:t>
            </a:r>
            <a:endParaRPr lang="en-US" dirty="0"/>
          </a:p>
        </p:txBody>
      </p:sp>
      <p:pic>
        <p:nvPicPr>
          <p:cNvPr id="4098" name="Picture 2" descr="C:\Users\abutzu\Desktop\Marketing 2013-14 yrbk\2013-14 Yearbook through Dec 048.JPG"/>
          <p:cNvPicPr>
            <a:picLocks noChangeAspect="1" noChangeArrowheads="1"/>
          </p:cNvPicPr>
          <p:nvPr/>
        </p:nvPicPr>
        <p:blipFill>
          <a:blip r:embed="rId3" cstate="print"/>
          <a:srcRect l="1575" r="4411"/>
          <a:stretch>
            <a:fillRect/>
          </a:stretch>
        </p:blipFill>
        <p:spPr bwMode="auto">
          <a:xfrm>
            <a:off x="49762" y="701040"/>
            <a:ext cx="9094238" cy="219456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TotalTime>
  <Words>735</Words>
  <Application>Microsoft Office PowerPoint</Application>
  <PresentationFormat>On-screen Show (4:3)</PresentationFormat>
  <Paragraphs>132</Paragraphs>
  <Slides>63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Helvetica Neue</vt:lpstr>
      <vt:lpstr>Impact</vt:lpstr>
      <vt:lpstr>Lucida Grande</vt:lpstr>
      <vt:lpstr>Office Theme</vt:lpstr>
      <vt:lpstr>Publication Marketing Case Study</vt:lpstr>
      <vt:lpstr>Summer Advertising Blitz</vt:lpstr>
      <vt:lpstr>Prepare before the day…</vt:lpstr>
      <vt:lpstr>PowerPoint Presentation</vt:lpstr>
      <vt:lpstr>Lots of Awards with cheesy prizes</vt:lpstr>
      <vt:lpstr>Create Fun Experiences With Audience</vt:lpstr>
      <vt:lpstr>Annual Mascot based on them</vt:lpstr>
      <vt:lpstr>Yearbook King and Queen</vt:lpstr>
      <vt:lpstr>Evaluate, Reward, and Display Excellent Work</vt:lpstr>
      <vt:lpstr>Yearbook Week Blitz</vt:lpstr>
      <vt:lpstr>One-week marketing blitz campaign</vt:lpstr>
      <vt:lpstr>Yearbook Week Preparation</vt:lpstr>
      <vt:lpstr>PowerPoint Presentation</vt:lpstr>
      <vt:lpstr>Yearbook Staff Assumes the role of promoters all week</vt:lpstr>
      <vt:lpstr>PowerPoint Presentation</vt:lpstr>
      <vt:lpstr>PowerPoint Presentation</vt:lpstr>
      <vt:lpstr>PowerPoint Presentation</vt:lpstr>
      <vt:lpstr>Each Staffer prints their favorite photos to be displayed for this week only</vt:lpstr>
      <vt:lpstr>PowerPoint Presentation</vt:lpstr>
      <vt:lpstr>Flyer on every other locker at both campuses </vt:lpstr>
      <vt:lpstr>Determining Prime Locations to Display Info</vt:lpstr>
      <vt:lpstr>Stickers on our school’s most popular lunch item (cookies)</vt:lpstr>
      <vt:lpstr>“Find Your Moments” Stickers for school community</vt:lpstr>
      <vt:lpstr>Displaying traditional flyers creatively</vt:lpstr>
      <vt:lpstr>Buy your yearbook (and how) stamp</vt:lpstr>
      <vt:lpstr>PowerPoint Presentation</vt:lpstr>
      <vt:lpstr>Photographs hanging from helium balloons at the main school exit at the end of the day</vt:lpstr>
      <vt:lpstr>Staffers Chance their Profile Pic and Wallpaper on Social Media</vt:lpstr>
      <vt:lpstr>PowerPoint Presentation</vt:lpstr>
      <vt:lpstr>Marketing to the  Greater Community</vt:lpstr>
      <vt:lpstr>PowerPoint Presentation</vt:lpstr>
      <vt:lpstr>Yearbook Week Schedule</vt:lpstr>
      <vt:lpstr>Yearook Week Schedule</vt:lpstr>
      <vt:lpstr>Yearbook Week Schedule</vt:lpstr>
      <vt:lpstr>Use Theme For Branding</vt:lpstr>
      <vt:lpstr>Is your theme VERSATILE?</vt:lpstr>
      <vt:lpstr>PowerPoint Presentation</vt:lpstr>
      <vt:lpstr>Theme previews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a Yearbook Mascot</vt:lpstr>
      <vt:lpstr>PowerPoint Presentation</vt:lpstr>
      <vt:lpstr>PowerPoint Presentation</vt:lpstr>
      <vt:lpstr>PowerPoint Presentation</vt:lpstr>
      <vt:lpstr>PowerPoint Presentation</vt:lpstr>
      <vt:lpstr>Reveal the Cover</vt:lpstr>
      <vt:lpstr>PowerPoint Presentation</vt:lpstr>
      <vt:lpstr>PowerPoint Presentation</vt:lpstr>
      <vt:lpstr>Interview Business Card </vt:lpstr>
      <vt:lpstr>Interview  Business Card</vt:lpstr>
      <vt:lpstr>Solicit Content Ideas</vt:lpstr>
      <vt:lpstr>PowerPoint Presentation</vt:lpstr>
      <vt:lpstr>PowerPoint Presentation</vt:lpstr>
      <vt:lpstr>PowerPoint Presentation</vt:lpstr>
      <vt:lpstr>Give students the chance to speak  about what matters to them, not just to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 Branding and Marketing</dc:title>
  <dc:creator>ava butzu</dc:creator>
  <cp:lastModifiedBy>Abrianna Nelson</cp:lastModifiedBy>
  <cp:revision>30</cp:revision>
  <dcterms:created xsi:type="dcterms:W3CDTF">2013-12-26T18:49:39Z</dcterms:created>
  <dcterms:modified xsi:type="dcterms:W3CDTF">2014-01-05T17:21:09Z</dcterms:modified>
</cp:coreProperties>
</file>