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76" r:id="rId11"/>
    <p:sldId id="277" r:id="rId12"/>
    <p:sldId id="278" r:id="rId13"/>
    <p:sldId id="280" r:id="rId14"/>
    <p:sldId id="279" r:id="rId15"/>
    <p:sldId id="283" r:id="rId16"/>
    <p:sldId id="264" r:id="rId17"/>
    <p:sldId id="265" r:id="rId18"/>
    <p:sldId id="266" r:id="rId19"/>
    <p:sldId id="267" r:id="rId20"/>
    <p:sldId id="268" r:id="rId21"/>
    <p:sldId id="269" r:id="rId22"/>
    <p:sldId id="281" r:id="rId23"/>
    <p:sldId id="282" r:id="rId24"/>
    <p:sldId id="270" r:id="rId25"/>
    <p:sldId id="271" r:id="rId26"/>
    <p:sldId id="272" r:id="rId27"/>
    <p:sldId id="273" r:id="rId28"/>
    <p:sldId id="274" r:id="rId2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56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2407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22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599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98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195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196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719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219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601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593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69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57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876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43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933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791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20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0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indent="304800" algn="ctr">
              <a:buSzPct val="100000"/>
              <a:defRPr sz="4800"/>
            </a:lvl1pPr>
            <a:lvl2pPr indent="304800" algn="ctr">
              <a:buSzPct val="100000"/>
              <a:defRPr sz="4800"/>
            </a:lvl2pPr>
            <a:lvl3pPr indent="304800" algn="ctr">
              <a:buSzPct val="100000"/>
              <a:defRPr sz="4800"/>
            </a:lvl3pPr>
            <a:lvl4pPr indent="304800" algn="ctr">
              <a:buSzPct val="100000"/>
              <a:defRPr sz="4800"/>
            </a:lvl4pPr>
            <a:lvl5pPr indent="304800" algn="ctr">
              <a:buSzPct val="100000"/>
              <a:defRPr sz="4800"/>
            </a:lvl5pPr>
            <a:lvl6pPr indent="304800" algn="ctr">
              <a:buSzPct val="100000"/>
              <a:defRPr sz="4800"/>
            </a:lvl6pPr>
            <a:lvl7pPr indent="304800" algn="ctr">
              <a:buSzPct val="100000"/>
              <a:defRPr sz="4800"/>
            </a:lvl7pPr>
            <a:lvl8pPr indent="304800" algn="ctr">
              <a:buSzPct val="100000"/>
              <a:defRPr sz="4800"/>
            </a:lvl8pPr>
            <a:lvl9pPr indent="304800" algn="ctr"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285750" indent="-17145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32699" cy="5269074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685800" y="1735758"/>
            <a:ext cx="7772400" cy="234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sz="9600">
                <a:latin typeface="Garamond"/>
                <a:ea typeface="Garamond"/>
                <a:cs typeface="Garamond"/>
                <a:sym typeface="Garamond"/>
              </a:rPr>
              <a:t>Selling Yearbooks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685800" y="4152972"/>
            <a:ext cx="7772400" cy="74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Entrepreneurship</a:t>
            </a:r>
          </a:p>
        </p:txBody>
      </p:sp>
      <p:sp>
        <p:nvSpPr>
          <p:cNvPr id="5" name="Shape 35"/>
          <p:cNvSpPr txBox="1">
            <a:spLocks/>
          </p:cNvSpPr>
          <p:nvPr/>
        </p:nvSpPr>
        <p:spPr>
          <a:xfrm>
            <a:off x="-609600" y="4784031"/>
            <a:ext cx="10363200" cy="104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indent="0">
              <a:lnSpc>
                <a:spcPct val="90000"/>
              </a:lnSpc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Attribution: Adviser Sarah Nichols of Whitney High School contributed photos to this slideshow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8" y="205978"/>
            <a:ext cx="7140063" cy="4760042"/>
          </a:xfrm>
          <a:prstGeom prst="rect">
            <a:avLst/>
          </a:prstGeom>
        </p:spPr>
      </p:pic>
      <p:sp>
        <p:nvSpPr>
          <p:cNvPr id="6" name="Shape 78"/>
          <p:cNvSpPr/>
          <p:nvPr/>
        </p:nvSpPr>
        <p:spPr>
          <a:xfrm>
            <a:off x="206829" y="269748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7" name="Shape 79"/>
          <p:cNvSpPr txBox="1"/>
          <p:nvPr/>
        </p:nvSpPr>
        <p:spPr>
          <a:xfrm>
            <a:off x="441959" y="2971801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items for raffle such as a free yearbook, gift cards, or parking passes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hape 81"/>
          <p:cNvCxnSpPr/>
          <p:nvPr/>
        </p:nvCxnSpPr>
        <p:spPr>
          <a:xfrm flipV="1">
            <a:off x="2038350" y="3480619"/>
            <a:ext cx="1353779" cy="747891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306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69" y="205978"/>
            <a:ext cx="6963083" cy="4642055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206829" y="269748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441959" y="2831690"/>
            <a:ext cx="1645920" cy="1786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staff members with signs to remind students to purchase the book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81"/>
          <p:cNvCxnSpPr/>
          <p:nvPr/>
        </p:nvCxnSpPr>
        <p:spPr>
          <a:xfrm flipV="1">
            <a:off x="2038350" y="3825240"/>
            <a:ext cx="3310890" cy="40327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888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6" y="205978"/>
            <a:ext cx="7007328" cy="4671552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206829" y="269748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441959" y="2971801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Staff members can conduct interviews during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event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81"/>
          <p:cNvCxnSpPr/>
          <p:nvPr/>
        </p:nvCxnSpPr>
        <p:spPr>
          <a:xfrm flipV="1">
            <a:off x="2038350" y="2241755"/>
            <a:ext cx="2017456" cy="1986755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620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6" y="205978"/>
            <a:ext cx="7079807" cy="4719871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206829" y="2697480"/>
            <a:ext cx="2144486" cy="1638546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441959" y="2839069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staff members on hand </a:t>
            </a: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order forms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81"/>
          <p:cNvCxnSpPr/>
          <p:nvPr/>
        </p:nvCxnSpPr>
        <p:spPr>
          <a:xfrm flipV="1">
            <a:off x="2038350" y="2107657"/>
            <a:ext cx="2120695" cy="2120853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7924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42" y="205978"/>
            <a:ext cx="7097316" cy="4731544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206829" y="2697480"/>
            <a:ext cx="2144486" cy="112776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441959" y="2971801"/>
            <a:ext cx="1645920" cy="85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forget food!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81"/>
          <p:cNvCxnSpPr/>
          <p:nvPr/>
        </p:nvCxnSpPr>
        <p:spPr>
          <a:xfrm>
            <a:off x="2066739" y="3108962"/>
            <a:ext cx="2083560" cy="990599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9259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872"/>
            <a:ext cx="3217985" cy="4826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85" y="1386946"/>
            <a:ext cx="5308355" cy="3538903"/>
          </a:xfrm>
          <a:prstGeom prst="rect">
            <a:avLst/>
          </a:prstGeom>
        </p:spPr>
      </p:pic>
      <p:sp>
        <p:nvSpPr>
          <p:cNvPr id="7" name="Shape 78"/>
          <p:cNvSpPr/>
          <p:nvPr/>
        </p:nvSpPr>
        <p:spPr>
          <a:xfrm>
            <a:off x="3899598" y="525780"/>
            <a:ext cx="2144486" cy="112776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8" name="Shape 79"/>
          <p:cNvSpPr txBox="1"/>
          <p:nvPr/>
        </p:nvSpPr>
        <p:spPr>
          <a:xfrm>
            <a:off x="4134728" y="633048"/>
            <a:ext cx="1645920" cy="85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 reminder cards on cars (or lockers)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1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Timelines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Provide multiple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for your audience to buy the book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Summer: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Enrollment/registration days, new student orientation, sports practices, schedule distribution day, senior photo days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Timelines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Provide multiple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for your audience to buy the book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Fall: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first day of school packets, Homecoming, picture day, back to school night, parent/teacher conference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Timelines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Provide multiple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for your audience to buy the book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Winter: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basketball games, winter dance, flu shot clinics, Christmas sales, 8th grade parent orientation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Timelines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Provide multiple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for your audience to buy the book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Spring: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prom, athletic banquet, academic awards night, advanced placement classes information night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Warm Up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is a physical yearbook still relevant and necessary for today’s high school students living in a user-generated content and media-saturated environment?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Timelines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Provide multiple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for your audience to buy the book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u="sng">
                <a:latin typeface="Arial"/>
                <a:ea typeface="Arial"/>
                <a:cs typeface="Arial"/>
                <a:sym typeface="Arial"/>
              </a:rPr>
              <a:t>Distribution Event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: bring extra copies to sell and have order forms available for the next year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Incentives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Run at least one promotion each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grading period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59" y="205978"/>
            <a:ext cx="2670048" cy="2670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065"/>
            <a:ext cx="5486400" cy="4748784"/>
          </a:xfrm>
          <a:prstGeom prst="rect">
            <a:avLst/>
          </a:prstGeom>
        </p:spPr>
      </p:pic>
      <p:sp>
        <p:nvSpPr>
          <p:cNvPr id="7" name="Shape 78"/>
          <p:cNvSpPr/>
          <p:nvPr/>
        </p:nvSpPr>
        <p:spPr>
          <a:xfrm>
            <a:off x="6356906" y="3005607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8" name="Shape 79"/>
          <p:cNvSpPr txBox="1"/>
          <p:nvPr/>
        </p:nvSpPr>
        <p:spPr>
          <a:xfrm>
            <a:off x="6489638" y="3220936"/>
            <a:ext cx="188105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be afraid to use buyers (with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permission!) in promotional materials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5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3107" y="975045"/>
            <a:ext cx="4806187" cy="3204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4804" y="985699"/>
            <a:ext cx="4774223" cy="3182815"/>
          </a:xfrm>
          <a:prstGeom prst="rect">
            <a:avLst/>
          </a:prstGeom>
        </p:spPr>
      </p:pic>
      <p:sp>
        <p:nvSpPr>
          <p:cNvPr id="6" name="Shape 78"/>
          <p:cNvSpPr/>
          <p:nvPr/>
        </p:nvSpPr>
        <p:spPr>
          <a:xfrm>
            <a:off x="6858837" y="2970042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7" name="Shape 79"/>
          <p:cNvSpPr txBox="1"/>
          <p:nvPr/>
        </p:nvSpPr>
        <p:spPr>
          <a:xfrm>
            <a:off x="7093967" y="3244363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 inexpensive incentives for buyers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5607" y="997918"/>
            <a:ext cx="4861345" cy="32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6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Incentives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Run at least one promotion each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grading period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Why?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Incentives drive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consumer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behavior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Your job is to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convince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them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Incentives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Run at least one promotion each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grading period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Designate sales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weeks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during which to contact non-buyers directly</a:t>
            </a:r>
          </a:p>
          <a:p>
            <a:pPr marL="1371600" lvl="2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 u="sng">
                <a:latin typeface="Arial"/>
                <a:ea typeface="Arial"/>
                <a:cs typeface="Arial"/>
                <a:sym typeface="Arial"/>
              </a:rPr>
              <a:t>Handouts, email, phone call</a:t>
            </a:r>
          </a:p>
          <a:p>
            <a:pPr marL="1371600" lvl="2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Attach an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order form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for each point of contact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Incentives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Run at least one promotion each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grading period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u="sng">
                <a:latin typeface="Arial"/>
                <a:ea typeface="Arial"/>
                <a:cs typeface="Arial"/>
                <a:sym typeface="Arial"/>
              </a:rPr>
              <a:t>Increase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the price of the book by a small amount ($5-10) every two to three months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Incentives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Run at least one promotion each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grading period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“wanted</a:t>
            </a:r>
            <a:r>
              <a:rPr lang="en" u="sng"/>
              <a:t>”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posters for non-buyers that indicate how many times photos of them appear in the yearbook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Incentives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Run at least one promotion each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grading period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Plan a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contest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to encourage groups of buyers (e.g.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boys, girls, grade levels)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to purchase the book for a small incentive (e.g.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candy, stickers,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getting to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“pie”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a member of the group in the journalism class)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Increase Demand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Your job is to show your audience that a yearbook is a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necessary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useful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product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Increase Demand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Your job is to show your audience that a yearbook is a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necessary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useful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product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Why?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Competition includes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social media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and other types of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user-generated content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(e.g. blogs, smartphones, apps that consolidate content from multiple sources)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Increase Demand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Your job is to show your audience that a yearbook is a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necessary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useful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product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 yearbook is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beneficial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because it packages content to tell a story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longevity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of social media platforms is uncertain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 single student can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capture everything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that happens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Increase Demand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Your job is to show your audience that a yearbook is a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necessary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useful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product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How?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Your social network is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limited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to those with whom you are closest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Most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electronic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yearbook opportunities are not well-developed yet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Timelines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Provide multiple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for your audience to buy the book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Timelines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Provide multiple </a:t>
            </a:r>
            <a:r>
              <a:rPr lang="en" sz="2400" u="sng"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for your audience to buy the book</a:t>
            </a:r>
          </a:p>
          <a:p>
            <a:pPr marL="4572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Why?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Families will be able to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buy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yearbooks at different times due to varying circumstances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Keep a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buzz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going about the yearbook all the time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39" y="200834"/>
            <a:ext cx="7087522" cy="4725015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206829" y="2492477"/>
            <a:ext cx="2144486" cy="22860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441959" y="2603100"/>
            <a:ext cx="1645920" cy="19556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 a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sales event for buyers at a time when many students will be able to attend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81"/>
          <p:cNvCxnSpPr/>
          <p:nvPr/>
        </p:nvCxnSpPr>
        <p:spPr>
          <a:xfrm flipV="1">
            <a:off x="2038350" y="2272729"/>
            <a:ext cx="926076" cy="1955781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765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672</Words>
  <Application>Microsoft Office PowerPoint</Application>
  <PresentationFormat>On-screen Show (16:9)</PresentationFormat>
  <Paragraphs>83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Courier New</vt:lpstr>
      <vt:lpstr>Garamond</vt:lpstr>
      <vt:lpstr>Helvetica Neue</vt:lpstr>
      <vt:lpstr>Wingdings</vt:lpstr>
      <vt:lpstr>simple-light</vt:lpstr>
      <vt:lpstr>Selling Yearbooks</vt:lpstr>
      <vt:lpstr>Warm Up</vt:lpstr>
      <vt:lpstr>Increase Demand</vt:lpstr>
      <vt:lpstr>Increase Demand</vt:lpstr>
      <vt:lpstr>Increase Demand</vt:lpstr>
      <vt:lpstr>Increase Demand</vt:lpstr>
      <vt:lpstr>Timelines</vt:lpstr>
      <vt:lpstr>Timelines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Timelines</vt:lpstr>
      <vt:lpstr>Timelines</vt:lpstr>
      <vt:lpstr>Timelines</vt:lpstr>
      <vt:lpstr>Timelines</vt:lpstr>
      <vt:lpstr>Timelines</vt:lpstr>
      <vt:lpstr>Incentives</vt:lpstr>
      <vt:lpstr>PowerPoint Presentation</vt:lpstr>
      <vt:lpstr>PowerPoint Presentation</vt:lpstr>
      <vt:lpstr>Incentives</vt:lpstr>
      <vt:lpstr>Incentives</vt:lpstr>
      <vt:lpstr>Incentives</vt:lpstr>
      <vt:lpstr>Incentives</vt:lpstr>
      <vt:lpstr>Incentives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Selling Yearbooks</dc:title>
  <dc:creator>Abrianna Nelson</dc:creator>
  <cp:lastModifiedBy>Abrianna Nelson</cp:lastModifiedBy>
  <cp:revision>4</cp:revision>
  <dcterms:modified xsi:type="dcterms:W3CDTF">2015-02-01T22:12:17Z</dcterms:modified>
</cp:coreProperties>
</file>