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</p:sldIdLst>
  <p:sldSz cy="6858000" cx="9144000"/>
  <p:notesSz cx="6858000" cy="9144000"/>
  <p:embeddedFontLst>
    <p:embeddedFont>
      <p:font typeface="Garamond"/>
      <p:regular r:id="rId59"/>
      <p:bold r:id="rId60"/>
      <p:italic r:id="rId61"/>
      <p:boldItalic r:id="rId62"/>
    </p:embeddedFont>
    <p:embeddedFont>
      <p:font typeface="Helvetica Neue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Garamond-boldItalic.fntdata"/><Relationship Id="rId61" Type="http://schemas.openxmlformats.org/officeDocument/2006/relationships/font" Target="fonts/Garamond-italic.fntdata"/><Relationship Id="rId20" Type="http://schemas.openxmlformats.org/officeDocument/2006/relationships/slide" Target="slides/slide16.xml"/><Relationship Id="rId64" Type="http://schemas.openxmlformats.org/officeDocument/2006/relationships/font" Target="fonts/HelveticaNeue-bold.fntdata"/><Relationship Id="rId63" Type="http://schemas.openxmlformats.org/officeDocument/2006/relationships/font" Target="fonts/HelveticaNeue-regular.fntdata"/><Relationship Id="rId22" Type="http://schemas.openxmlformats.org/officeDocument/2006/relationships/slide" Target="slides/slide18.xml"/><Relationship Id="rId66" Type="http://schemas.openxmlformats.org/officeDocument/2006/relationships/font" Target="fonts/HelveticaNeue-boldItalic.fntdata"/><Relationship Id="rId21" Type="http://schemas.openxmlformats.org/officeDocument/2006/relationships/slide" Target="slides/slide17.xml"/><Relationship Id="rId65" Type="http://schemas.openxmlformats.org/officeDocument/2006/relationships/font" Target="fonts/HelveticaNeue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Garamond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Garamond-regular.fntdata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JEA"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Char char="●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Char char="○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Char char="■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rive.google.com/file/d/0BxXot5KZtSr3SzdoLXBLVkNuMEE/view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urriculum-background.jpg"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157"/>
            <a:ext cx="9144001" cy="673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/>
          <p:nvPr/>
        </p:nvSpPr>
        <p:spPr>
          <a:xfrm>
            <a:off x="-12750" y="1309575"/>
            <a:ext cx="9144000" cy="369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9600">
                <a:latin typeface="Garamond"/>
                <a:ea typeface="Garamond"/>
                <a:cs typeface="Garamond"/>
                <a:sym typeface="Garamond"/>
              </a:rPr>
              <a:t>This Brand Is Your Brand</a:t>
            </a:r>
          </a:p>
        </p:txBody>
      </p:sp>
      <p:sp>
        <p:nvSpPr>
          <p:cNvPr id="30" name="Shape 30"/>
          <p:cNvSpPr txBox="1"/>
          <p:nvPr/>
        </p:nvSpPr>
        <p:spPr>
          <a:xfrm>
            <a:off x="-12750" y="5174600"/>
            <a:ext cx="91440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Entrepreneurship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57200" y="274675"/>
            <a:ext cx="3138000" cy="364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Shared google doc with collaboration of theme development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252" y="0"/>
            <a:ext cx="55487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457200" y="274675"/>
            <a:ext cx="8229600" cy="3697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Goal: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Teach that our theme is about taking chances and self-discovery.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 b="0" sz="33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Plan: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Tweet inspirational quotations each Friday.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412" y="496062"/>
            <a:ext cx="6093174" cy="58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562" y="427487"/>
            <a:ext cx="6190876" cy="60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012" y="496062"/>
            <a:ext cx="6217974" cy="58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457200" y="274674"/>
            <a:ext cx="8229600" cy="490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Goal: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Teach the opening copy of our yearbook through video.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 b="0" sz="33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Plan: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Showcase the work of someone who is engaged in their calling.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4294967295" type="title"/>
          </p:nvPr>
        </p:nvSpPr>
        <p:spPr>
          <a:xfrm>
            <a:off x="457200" y="274643"/>
            <a:ext cx="8229600" cy="51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https://drive.google.com/file/d/0BxXot5KZtSr3SzdoLXBLVkNuMEE/view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962" y="670674"/>
            <a:ext cx="7174081" cy="607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457200" y="274674"/>
            <a:ext cx="8229600" cy="490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Goal: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Teach that our theme is about finding what you love to do, or searching for it.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 b="0" sz="33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Plan: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Use posters and social media to tell stories of alumni who have found their callings.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677" y="0"/>
            <a:ext cx="51606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788" y="0"/>
            <a:ext cx="51520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806825" y="274650"/>
            <a:ext cx="7880100" cy="1863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/>
              <a:t>“A brand conveys a story while </a:t>
            </a:r>
            <a:br>
              <a:rPr lang="en-US"/>
            </a:br>
            <a:r>
              <a:rPr lang="en-US"/>
              <a:t>a label simply identifies.”</a:t>
            </a:r>
          </a:p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2548825" y="1600200"/>
            <a:ext cx="52809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0740"/>
              <a:buFont typeface="Arial"/>
              <a:buNone/>
            </a:pPr>
            <a:r>
              <a:t/>
            </a:r>
            <a:endParaRPr b="1" sz="2700"/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0740"/>
              <a:buFont typeface="Arial"/>
              <a:buNone/>
            </a:pPr>
            <a:r>
              <a:t/>
            </a:r>
            <a:endParaRPr b="1" sz="2700"/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en-US" sz="1800"/>
              <a:t>- Steven Heller, designer and cofounder of the School of Visual Arts MFA Design program.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360" y="0"/>
            <a:ext cx="519728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57200" y="274674"/>
            <a:ext cx="8229600" cy="490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Goal: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Teach that our theme is about considering the qualities you already have as assets to help you reach your goals.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 b="0" sz="33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Plan: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Pass out colored ribbons for wristbands with “fortunes” to explain what each color represents.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Display table at lunch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0192"/>
            <a:ext cx="9144000" cy="5303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457200" y="274646"/>
            <a:ext cx="8229600" cy="786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Sample wristband explanations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312" y="1060650"/>
            <a:ext cx="8009370" cy="554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457200" y="274674"/>
            <a:ext cx="3773700" cy="1682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Share what you do on social media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928" y="0"/>
            <a:ext cx="43358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57200" y="274675"/>
            <a:ext cx="8229600" cy="6276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Goal: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Teach that our theme can be seen in the photos that the yearbook staff is taking every day.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 b="0" sz="33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Plan: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Each staffer prints their 10 favorite photos they’ve taken so far in the year and their favorite theme-related quote. Materials are used to create a theme promotion wall.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0970"/>
            <a:ext cx="9143999" cy="37560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>
            <p:ph idx="4294967295" type="title"/>
          </p:nvPr>
        </p:nvSpPr>
        <p:spPr>
          <a:xfrm>
            <a:off x="457200" y="274643"/>
            <a:ext cx="8229600" cy="49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sample photo wall (with theme quotes)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840" y="0"/>
            <a:ext cx="60383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5210" y="0"/>
            <a:ext cx="51735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634" y="0"/>
            <a:ext cx="516073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/>
              <a:t>This brand is…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191650"/>
            <a:ext cx="8229600" cy="535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/>
              <a:t>All great publications work with visual and verbal themes to create an identity that distinguishes not only their content, but who they are - their ethos (credibility), their type of storytelling and their vision.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t/>
            </a:r>
            <a:endParaRPr/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/>
              <a:t>Let’s look at WIRED magazine, known for its trendy reporting on up-and-coming tech issues and trends, as our professional example.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536" y="0"/>
            <a:ext cx="51349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536" y="0"/>
            <a:ext cx="51349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-US" sz="4000"/>
              <a:t>How can your theme define </a:t>
            </a:r>
          </a:p>
          <a:p>
            <a:pPr lvl="0" rtl="0">
              <a:spcBef>
                <a:spcPts val="600"/>
              </a:spcBef>
              <a:buNone/>
            </a:pPr>
            <a:r>
              <a:rPr lang="en-US" sz="4000"/>
              <a:t>your staff?</a:t>
            </a:r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photo contest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website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press pass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t-shirt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457200" y="274675"/>
            <a:ext cx="8229600" cy="4581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Goal: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Teach that our staff has made it our calling to take great portrait photos.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 b="0" sz="33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Plan: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Hold periodic staff challenges, critiques, and vote for the best of. Post photos on small posters in the school.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 b="0" l="0" r="4012" t="0"/>
          <a:stretch/>
        </p:blipFill>
        <p:spPr>
          <a:xfrm>
            <a:off x="2743200" y="599699"/>
            <a:ext cx="6099425" cy="565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>
            <p:ph type="title"/>
          </p:nvPr>
        </p:nvSpPr>
        <p:spPr>
          <a:xfrm>
            <a:off x="304800" y="599700"/>
            <a:ext cx="2286000" cy="2622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/>
              <a:t>Make the theme (verbal and visual) the banner of the yearbook website.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4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>
            <p:ph idx="4294967295" type="title"/>
          </p:nvPr>
        </p:nvSpPr>
        <p:spPr>
          <a:xfrm>
            <a:off x="363150" y="395425"/>
            <a:ext cx="3459900" cy="1571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Use </a:t>
            </a:r>
            <a:r>
              <a:rPr lang="en-US" sz="2400"/>
              <a:t> the theme (verbal and visual) on press passes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292474" y="599703"/>
            <a:ext cx="6546727" cy="491002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>
            <p:ph idx="4294967295" type="title"/>
          </p:nvPr>
        </p:nvSpPr>
        <p:spPr>
          <a:xfrm>
            <a:off x="304800" y="599700"/>
            <a:ext cx="2058900" cy="2622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Make the theme (verbal and visual) part of the staff t-shirt design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-US" sz="4000"/>
              <a:t>How can your theme guide coverage in your book?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Personality Profile Challenge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Researching coverage opportunities for students who have passions to showcase or who are involved in special activities that showcase their passions.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457200" y="274674"/>
            <a:ext cx="8229600" cy="6262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Goal: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Teach staffers how Brandon Stanton conducts an interview and photo shoot and how he edits and packages his reporting.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t/>
            </a:r>
            <a:endParaRPr b="0" sz="33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Plan:</a:t>
            </a:r>
            <a:r>
              <a:rPr b="0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Each staffer conducts a photo shoot and interview and chooses the best photo as well as the best material to turn into a quote story or Q &amp; A. Display work product on posters in the school.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20025" y="173725"/>
            <a:ext cx="2949000" cy="6390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rPr b="0" lang="en-US" sz="1700">
                <a:latin typeface="Georgia"/>
                <a:ea typeface="Georgia"/>
                <a:cs typeface="Georgia"/>
                <a:sym typeface="Georgia"/>
              </a:rPr>
              <a:t>This issue asked then President Obama to be the guest editor.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b="0" sz="17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rPr b="0" lang="en-US" sz="1700">
                <a:latin typeface="Georgia"/>
                <a:ea typeface="Georgia"/>
                <a:cs typeface="Georgia"/>
                <a:sym typeface="Georgia"/>
              </a:rPr>
              <a:t>This is their statement about this issue: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b="0" sz="17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rPr b="0" i="1" lang="en-US" sz="1700">
                <a:latin typeface="Georgia"/>
                <a:ea typeface="Georgia"/>
                <a:cs typeface="Georgia"/>
                <a:sym typeface="Georgia"/>
              </a:rPr>
              <a:t>“Like WIRED, our 44th president is a relentless optimist. President Barack Obama focuses on the future and the next hurdles that humanity will need to overcome to move forward.”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b="0" sz="17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700">
                <a:latin typeface="Georgia"/>
                <a:ea typeface="Georgia"/>
                <a:cs typeface="Georgia"/>
                <a:sym typeface="Georgia"/>
              </a:rPr>
              <a:t>Task: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0" lang="en-US" sz="1700">
                <a:latin typeface="Georgia"/>
                <a:ea typeface="Georgia"/>
                <a:cs typeface="Georgia"/>
                <a:sym typeface="Georgia"/>
              </a:rPr>
              <a:t>Analyze the tone created by the theme title, “Frontiers,” and the visual elements that contribute to this feeling…</a:t>
            </a:r>
          </a:p>
        </p:txBody>
      </p:sp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740" y="0"/>
            <a:ext cx="50282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399" y="0"/>
            <a:ext cx="742119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012" y="0"/>
            <a:ext cx="695596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1412"/>
            <a:ext cx="9144000" cy="590958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>
            <p:ph type="title"/>
          </p:nvPr>
        </p:nvSpPr>
        <p:spPr>
          <a:xfrm>
            <a:off x="457200" y="274643"/>
            <a:ext cx="8229600" cy="49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sample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6386"/>
            <a:ext cx="9143999" cy="5899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>
            <p:ph idx="4294967295" type="title"/>
          </p:nvPr>
        </p:nvSpPr>
        <p:spPr>
          <a:xfrm>
            <a:off x="457200" y="274643"/>
            <a:ext cx="8229600" cy="49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sample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9111"/>
            <a:ext cx="9143997" cy="593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>
            <p:ph idx="4294967295" type="title"/>
          </p:nvPr>
        </p:nvSpPr>
        <p:spPr>
          <a:xfrm>
            <a:off x="457200" y="274643"/>
            <a:ext cx="8229600" cy="49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sample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0957" y="0"/>
            <a:ext cx="562303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>
            <p:ph idx="4294967295" type="title"/>
          </p:nvPr>
        </p:nvSpPr>
        <p:spPr>
          <a:xfrm>
            <a:off x="304800" y="599700"/>
            <a:ext cx="2992800" cy="2622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Social media posts of stories staffers are working on that are centered on the theme of “callings.”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-US" sz="4000"/>
              <a:t>How can your theme guide marketing and advertising?</a:t>
            </a:r>
          </a:p>
        </p:txBody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personal letters, hand-delivered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postcards home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theme hashtag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photo frame/selfie backdrop</a:t>
            </a:r>
          </a:p>
          <a:p>
            <a:pPr indent="-381000" lvl="0" marL="914400" rtl="0">
              <a:spcBef>
                <a:spcPts val="480"/>
              </a:spcBef>
              <a:buSzPct val="100000"/>
            </a:pPr>
            <a:r>
              <a:rPr lang="en-US" sz="2400"/>
              <a:t>social media reminders of sales promos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943" y="0"/>
            <a:ext cx="7806106" cy="677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5490"/>
            <a:ext cx="9143999" cy="6122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 b="8396" l="0" r="0" t="34596"/>
          <a:stretch/>
        </p:blipFill>
        <p:spPr>
          <a:xfrm>
            <a:off x="1666537" y="770548"/>
            <a:ext cx="5810925" cy="58921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>
            <p:ph idx="4294967295" type="title"/>
          </p:nvPr>
        </p:nvSpPr>
        <p:spPr>
          <a:xfrm>
            <a:off x="457200" y="274643"/>
            <a:ext cx="8229600" cy="49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theme hashtags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095" y="0"/>
            <a:ext cx="516291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>
            <p:ph idx="4294967295" type="title"/>
          </p:nvPr>
        </p:nvSpPr>
        <p:spPr>
          <a:xfrm>
            <a:off x="320025" y="173725"/>
            <a:ext cx="2949000" cy="6390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0" lang="en-US" sz="1800">
                <a:latin typeface="Georgia"/>
                <a:ea typeface="Georgia"/>
                <a:cs typeface="Georgia"/>
                <a:sym typeface="Georgia"/>
              </a:rPr>
              <a:t>While this issue also focuses on the future and hurdles that humanity will need to overcome, it creates a different feeling.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0" sz="18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Task: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0" lang="en-US" sz="1800">
                <a:latin typeface="Georgia"/>
                <a:ea typeface="Georgia"/>
                <a:cs typeface="Georgia"/>
                <a:sym typeface="Georgia"/>
              </a:rPr>
              <a:t>Analyze the tone created by the theme title, “The Ultimate Survival Guide,” and the visual elements that contribute to this feeling…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499" y="770549"/>
            <a:ext cx="6215000" cy="582812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>
            <p:ph idx="4294967295" type="title"/>
          </p:nvPr>
        </p:nvSpPr>
        <p:spPr>
          <a:xfrm>
            <a:off x="457200" y="274643"/>
            <a:ext cx="8229600" cy="49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theme hashtags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 b="8463" l="0" r="0" t="27560"/>
          <a:stretch/>
        </p:blipFill>
        <p:spPr>
          <a:xfrm>
            <a:off x="1960880" y="915599"/>
            <a:ext cx="5222233" cy="59423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>
            <p:ph idx="4294967295" type="title"/>
          </p:nvPr>
        </p:nvSpPr>
        <p:spPr>
          <a:xfrm>
            <a:off x="457200" y="274643"/>
            <a:ext cx="8229600" cy="49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theme selfie frames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05412"/>
            <a:ext cx="9144000" cy="5647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457200" y="274661"/>
            <a:ext cx="8229600" cy="2246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000"/>
              <a:t>Your Turn:</a:t>
            </a:r>
            <a:r>
              <a:rPr lang="en-US"/>
              <a:t> </a:t>
            </a:r>
            <a:r>
              <a:rPr lang="en-US" sz="2400"/>
              <a:t>Use the samples in this presentation as inspiration to brainstorm specific action plans for each of these questions:</a:t>
            </a:r>
          </a:p>
        </p:txBody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457200" y="2521400"/>
            <a:ext cx="8229600" cy="404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US"/>
              <a:t>How can you teach your theme to readers?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How can your theme guide coverage?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How can theme guide your marketing?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How can your theme define your staff?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/>
              <a:t>From </a:t>
            </a:r>
            <a:r>
              <a:rPr i="1" lang="en-US"/>
              <a:t>How to Steal Like an Artist</a:t>
            </a:r>
            <a:r>
              <a:rPr lang="en-US"/>
              <a:t>,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/>
              <a:t> by Austin Kleon</a:t>
            </a:r>
          </a:p>
        </p:txBody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“Keep a swipe file...a file to keep track of the stuff you’ve swiped from others…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Newspaper reporters call this a ‘morgue file’ -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I like that name even better. Your morgue file is where you keep the dead things that you’ll later reanimate into your work.”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1598" y="0"/>
            <a:ext cx="50324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>
            <p:ph idx="4294967295" type="title"/>
          </p:nvPr>
        </p:nvSpPr>
        <p:spPr>
          <a:xfrm>
            <a:off x="320025" y="173725"/>
            <a:ext cx="2949000" cy="6390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0" lang="en-US" sz="1800">
                <a:latin typeface="Georgia"/>
                <a:ea typeface="Georgia"/>
                <a:cs typeface="Georgia"/>
                <a:sym typeface="Georgia"/>
              </a:rPr>
              <a:t>This issue is packaged with a label theme, “The Design Issue.”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0" sz="1800">
              <a:latin typeface="Georgia"/>
              <a:ea typeface="Georgia"/>
              <a:cs typeface="Georgia"/>
              <a:sym typeface="Georgi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Task: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0" lang="en-US" sz="1800">
                <a:latin typeface="Georgia"/>
                <a:ea typeface="Georgia"/>
                <a:cs typeface="Georgia"/>
                <a:sym typeface="Georgia"/>
              </a:rPr>
              <a:t>What are some of the visual design choices and how do they contribute to the sense of how the content will appear within the magazine.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This brand is YOUR brand</a:t>
            </a:r>
            <a:r>
              <a:rPr lang="en-US"/>
              <a:t>...</a:t>
            </a:r>
            <a:r>
              <a:rPr lang="en-US"/>
              <a:t>.</a:t>
            </a: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Consider your yearbook theme as an opportunity to teach your readers who you are as a staff and publication.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457200" y="274674"/>
            <a:ext cx="8229600" cy="5369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0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Lesson: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t/>
            </a:r>
            <a:endParaRPr sz="4000">
              <a:solidFill>
                <a:srgbClr val="3F679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</a:pP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We will use the 2016 Grand Blanc High School </a:t>
            </a:r>
            <a:r>
              <a:rPr i="1"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Echo</a:t>
            </a:r>
            <a:r>
              <a:rPr lang="en-US" sz="3300">
                <a:solidFill>
                  <a:srgbClr val="3F6797"/>
                </a:solidFill>
                <a:latin typeface="Trebuchet MS"/>
                <a:ea typeface="Trebuchet MS"/>
                <a:cs typeface="Trebuchet MS"/>
                <a:sym typeface="Trebuchet MS"/>
              </a:rPr>
              <a:t> yearbook theme, “Callings: discover who you truly are” as a case study for developing a theme into a brand and identity.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-US" sz="4000"/>
              <a:t>How can you teach your theme to readers?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914400" rtl="0">
              <a:spcBef>
                <a:spcPts val="480"/>
              </a:spcBef>
            </a:pPr>
            <a:r>
              <a:rPr lang="en-US" sz="2400"/>
              <a:t>synonyms, idioms, philosophies that relate to your theme</a:t>
            </a:r>
          </a:p>
          <a:p>
            <a:pPr indent="-228600" lvl="0" marL="914400" rtl="0">
              <a:spcBef>
                <a:spcPts val="480"/>
              </a:spcBef>
            </a:pPr>
            <a:r>
              <a:rPr lang="en-US" sz="2400"/>
              <a:t>quotes that relate to your theme</a:t>
            </a:r>
          </a:p>
          <a:p>
            <a:pPr lvl="0" rtl="0">
              <a:spcBef>
                <a:spcPts val="48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