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1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buSzPct val="100000"/>
              <a:defRPr sz="4800"/>
            </a:lvl1pPr>
            <a:lvl2pPr algn="ctr" indent="304800">
              <a:buSzPct val="100000"/>
              <a:defRPr sz="4800"/>
            </a:lvl2pPr>
            <a:lvl3pPr algn="ctr" indent="304800">
              <a:buSzPct val="100000"/>
              <a:defRPr sz="4800"/>
            </a:lvl3pPr>
            <a:lvl4pPr algn="ctr" indent="304800">
              <a:buSzPct val="100000"/>
              <a:defRPr sz="4800"/>
            </a:lvl4pPr>
            <a:lvl5pPr algn="ctr" indent="304800">
              <a:buSzPct val="100000"/>
              <a:defRPr sz="4800"/>
            </a:lvl5pPr>
            <a:lvl6pPr algn="ctr" indent="304800">
              <a:buSzPct val="100000"/>
              <a:defRPr sz="4800"/>
            </a:lvl6pPr>
            <a:lvl7pPr algn="ctr" indent="304800">
              <a:buSzPct val="100000"/>
              <a:defRPr sz="4800"/>
            </a:lvl7pPr>
            <a:lvl8pPr algn="ctr" indent="304800">
              <a:buSzPct val="100000"/>
              <a:defRPr sz="4800"/>
            </a:lvl8pPr>
            <a:lvl9pPr algn="ctr" indent="304800"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3" name="Shape 2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0"/>
            <a:ext cy="5269074" cx="9032699"/>
          </a:xfrm>
          <a:prstGeom prst="rect">
            <a:avLst/>
          </a:prstGeom>
        </p:spPr>
      </p:pic>
      <p:sp>
        <p:nvSpPr>
          <p:cNvPr id="24" name="Shape 24"/>
          <p:cNvSpPr txBox="1"/>
          <p:nvPr>
            <p:ph type="ctrTitle"/>
          </p:nvPr>
        </p:nvSpPr>
        <p:spPr>
          <a:xfrm>
            <a:off y="1583357" x="685800"/>
            <a:ext cy="22820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9600" lang="en">
                <a:latin typeface="Garamond"/>
                <a:ea typeface="Garamond"/>
                <a:cs typeface="Garamond"/>
                <a:sym typeface="Garamond"/>
              </a:rPr>
              <a:t>Budgeting Concerns</a:t>
            </a:r>
          </a:p>
        </p:txBody>
      </p:sp>
      <p:sp>
        <p:nvSpPr>
          <p:cNvPr id="25" name="Shape 25"/>
          <p:cNvSpPr txBox="1"/>
          <p:nvPr>
            <p:ph idx="1" type="subTitle"/>
          </p:nvPr>
        </p:nvSpPr>
        <p:spPr>
          <a:xfrm>
            <a:off y="3941685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Entrepreneurship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3200" lang="en"/>
              <a:t>What are the best ways to make money?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1200150" x="457200"/>
            <a:ext cy="3725699" cx="8185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best fundraisers will require little </a:t>
            </a:r>
            <a:r>
              <a:rPr u="sng"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up-front expenditures</a:t>
            </a:r>
            <a:r>
              <a:rPr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to maximize </a:t>
            </a:r>
            <a:r>
              <a:rPr u="sng"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profit</a:t>
            </a:r>
          </a:p>
          <a:p>
            <a:pPr rtl="0" lvl="1" indent="-342900" marL="9144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staff members’ </a:t>
            </a:r>
            <a:r>
              <a:rPr u="sng"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strengths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to sell publication-related products using staff technology (holiday </a:t>
            </a:r>
            <a:r>
              <a:rPr u="sng"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cards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family and senior </a:t>
            </a:r>
            <a:r>
              <a:rPr u="sng"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photos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rtl="0" lvl="1" indent="-342900" marL="9144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Ask staff or advertisers to </a:t>
            </a:r>
            <a:r>
              <a:rPr u="sng"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contribute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part of the fundraiser and sell their </a:t>
            </a:r>
            <a:r>
              <a:rPr u="sng"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contributions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u="sng"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bake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sales, </a:t>
            </a:r>
            <a:r>
              <a:rPr u="sng"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silent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auction, </a:t>
            </a:r>
            <a:r>
              <a:rPr u="sng"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spaghetti or taco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dinner)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Why do we make money anyway?</a:t>
            </a:r>
          </a:p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1200150" x="457200"/>
            <a:ext cy="3725699" cx="8339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Publications have </a:t>
            </a:r>
            <a:r>
              <a:rPr u="sng"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financial</a:t>
            </a:r>
            <a:r>
              <a:rPr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obligations, known as </a:t>
            </a:r>
            <a:r>
              <a:rPr u="sng"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expenditures</a:t>
            </a:r>
          </a:p>
          <a:p>
            <a:pPr rtl="0" lvl="1" indent="-342900" marL="9144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u="sng"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Production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1800" lang="en">
                <a:solidFill>
                  <a:srgbClr val="000000"/>
                </a:solidFill>
              </a:rPr>
              <a:t>—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paper, ink, copier parts, printing company, extra copies</a:t>
            </a:r>
          </a:p>
          <a:p>
            <a:pPr rtl="0" lvl="1" indent="-342900" marL="9144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u="sng"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Marketing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1800" lang="en">
                <a:solidFill>
                  <a:srgbClr val="000000"/>
                </a:solidFill>
              </a:rPr>
              <a:t>—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posters, fliers, business cards, banners, stickers, candy </a:t>
            </a:r>
          </a:p>
          <a:p>
            <a:pPr rtl="0" lvl="1" indent="-342900" marL="9144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u="sng"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Technology</a:t>
            </a:r>
            <a:r>
              <a:rPr sz="1800" lang="en">
                <a:solidFill>
                  <a:srgbClr val="000000"/>
                </a:solidFill>
              </a:rPr>
              <a:t>—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cameras, software, voice recorders, computers, web fees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Why do we make money anyway?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298450" marL="4572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45833"/>
              <a:buFont typeface="Arial"/>
              <a:buChar char="●"/>
            </a:pPr>
            <a:r>
              <a:rPr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Publications have </a:t>
            </a:r>
            <a:r>
              <a:rPr u="sng"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financial</a:t>
            </a:r>
            <a:r>
              <a:rPr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obligations, known as </a:t>
            </a:r>
            <a:r>
              <a:rPr u="sng"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expenditures</a:t>
            </a:r>
          </a:p>
          <a:p>
            <a:pPr rtl="0" lvl="1" indent="-342900" marL="9144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u="sng"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Contests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1800" lang="en">
                <a:solidFill>
                  <a:srgbClr val="000000"/>
                </a:solidFill>
              </a:rPr>
              <a:t>—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monthly, regional, state, national, travel, entry fees</a:t>
            </a:r>
          </a:p>
          <a:p>
            <a:pPr rtl="0" lvl="1" indent="-342900" marL="9144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u="sng"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Trips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1800" lang="en">
                <a:solidFill>
                  <a:srgbClr val="000000"/>
                </a:solidFill>
              </a:rPr>
              <a:t>—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field trips, workshops, regional and national conferences, travel, food</a:t>
            </a:r>
          </a:p>
          <a:p>
            <a:pPr rtl="0" lvl="1" indent="-342900" marL="9144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u="sng"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Miscellaneous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1800" lang="en">
                <a:solidFill>
                  <a:srgbClr val="000000"/>
                </a:solidFill>
              </a:rPr>
              <a:t>—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1800" lang="en">
                <a:solidFill>
                  <a:srgbClr val="000000"/>
                </a:solidFill>
              </a:rPr>
              <a:t>T-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shirts, stamps, missed deadline charges, sidewalk chalk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How can we make money?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Publications also have </a:t>
            </a:r>
            <a:r>
              <a:rPr u="sng"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sources of income</a:t>
            </a:r>
            <a:r>
              <a:rPr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typically </a:t>
            </a:r>
            <a:r>
              <a:rPr u="sng"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advertising</a:t>
            </a:r>
            <a:r>
              <a:rPr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u="sng"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fundraising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How can we make money?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1" indent="-342900" marL="9144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Advertising generates </a:t>
            </a:r>
            <a:r>
              <a:rPr u="sng"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money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for day to day operations and </a:t>
            </a:r>
            <a:r>
              <a:rPr u="sng"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transmits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product/sales information to the market audience; historically, publications have relied on </a:t>
            </a:r>
            <a:r>
              <a:rPr u="sng"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advertising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to make the most money</a:t>
            </a:r>
          </a:p>
          <a:p>
            <a:pPr rtl="0" lvl="2" indent="-342900" marL="13716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■"/>
            </a:pPr>
            <a:r>
              <a:rPr u="sng"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Business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1800" lang="en">
                <a:solidFill>
                  <a:srgbClr val="000000"/>
                </a:solidFill>
              </a:rPr>
              <a:t>—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Selling a commercial product or service</a:t>
            </a:r>
          </a:p>
          <a:p>
            <a:pPr rtl="0" lvl="2" indent="-342900" marL="13716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■"/>
            </a:pPr>
            <a:r>
              <a:rPr u="sng"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Recognition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1800" lang="en">
                <a:solidFill>
                  <a:srgbClr val="000000"/>
                </a:solidFill>
              </a:rPr>
              <a:t>—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Buying space to honor a student or group (usually seniors)</a:t>
            </a:r>
          </a:p>
          <a:p>
            <a:pPr rtl="0" lvl="2" indent="-342900" marL="13716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■"/>
            </a:pPr>
            <a:r>
              <a:rPr u="sng"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Page Sponsor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1800" lang="en">
                <a:solidFill>
                  <a:srgbClr val="000000"/>
                </a:solidFill>
              </a:rPr>
              <a:t>—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business ad that appears on a page in a yearbook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How can we make money?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1" indent="-342900" marL="9144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Fundraising provides a way to </a:t>
            </a:r>
            <a:r>
              <a:rPr u="sng"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involve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the audience while making </a:t>
            </a:r>
            <a:r>
              <a:rPr u="sng"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money</a:t>
            </a:r>
          </a:p>
          <a:p>
            <a:pPr rtl="0" lvl="2" indent="-342900" marL="13716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■"/>
            </a:pPr>
            <a:r>
              <a:rPr u="sng"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Product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1800" lang="en">
                <a:solidFill>
                  <a:srgbClr val="000000"/>
                </a:solidFill>
              </a:rPr>
              <a:t>—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Bake sale, Christmas/Valentine’s cards, candy</a:t>
            </a:r>
          </a:p>
          <a:p>
            <a:pPr rtl="0" lvl="2" indent="-342900" marL="13716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■"/>
            </a:pPr>
            <a:r>
              <a:rPr u="sng"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Service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1800" lang="en">
                <a:solidFill>
                  <a:srgbClr val="000000"/>
                </a:solidFill>
              </a:rPr>
              <a:t>—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Car wash, mow lawns, family/senior pictures</a:t>
            </a:r>
          </a:p>
          <a:p>
            <a:pPr lvl="2" indent="-342900" marL="13716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■"/>
            </a:pPr>
            <a:r>
              <a:rPr u="sng"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Experience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1800" lang="en">
                <a:solidFill>
                  <a:srgbClr val="000000"/>
                </a:solidFill>
              </a:rPr>
              <a:t>—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Dance, “pie” a student, walk-a-thon, silent auction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400" lang="en"/>
              <a:t>What if we spend more than we make?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</a:t>
            </a:r>
            <a:r>
              <a:rPr u="sng"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expenditures</a:t>
            </a:r>
            <a:r>
              <a:rPr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exceed </a:t>
            </a:r>
            <a:r>
              <a:rPr u="sng"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income</a:t>
            </a:r>
            <a:r>
              <a:rPr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staffs or schools could respond in several ways:</a:t>
            </a:r>
          </a:p>
          <a:p>
            <a:pPr rtl="0" lvl="0" indent="-342900" marL="4572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Create a last-minute </a:t>
            </a:r>
            <a:r>
              <a:rPr u="sng"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fundraiser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that costs very little but generates high interest</a:t>
            </a:r>
          </a:p>
          <a:p>
            <a:pPr rtl="0" lvl="0" indent="-342900" marL="4572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Carryover the </a:t>
            </a:r>
            <a:r>
              <a:rPr u="sng"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balance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to the next year, which means you will have to generate </a:t>
            </a:r>
            <a:r>
              <a:rPr u="sng"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more income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during the next school year</a:t>
            </a:r>
          </a:p>
          <a:p>
            <a:pPr lvl="0" indent="-342900" marL="4572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Ask the </a:t>
            </a:r>
            <a:r>
              <a:rPr u="sng"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school board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or other school governing body to make up the difference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200" lang="en"/>
              <a:t>What are the best ways to make money?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1200150" x="457200"/>
            <a:ext cy="3725699" cx="5763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Typically, </a:t>
            </a:r>
            <a:r>
              <a:rPr u="sng"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advertising</a:t>
            </a:r>
            <a:r>
              <a:rPr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brings in more revenue than </a:t>
            </a:r>
            <a:r>
              <a:rPr u="sng"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fundraising</a:t>
            </a:r>
          </a:p>
          <a:p>
            <a:pPr rtl="0" lvl="1" indent="-342900" marL="9144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Advertisements are sold by dividing a page into </a:t>
            </a:r>
            <a:r>
              <a:rPr u="sng"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units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(4, 6, 8, 10, 12), assigning a </a:t>
            </a:r>
            <a:r>
              <a:rPr u="sng"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value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to the smallest section, then multiplying by the </a:t>
            </a:r>
            <a:r>
              <a:rPr u="sng"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number 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 sections</a:t>
            </a:r>
          </a:p>
          <a:p>
            <a:pPr lvl="2" indent="-342900" marL="13716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■"/>
            </a:pP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u="sng"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more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units, the more </a:t>
            </a:r>
            <a:r>
              <a:rPr u="sng"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advertisements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can be sold on a single page</a:t>
            </a:r>
          </a:p>
        </p:txBody>
      </p:sp>
      <p:sp>
        <p:nvSpPr>
          <p:cNvPr id="68" name="Shape 68"/>
          <p:cNvSpPr/>
          <p:nvPr/>
        </p:nvSpPr>
        <p:spPr>
          <a:xfrm>
            <a:off y="1645925" x="6335675"/>
            <a:ext cy="2990099" cx="2418300"/>
          </a:xfrm>
          <a:prstGeom prst="rect">
            <a:avLst/>
          </a:prstGeom>
          <a:solidFill>
            <a:srgbClr val="FFF2CC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cxnSp>
        <p:nvCxnSpPr>
          <p:cNvPr id="69" name="Shape 69"/>
          <p:cNvCxnSpPr>
            <a:stCxn id="68" idx="1"/>
            <a:endCxn id="68" idx="3"/>
          </p:cNvCxnSpPr>
          <p:nvPr/>
        </p:nvCxnSpPr>
        <p:spPr>
          <a:xfrm>
            <a:off y="3140974" x="6335675"/>
            <a:ext cy="0" cx="2418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70" name="Shape 70"/>
          <p:cNvCxnSpPr>
            <a:stCxn id="68" idx="0"/>
          </p:cNvCxnSpPr>
          <p:nvPr/>
        </p:nvCxnSpPr>
        <p:spPr>
          <a:xfrm>
            <a:off y="1645925" x="7544825"/>
            <a:ext cy="1490099" cx="20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71" name="Shape 71"/>
          <p:cNvCxnSpPr/>
          <p:nvPr/>
        </p:nvCxnSpPr>
        <p:spPr>
          <a:xfrm>
            <a:off y="2376600" x="6345275"/>
            <a:ext cy="0" cx="1182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3200" lang="en"/>
              <a:t>What are the best ways to make money?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1200150" x="457200"/>
            <a:ext cy="3725699" cx="8185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Typically, </a:t>
            </a:r>
            <a:r>
              <a:rPr u="sng"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advertising</a:t>
            </a:r>
            <a:r>
              <a:rPr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brings in more revenue than </a:t>
            </a:r>
            <a:r>
              <a:rPr u="sng"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fundraising</a:t>
            </a:r>
          </a:p>
          <a:p>
            <a:pPr rtl="0" lvl="2" indent="-298450" marL="13716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Char char="■"/>
            </a:pP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Advertising packages</a:t>
            </a:r>
          </a:p>
          <a:p>
            <a:pPr rtl="0" lvl="3" indent="-342900" marL="18288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60000"/>
              <a:buFont typeface="Arial"/>
              <a:buChar char="●"/>
            </a:pPr>
            <a:r>
              <a:rPr u="sng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Package</a:t>
            </a: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advertisements for yearbook and newspaper together and create advertising </a:t>
            </a:r>
            <a:r>
              <a:rPr u="sng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bundles</a:t>
            </a:r>
          </a:p>
          <a:p>
            <a:pPr rtl="0" lvl="4" indent="-342900" marL="22860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60000"/>
              <a:buFont typeface="Arial"/>
              <a:buChar char="○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Example: A yearbook ad + X number of newspaper ads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