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7" name="Lori Keekley"/>
  <p:cmAuthor clrIdx="1" id="1" initials="" lastIdx="4" name="John Bowen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I could just cut the example.</p:text>
  </p:cm>
  <p:cm authorId="1" idx="1">
    <p:pos x="6000" y="100"/>
    <p:text>punitive action</p:text>
  </p:cm>
  <p:cm authorId="0" idx="2">
    <p:pos x="6000" y="200"/>
    <p:text>Although couldn't they be set by administrators if they are school rules?</p:text>
  </p:cm>
  <p:cm authorId="1" idx="2">
    <p:pos x="6000" y="300"/>
    <p:text>Then we should be clear these statements refer to journalism only and not school rules</p:text>
  </p:cm>
  <p:cm authorId="0" idx="3">
    <p:pos x="6000" y="400"/>
    <p:text>better? IDK</p:text>
  </p:cm>
  <p:cm authorId="1" idx="3">
    <p:pos x="6000" y="500"/>
    <p:text>If you call this a policy in a st faff manual then the possibility of confusion between edit policy and procedural policy is there. Another term is clearer....I'd replace all use of policy in context with staff manuals</p:text>
  </p:cm>
  <p:cm authorId="0" idx="4">
    <p:pos x="6000" y="600"/>
    <p:text>I was trying to keep them separate, but failed to do so (obviously). I'm going to work through this and then could you see if it's better?</p:text>
  </p:cm>
  <p:cm authorId="1" idx="4">
    <p:pos x="6000" y="700"/>
    <p:text>And I did not mean to imply it was not good .... of course I will look
again.</p:text>
  </p:cm>
  <p:cm authorId="0" idx="5">
    <p:pos x="6000" y="800"/>
    <p:text>No offense taken. Promise. I appreciate feedback. I worried about being clear when I did it. 
😚
Lost reliable internet in Wisconsin. Will be back to it later. Have to drive in about 5. Seems Tom needs to work too.</p:text>
  </p:cm>
  <p:cm authorId="0" idx="6">
    <p:pos x="6000" y="900"/>
    <p:text>I think I've changed it all.</p:text>
  </p:cm>
  <p:cm authorId="0" idx="7">
    <p:pos x="6000" y="1000"/>
    <p:text>This is ok now, right?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1"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omments" Target="../comments/comment1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57"/>
            <a:ext cx="9144001" cy="673768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5"/>
          <p:cNvSpPr txBox="1"/>
          <p:nvPr/>
        </p:nvSpPr>
        <p:spPr>
          <a:xfrm>
            <a:off x="-12750" y="1309575"/>
            <a:ext cx="9144000" cy="3693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Manuals: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Ethical guidelines, procedures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x="-410300" y="5479400"/>
            <a:ext cx="9144000" cy="132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Law and Ethics Module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The goal of today:</a:t>
            </a:r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We will review the difference of a guideline and a procedure.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We will create several guidelines and procedures for a staff manual.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What is the difference between guidelines and procedures?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/>
              <a:t>Ethical guidelines: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Suggestive in nature. For example, how should you cover a controversial event?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If you don’t follow the ethical guideline, some damage could come to the publication, but no one should be punished. These are suggestions and not rules.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What is the difference between guidelines and procedures?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-US"/>
              <a:t>Procedure: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Process in nature. For example, how does someone check out a camera, interview a source, etc. A punitive action may result from someone not following a procedure. (If you eat food next to a computer, you will not be allowed to have food in the room.) However, these should not be set by administrators.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Divide and conquer: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Each group should create a guideline and procedure on the assigned topic from list on the next slide.</a:t>
            </a:r>
          </a:p>
          <a:p>
            <a:pPr indent="-228600" lvl="0" marL="45720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Font typeface="Helvetica Neue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Topics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Treatment of sources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Recording sources during interviews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Allowing sources to preview content before publication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Emailing and texting digital information gathering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Verification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Unnamed sources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Treatment of minors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Public records and meetings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Handling links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Providing context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222222"/>
              </a:solidFill>
            </a:endParaRPr>
          </a:p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Advertising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Social media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Sponsored content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Use of profanity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Obituaries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Visual reporting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Guidelines for breaking news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Evaluating and critiquing content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Correcting errors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Takedown requests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</a:pPr>
            <a:r>
              <a:rPr lang="en-US" sz="2000">
                <a:solidFill>
                  <a:srgbClr val="222222"/>
                </a:solidFill>
              </a:rPr>
              <a:t>Handling letters to the editor, online comments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How to do this (review):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-US"/>
              <a:t>Read the handout your teacher has given you.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-US"/>
              <a:t>Figure out if you need an ethical guideline or procedure on this topic. Remember, you may need both.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-US"/>
              <a:t>Access the resources. Look through these and create your procedure or guideline.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-US"/>
              <a:t>Reread and polish as needed.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-US"/>
              <a:t>Turn in your final drafts by the end of the class period. You will get a grade for this.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