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5"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36" d="100"/>
          <a:sy n="136" d="100"/>
        </p:scale>
        <p:origin x="-120" y="-10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612752452"/>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Shape 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9" name="Shape 2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685800" y="2111123"/>
            <a:ext cx="7772400" cy="1546500"/>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9" name="Shape 9"/>
          <p:cNvSpPr txBox="1">
            <a:spLocks noGrp="1"/>
          </p:cNvSpPr>
          <p:nvPr>
            <p:ph type="subTitle" idx="1"/>
          </p:nvPr>
        </p:nvSpPr>
        <p:spPr>
          <a:xfrm>
            <a:off x="685800" y="3786737"/>
            <a:ext cx="7772400" cy="1046400"/>
          </a:xfrm>
          <a:prstGeom prst="rect">
            <a:avLst/>
          </a:prstGeom>
        </p:spPr>
        <p:txBody>
          <a:bodyPr lIns="91425" tIns="91425" rIns="91425" bIns="91425" anchor="t" anchorCtr="0"/>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0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2" name="Shape 12"/>
          <p:cNvSpPr txBox="1">
            <a:spLocks noGrp="1"/>
          </p:cNvSpPr>
          <p:nvPr>
            <p:ph type="body" idx="1"/>
          </p:nvPr>
        </p:nvSpPr>
        <p:spPr>
          <a:xfrm>
            <a:off x="457200" y="1600200"/>
            <a:ext cx="82296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74637"/>
            <a:ext cx="8229600" cy="11430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body" idx="1"/>
          </p:nvPr>
        </p:nvSpPr>
        <p:spPr>
          <a:xfrm>
            <a:off x="457200" y="1600200"/>
            <a:ext cx="39945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6" name="Shape 16"/>
          <p:cNvSpPr txBox="1">
            <a:spLocks noGrp="1"/>
          </p:cNvSpPr>
          <p:nvPr>
            <p:ph type="body" idx="2"/>
          </p:nvPr>
        </p:nvSpPr>
        <p:spPr>
          <a:xfrm>
            <a:off x="4692273" y="1600200"/>
            <a:ext cx="39945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5875078"/>
            <a:ext cx="8229600" cy="692700"/>
          </a:xfrm>
          <a:prstGeom prst="rect">
            <a:avLst/>
          </a:prstGeom>
        </p:spPr>
        <p:txBody>
          <a:bodyPr lIns="91425" tIns="91425" rIns="91425" bIns="91425" anchor="t" anchorCtr="0"/>
          <a:lstStyle>
            <a:lvl1pPr algn="ctr">
              <a:spcBef>
                <a:spcPts val="360"/>
              </a:spcBef>
              <a:buSzPct val="100000"/>
              <a:buNone/>
              <a:defRPr sz="1800"/>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Title Slide 1">
    <p:bg>
      <p:bgPr>
        <a:solidFill>
          <a:schemeClr val="lt1"/>
        </a:solidFill>
        <a:effectLst/>
      </p:bgPr>
    </p:bg>
    <p:spTree>
      <p:nvGrpSpPr>
        <p:cNvPr id="1" name="Shape 22"/>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spcBef>
                <a:spcPts val="0"/>
              </a:spcBef>
              <a:buClr>
                <a:schemeClr val="dk1"/>
              </a:buClr>
              <a:buSzPct val="100000"/>
              <a:buNone/>
              <a:defRPr sz="3600" b="1">
                <a:solidFill>
                  <a:schemeClr val="dk1"/>
                </a:solidFill>
              </a:defRPr>
            </a:lvl1pPr>
            <a:lvl2pPr>
              <a:spcBef>
                <a:spcPts val="0"/>
              </a:spcBef>
              <a:buClr>
                <a:schemeClr val="dk1"/>
              </a:buClr>
              <a:buSzPct val="100000"/>
              <a:buNone/>
              <a:defRPr sz="3600" b="1">
                <a:solidFill>
                  <a:schemeClr val="dk1"/>
                </a:solidFill>
              </a:defRPr>
            </a:lvl2pPr>
            <a:lvl3pPr>
              <a:spcBef>
                <a:spcPts val="0"/>
              </a:spcBef>
              <a:buClr>
                <a:schemeClr val="dk1"/>
              </a:buClr>
              <a:buSzPct val="100000"/>
              <a:buNone/>
              <a:defRPr sz="3600" b="1">
                <a:solidFill>
                  <a:schemeClr val="dk1"/>
                </a:solidFill>
              </a:defRPr>
            </a:lvl3pPr>
            <a:lvl4pPr>
              <a:spcBef>
                <a:spcPts val="0"/>
              </a:spcBef>
              <a:buClr>
                <a:schemeClr val="dk1"/>
              </a:buClr>
              <a:buSzPct val="100000"/>
              <a:buNone/>
              <a:defRPr sz="3600" b="1">
                <a:solidFill>
                  <a:schemeClr val="dk1"/>
                </a:solidFill>
              </a:defRPr>
            </a:lvl4pPr>
            <a:lvl5pPr>
              <a:spcBef>
                <a:spcPts val="0"/>
              </a:spcBef>
              <a:buClr>
                <a:schemeClr val="dk1"/>
              </a:buClr>
              <a:buSzPct val="100000"/>
              <a:buNone/>
              <a:defRPr sz="3600" b="1">
                <a:solidFill>
                  <a:schemeClr val="dk1"/>
                </a:solidFill>
              </a:defRPr>
            </a:lvl5pPr>
            <a:lvl6pPr>
              <a:spcBef>
                <a:spcPts val="0"/>
              </a:spcBef>
              <a:buClr>
                <a:schemeClr val="dk1"/>
              </a:buClr>
              <a:buSzPct val="100000"/>
              <a:buNone/>
              <a:defRPr sz="3600" b="1">
                <a:solidFill>
                  <a:schemeClr val="dk1"/>
                </a:solidFill>
              </a:defRPr>
            </a:lvl6pPr>
            <a:lvl7pPr>
              <a:spcBef>
                <a:spcPts val="0"/>
              </a:spcBef>
              <a:buClr>
                <a:schemeClr val="dk1"/>
              </a:buClr>
              <a:buSzPct val="100000"/>
              <a:buNone/>
              <a:defRPr sz="3600" b="1">
                <a:solidFill>
                  <a:schemeClr val="dk1"/>
                </a:solidFill>
              </a:defRPr>
            </a:lvl7pPr>
            <a:lvl8pPr>
              <a:spcBef>
                <a:spcPts val="0"/>
              </a:spcBef>
              <a:buClr>
                <a:schemeClr val="dk1"/>
              </a:buClr>
              <a:buSzPct val="100000"/>
              <a:buNone/>
              <a:defRPr sz="3600" b="1">
                <a:solidFill>
                  <a:schemeClr val="dk1"/>
                </a:solidFill>
              </a:defRPr>
            </a:lvl8pPr>
            <a:lvl9pPr>
              <a:spcBef>
                <a:spcPts val="0"/>
              </a:spcBef>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
        <p:cNvGrpSpPr/>
        <p:nvPr/>
      </p:nvGrpSpPr>
      <p:grpSpPr>
        <a:xfrm>
          <a:off x="0" y="0"/>
          <a:ext cx="0" cy="0"/>
          <a:chOff x="0" y="0"/>
          <a:chExt cx="0" cy="0"/>
        </a:xfrm>
      </p:grpSpPr>
      <p:pic>
        <p:nvPicPr>
          <p:cNvPr id="24" name="Shape 24"/>
          <p:cNvPicPr preferRelativeResize="0"/>
          <p:nvPr/>
        </p:nvPicPr>
        <p:blipFill>
          <a:blip r:embed="rId3">
            <a:alphaModFix/>
          </a:blip>
          <a:stretch>
            <a:fillRect/>
          </a:stretch>
        </p:blipFill>
        <p:spPr>
          <a:xfrm>
            <a:off x="0" y="60157"/>
            <a:ext cx="9144001" cy="6737685"/>
          </a:xfrm>
          <a:prstGeom prst="rect">
            <a:avLst/>
          </a:prstGeom>
          <a:noFill/>
          <a:ln>
            <a:noFill/>
          </a:ln>
        </p:spPr>
      </p:pic>
      <p:sp>
        <p:nvSpPr>
          <p:cNvPr id="25" name="Shape 25"/>
          <p:cNvSpPr txBox="1"/>
          <p:nvPr/>
        </p:nvSpPr>
        <p:spPr>
          <a:xfrm>
            <a:off x="-12750" y="1309575"/>
            <a:ext cx="9144000" cy="3693299"/>
          </a:xfrm>
          <a:prstGeom prst="rect">
            <a:avLst/>
          </a:prstGeom>
          <a:noFill/>
          <a:ln>
            <a:noFill/>
          </a:ln>
        </p:spPr>
        <p:txBody>
          <a:bodyPr lIns="91425" tIns="91425" rIns="91425" bIns="91425" anchor="ctr" anchorCtr="0">
            <a:noAutofit/>
          </a:bodyPr>
          <a:lstStyle/>
          <a:p>
            <a:pPr algn="ctr">
              <a:spcBef>
                <a:spcPts val="0"/>
              </a:spcBef>
              <a:buNone/>
            </a:pPr>
            <a:r>
              <a:rPr lang="en-US" sz="9600" dirty="0" smtClean="0">
                <a:latin typeface="Garamond"/>
                <a:ea typeface="Garamond"/>
                <a:cs typeface="Garamond"/>
                <a:sym typeface="Garamond"/>
              </a:rPr>
              <a:t>Group Formation Cycle</a:t>
            </a:r>
            <a:endParaRPr lang="en-US" sz="9600" dirty="0">
              <a:latin typeface="Garamond"/>
              <a:ea typeface="Garamond"/>
              <a:cs typeface="Garamond"/>
              <a:sym typeface="Garamond"/>
            </a:endParaRPr>
          </a:p>
        </p:txBody>
      </p:sp>
      <p:sp>
        <p:nvSpPr>
          <p:cNvPr id="26" name="Shape 26"/>
          <p:cNvSpPr txBox="1"/>
          <p:nvPr/>
        </p:nvSpPr>
        <p:spPr>
          <a:xfrm>
            <a:off x="-12750" y="5174600"/>
            <a:ext cx="9144000" cy="1321499"/>
          </a:xfrm>
          <a:prstGeom prst="rect">
            <a:avLst/>
          </a:prstGeom>
          <a:noFill/>
          <a:ln>
            <a:noFill/>
          </a:ln>
        </p:spPr>
        <p:txBody>
          <a:bodyPr lIns="91425" tIns="91425" rIns="91425" bIns="91425" anchor="t" anchorCtr="0">
            <a:noAutofit/>
          </a:bodyPr>
          <a:lstStyle/>
          <a:p>
            <a:pPr algn="ctr">
              <a:spcBef>
                <a:spcPts val="0"/>
              </a:spcBef>
              <a:buNone/>
            </a:pPr>
            <a:r>
              <a:rPr lang="en-US" sz="3000" dirty="0" smtClean="0">
                <a:latin typeface="Helvetica Neue"/>
                <a:ea typeface="Helvetica Neue"/>
                <a:cs typeface="Helvetica Neue"/>
                <a:sym typeface="Helvetica Neue"/>
              </a:rPr>
              <a:t>By Travis </a:t>
            </a:r>
            <a:r>
              <a:rPr lang="en-US" sz="3000" dirty="0" err="1" smtClean="0">
                <a:latin typeface="Helvetica Neue"/>
                <a:ea typeface="Helvetica Neue"/>
                <a:cs typeface="Helvetica Neue"/>
                <a:sym typeface="Helvetica Neue"/>
              </a:rPr>
              <a:t>Feil</a:t>
            </a:r>
            <a:endParaRPr lang="en-US" sz="3000" dirty="0">
              <a:latin typeface="Helvetica Neue"/>
              <a:ea typeface="Helvetica Neue"/>
              <a:cs typeface="Helvetica Neue"/>
              <a:sym typeface="Helvetica Neue"/>
            </a:endParaRPr>
          </a:p>
        </p:txBody>
      </p:sp>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It is a Cycle</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308147" y="1600200"/>
            <a:ext cx="8835854" cy="4967700"/>
          </a:xfrm>
          <a:prstGeom prst="rect">
            <a:avLst/>
          </a:prstGeom>
        </p:spPr>
        <p:txBody>
          <a:bodyPr lIns="91425" tIns="91425" rIns="91425" bIns="91425" anchor="t" anchorCtr="0">
            <a:noAutofit/>
          </a:bodyPr>
          <a:lstStyle/>
          <a:p>
            <a:pPr marL="342900" indent="-342900">
              <a:spcBef>
                <a:spcPts val="0"/>
              </a:spcBef>
              <a:buFontTx/>
              <a:buChar char="-"/>
            </a:pPr>
            <a:r>
              <a:rPr lang="en-US" sz="2400" dirty="0" smtClean="0">
                <a:latin typeface="Helvetica Neue"/>
                <a:ea typeface="Helvetica Neue"/>
                <a:cs typeface="Helvetica Neue"/>
                <a:sym typeface="Helvetica Neue"/>
              </a:rPr>
              <a:t>Maximum productivity occurs in the “Performing” stage, so it’s your goal as the editor to facilitate a quick movement through the previous stages.</a:t>
            </a:r>
            <a:endParaRPr lang="en-US" sz="2400" dirty="0">
              <a:latin typeface="Helvetica Neue"/>
              <a:ea typeface="Helvetica Neue"/>
              <a:cs typeface="Helvetica Neue"/>
              <a:sym typeface="Helvetica Neue"/>
            </a:endParaRPr>
          </a:p>
        </p:txBody>
      </p:sp>
      <p:sp>
        <p:nvSpPr>
          <p:cNvPr id="2" name="TextBox 1"/>
          <p:cNvSpPr txBox="1"/>
          <p:nvPr/>
        </p:nvSpPr>
        <p:spPr>
          <a:xfrm>
            <a:off x="8693453" y="3044368"/>
            <a:ext cx="184666" cy="307777"/>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359308872"/>
      </p:ext>
    </p:extLst>
  </p:cSld>
  <p:clrMapOvr>
    <a:masterClrMapping/>
  </p:clrMapOvr>
  <p:transition xmlns:p14="http://schemas.microsoft.com/office/powerpoint/2010/mai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Navigating the Stages</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308147" y="1600200"/>
            <a:ext cx="8835854" cy="4967700"/>
          </a:xfrm>
          <a:prstGeom prst="rect">
            <a:avLst/>
          </a:prstGeom>
        </p:spPr>
        <p:txBody>
          <a:bodyPr lIns="91425" tIns="91425" rIns="91425" bIns="91425" anchor="t" anchorCtr="0">
            <a:noAutofit/>
          </a:bodyPr>
          <a:lstStyle/>
          <a:p>
            <a:pPr marL="342900" indent="-342900">
              <a:spcBef>
                <a:spcPts val="0"/>
              </a:spcBef>
              <a:buFontTx/>
              <a:buChar char="-"/>
            </a:pPr>
            <a:r>
              <a:rPr lang="en-US" sz="2000" dirty="0" smtClean="0">
                <a:latin typeface="Helvetica Neue"/>
                <a:ea typeface="Helvetica Neue"/>
                <a:cs typeface="Helvetica Neue"/>
                <a:sym typeface="Helvetica Neue"/>
              </a:rPr>
              <a:t>Establish a mission, goals, job descriptions, etc.</a:t>
            </a:r>
          </a:p>
          <a:p>
            <a:pPr>
              <a:spcBef>
                <a:spcPts val="0"/>
              </a:spcBef>
            </a:pPr>
            <a:r>
              <a:rPr lang="en-US" sz="2000" i="1" dirty="0">
                <a:latin typeface="Helvetica Neue"/>
                <a:ea typeface="Helvetica Neue"/>
                <a:cs typeface="Helvetica Neue"/>
                <a:sym typeface="Helvetica Neue"/>
              </a:rPr>
              <a:t>	</a:t>
            </a:r>
            <a:r>
              <a:rPr lang="en-US" sz="2000" i="1" dirty="0" smtClean="0">
                <a:latin typeface="Helvetica Neue"/>
                <a:ea typeface="Helvetica Neue"/>
                <a:cs typeface="Helvetica Neue"/>
                <a:sym typeface="Helvetica Neue"/>
              </a:rPr>
              <a:t>Focus on these in the beginning and learn them</a:t>
            </a:r>
          </a:p>
          <a:p>
            <a:pPr marL="342900" indent="-342900">
              <a:spcBef>
                <a:spcPts val="0"/>
              </a:spcBef>
              <a:buFontTx/>
              <a:buChar char="-"/>
            </a:pPr>
            <a:r>
              <a:rPr lang="en-US" sz="2000" dirty="0" smtClean="0">
                <a:latin typeface="Helvetica Neue"/>
                <a:ea typeface="Helvetica Neue"/>
                <a:cs typeface="Helvetica Neue"/>
                <a:sym typeface="Helvetica Neue"/>
              </a:rPr>
              <a:t>Be clear in what is expected of members.</a:t>
            </a:r>
          </a:p>
          <a:p>
            <a:pPr marL="342900" indent="-342900">
              <a:spcBef>
                <a:spcPts val="0"/>
              </a:spcBef>
              <a:buFontTx/>
              <a:buChar char="-"/>
            </a:pPr>
            <a:r>
              <a:rPr lang="en-US" sz="2000" dirty="0" smtClean="0">
                <a:latin typeface="Helvetica Neue"/>
                <a:ea typeface="Helvetica Neue"/>
                <a:cs typeface="Helvetica Neue"/>
                <a:sym typeface="Helvetica Neue"/>
              </a:rPr>
              <a:t>Expect people to be confused, and be prepared to help!</a:t>
            </a:r>
          </a:p>
          <a:p>
            <a:pPr marL="342900" indent="-342900">
              <a:spcBef>
                <a:spcPts val="0"/>
              </a:spcBef>
              <a:buFontTx/>
              <a:buChar char="-"/>
            </a:pPr>
            <a:r>
              <a:rPr lang="en-US" sz="2000" dirty="0" smtClean="0">
                <a:latin typeface="Helvetica Neue"/>
                <a:ea typeface="Helvetica Neue"/>
                <a:cs typeface="Helvetica Neue"/>
                <a:sym typeface="Helvetica Neue"/>
              </a:rPr>
              <a:t>Meet (frequently), even outside of class to form a group identity</a:t>
            </a:r>
          </a:p>
          <a:p>
            <a:pPr marL="342900" indent="-342900">
              <a:spcBef>
                <a:spcPts val="0"/>
              </a:spcBef>
              <a:buFontTx/>
              <a:buChar char="-"/>
            </a:pPr>
            <a:r>
              <a:rPr lang="en-US" sz="2000" dirty="0" smtClean="0">
                <a:latin typeface="Helvetica Neue"/>
                <a:ea typeface="Helvetica Neue"/>
                <a:cs typeface="Helvetica Neue"/>
                <a:sym typeface="Helvetica Neue"/>
              </a:rPr>
              <a:t>Create convergent and collaborative ventures.</a:t>
            </a:r>
          </a:p>
          <a:p>
            <a:pPr marL="342900" indent="-342900">
              <a:spcBef>
                <a:spcPts val="0"/>
              </a:spcBef>
              <a:buFontTx/>
              <a:buChar char="-"/>
            </a:pPr>
            <a:r>
              <a:rPr lang="en-US" sz="2000" dirty="0" smtClean="0">
                <a:latin typeface="Helvetica Neue"/>
                <a:ea typeface="Helvetica Neue"/>
                <a:cs typeface="Helvetica Neue"/>
                <a:sym typeface="Helvetica Neue"/>
              </a:rPr>
              <a:t>Expect emotional responses and don’t take them personally.</a:t>
            </a:r>
          </a:p>
          <a:p>
            <a:pPr marL="342900" indent="-342900">
              <a:spcBef>
                <a:spcPts val="0"/>
              </a:spcBef>
              <a:buFontTx/>
              <a:buChar char="-"/>
            </a:pPr>
            <a:r>
              <a:rPr lang="en-US" sz="2000" dirty="0" smtClean="0">
                <a:latin typeface="Helvetica Neue"/>
                <a:ea typeface="Helvetica Neue"/>
                <a:cs typeface="Helvetica Neue"/>
                <a:sym typeface="Helvetica Neue"/>
              </a:rPr>
              <a:t>Ask what really works and change what doesn’t.</a:t>
            </a:r>
          </a:p>
          <a:p>
            <a:pPr marL="342900" indent="-342900">
              <a:spcBef>
                <a:spcPts val="0"/>
              </a:spcBef>
              <a:buFontTx/>
              <a:buChar char="-"/>
            </a:pPr>
            <a:r>
              <a:rPr lang="en-US" sz="2000" dirty="0" smtClean="0">
                <a:latin typeface="Helvetica Neue"/>
                <a:ea typeface="Helvetica Neue"/>
                <a:cs typeface="Helvetica Neue"/>
                <a:sym typeface="Helvetica Neue"/>
              </a:rPr>
              <a:t>Avoid establishing bad habits with new members.</a:t>
            </a:r>
          </a:p>
          <a:p>
            <a:pPr marL="342900" indent="-342900">
              <a:spcBef>
                <a:spcPts val="0"/>
              </a:spcBef>
              <a:buFontTx/>
              <a:buChar char="-"/>
            </a:pPr>
            <a:r>
              <a:rPr lang="en-US" sz="2000" dirty="0" smtClean="0">
                <a:latin typeface="Helvetica Neue"/>
                <a:ea typeface="Helvetica Neue"/>
                <a:cs typeface="Helvetica Neue"/>
                <a:sym typeface="Helvetica Neue"/>
              </a:rPr>
              <a:t>Encourage the sharing of ideas and treat them with respect.</a:t>
            </a:r>
          </a:p>
          <a:p>
            <a:pPr marL="342900" indent="-342900">
              <a:spcBef>
                <a:spcPts val="0"/>
              </a:spcBef>
              <a:buFontTx/>
              <a:buChar char="-"/>
            </a:pPr>
            <a:r>
              <a:rPr lang="en-US" sz="2000" dirty="0" smtClean="0">
                <a:latin typeface="Helvetica Neue"/>
                <a:ea typeface="Helvetica Neue"/>
                <a:cs typeface="Helvetica Neue"/>
                <a:sym typeface="Helvetica Neue"/>
              </a:rPr>
              <a:t>Celebrate diversity.</a:t>
            </a:r>
          </a:p>
          <a:p>
            <a:pPr marL="342900" indent="-342900">
              <a:spcBef>
                <a:spcPts val="0"/>
              </a:spcBef>
              <a:buFontTx/>
              <a:buChar char="-"/>
            </a:pPr>
            <a:r>
              <a:rPr lang="en-US" sz="2000" dirty="0" smtClean="0">
                <a:latin typeface="Helvetica Neue"/>
                <a:ea typeface="Helvetica Neue"/>
                <a:cs typeface="Helvetica Neue"/>
                <a:sym typeface="Helvetica Neue"/>
              </a:rPr>
              <a:t>Embrace the nature of student media.</a:t>
            </a:r>
          </a:p>
          <a:p>
            <a:pPr>
              <a:spcBef>
                <a:spcPts val="0"/>
              </a:spcBef>
            </a:pPr>
            <a:r>
              <a:rPr lang="en-US" sz="2000" i="1" dirty="0" smtClean="0">
                <a:latin typeface="Helvetica Neue"/>
                <a:ea typeface="Helvetica Neue"/>
                <a:cs typeface="Helvetica Neue"/>
                <a:sym typeface="Helvetica Neue"/>
              </a:rPr>
              <a:t>	Uphold the law, exercise your rights, and know your responsibilities</a:t>
            </a:r>
          </a:p>
          <a:p>
            <a:pPr>
              <a:spcBef>
                <a:spcPts val="0"/>
              </a:spcBef>
            </a:pPr>
            <a:r>
              <a:rPr lang="en-US" sz="2000" i="1" dirty="0" smtClean="0">
                <a:latin typeface="Helvetica Neue"/>
                <a:ea typeface="Helvetica Neue"/>
                <a:cs typeface="Helvetica Neue"/>
                <a:sym typeface="Helvetica Neue"/>
              </a:rPr>
              <a:t>	Realize your publication is, in fact, an educational mistake clinic.</a:t>
            </a:r>
          </a:p>
          <a:p>
            <a:pPr marL="342900" indent="-342900">
              <a:spcBef>
                <a:spcPts val="0"/>
              </a:spcBef>
              <a:buFontTx/>
              <a:buChar char="-"/>
            </a:pPr>
            <a:endParaRPr lang="en-US" sz="2000" dirty="0" smtClean="0">
              <a:latin typeface="Helvetica Neue"/>
              <a:ea typeface="Helvetica Neue"/>
              <a:cs typeface="Helvetica Neue"/>
              <a:sym typeface="Helvetica Neue"/>
            </a:endParaRPr>
          </a:p>
          <a:p>
            <a:pPr lvl="1"/>
            <a:endParaRPr lang="en-US" sz="2000" dirty="0">
              <a:latin typeface="Helvetica Neue"/>
              <a:ea typeface="Helvetica Neue"/>
              <a:cs typeface="Helvetica Neue"/>
              <a:sym typeface="Helvetica Neue"/>
            </a:endParaRPr>
          </a:p>
        </p:txBody>
      </p:sp>
      <p:sp>
        <p:nvSpPr>
          <p:cNvPr id="2" name="TextBox 1"/>
          <p:cNvSpPr txBox="1"/>
          <p:nvPr/>
        </p:nvSpPr>
        <p:spPr>
          <a:xfrm>
            <a:off x="8693453" y="3044368"/>
            <a:ext cx="184666" cy="307777"/>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769702967"/>
      </p:ext>
    </p:extLst>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Group Formation</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indent="-457200">
              <a:buFontTx/>
              <a:buChar char="-"/>
            </a:pPr>
            <a:r>
              <a:rPr lang="en-US" sz="3200" dirty="0" smtClean="0"/>
              <a:t>Every </a:t>
            </a:r>
            <a:r>
              <a:rPr lang="en-US" sz="3200" dirty="0"/>
              <a:t>staff member comes to your publication with different motivations, different expectations, different ideas for accomplishing their own goals, and different abilities</a:t>
            </a:r>
            <a:r>
              <a:rPr lang="en-US" sz="3200" dirty="0" smtClean="0"/>
              <a:t>.</a:t>
            </a:r>
          </a:p>
          <a:p>
            <a:pPr marL="457200" indent="-457200">
              <a:buFontTx/>
              <a:buChar char="-"/>
            </a:pPr>
            <a:r>
              <a:rPr lang="en-US" sz="3200" dirty="0"/>
              <a:t>At the beginning of group formation, you’re not a group at all – you’re a bunch of individuals with unique perspectives.</a:t>
            </a:r>
          </a:p>
          <a:p>
            <a:endParaRPr lang="en-US" sz="3200" dirty="0"/>
          </a:p>
          <a:p>
            <a:pPr>
              <a:spcBef>
                <a:spcPts val="0"/>
              </a:spcBef>
              <a:buNone/>
            </a:pPr>
            <a:endParaRPr lang="en-US" dirty="0">
              <a:latin typeface="Helvetica Neue"/>
              <a:ea typeface="Helvetica Neue"/>
              <a:cs typeface="Helvetica Neue"/>
              <a:sym typeface="Helvetica Neue"/>
            </a:endParaRPr>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Group Formation</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indent="-457200">
              <a:buFontTx/>
              <a:buChar char="-"/>
              <a:defRPr/>
            </a:pPr>
            <a:r>
              <a:rPr lang="en-US" sz="3200" dirty="0" smtClean="0"/>
              <a:t>When </a:t>
            </a:r>
            <a:r>
              <a:rPr lang="en-US" sz="3200" dirty="0"/>
              <a:t>those different perspectives come together and a group is established, there are </a:t>
            </a:r>
            <a:r>
              <a:rPr lang="en-US" sz="3200" dirty="0" smtClean="0"/>
              <a:t>four </a:t>
            </a:r>
            <a:r>
              <a:rPr lang="en-US" sz="3200" dirty="0"/>
              <a:t>basic stages the group will go through. </a:t>
            </a:r>
          </a:p>
          <a:p>
            <a:pPr marL="457200" indent="-457200">
              <a:buFontTx/>
              <a:buChar char="-"/>
            </a:pPr>
            <a:r>
              <a:rPr lang="en-US" sz="3200" dirty="0" smtClean="0"/>
              <a:t>Bruce </a:t>
            </a:r>
            <a:r>
              <a:rPr lang="en-US" sz="3200" dirty="0" err="1" smtClean="0"/>
              <a:t>Tuckman</a:t>
            </a:r>
            <a:r>
              <a:rPr lang="en-US" sz="3200" dirty="0" smtClean="0"/>
              <a:t>, “Developmental Sequence in Small Groups,” 1965</a:t>
            </a:r>
          </a:p>
          <a:p>
            <a:r>
              <a:rPr lang="en-US" sz="3200" dirty="0" smtClean="0"/>
              <a:t>	1. Forming</a:t>
            </a:r>
          </a:p>
          <a:p>
            <a:r>
              <a:rPr lang="en-US" sz="3200" dirty="0" smtClean="0"/>
              <a:t>	2. Storming</a:t>
            </a:r>
          </a:p>
          <a:p>
            <a:r>
              <a:rPr lang="en-US" sz="3200" dirty="0" smtClean="0"/>
              <a:t>	3. Norming</a:t>
            </a:r>
          </a:p>
          <a:p>
            <a:r>
              <a:rPr lang="en-US" sz="3200" dirty="0" smtClean="0"/>
              <a:t>	4. Performing</a:t>
            </a:r>
            <a:endParaRPr lang="en-US" sz="2000" dirty="0"/>
          </a:p>
          <a:p>
            <a:pPr>
              <a:spcBef>
                <a:spcPts val="0"/>
              </a:spcBef>
              <a:buNone/>
            </a:pPr>
            <a:endParaRPr lang="en-US" dirty="0">
              <a:latin typeface="Helvetica Neue"/>
              <a:ea typeface="Helvetica Neue"/>
              <a:cs typeface="Helvetica Neue"/>
              <a:sym typeface="Helvetica Neue"/>
            </a:endParaRPr>
          </a:p>
        </p:txBody>
      </p:sp>
    </p:spTree>
    <p:extLst>
      <p:ext uri="{BB962C8B-B14F-4D97-AF65-F5344CB8AC3E}">
        <p14:creationId xmlns:p14="http://schemas.microsoft.com/office/powerpoint/2010/main" val="3679089096"/>
      </p:ext>
    </p:extLst>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Forming</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308147" y="1600200"/>
            <a:ext cx="8835854" cy="4967700"/>
          </a:xfrm>
          <a:prstGeom prst="rect">
            <a:avLst/>
          </a:prstGeom>
        </p:spPr>
        <p:txBody>
          <a:bodyPr lIns="91425" tIns="91425" rIns="91425" bIns="91425" anchor="t" anchorCtr="0">
            <a:noAutofit/>
          </a:bodyPr>
          <a:lstStyle/>
          <a:p>
            <a:pPr>
              <a:spcBef>
                <a:spcPts val="0"/>
              </a:spcBef>
              <a:buNone/>
            </a:pPr>
            <a:r>
              <a:rPr lang="en-US" sz="2000" dirty="0" smtClean="0">
                <a:latin typeface="Helvetica Neue"/>
                <a:ea typeface="Helvetica Neue"/>
                <a:cs typeface="Helvetica Neue"/>
                <a:sym typeface="Helvetica Neue"/>
              </a:rPr>
              <a:t>Organization:</a:t>
            </a:r>
          </a:p>
          <a:p>
            <a:pPr>
              <a:spcBef>
                <a:spcPts val="0"/>
              </a:spcBef>
              <a:buNone/>
            </a:pPr>
            <a:r>
              <a:rPr lang="en-US" sz="2000" dirty="0">
                <a:latin typeface="Helvetica Neue"/>
                <a:ea typeface="Helvetica Neue"/>
                <a:cs typeface="Helvetica Neue"/>
                <a:sym typeface="Helvetica Neue"/>
              </a:rPr>
              <a:t>	</a:t>
            </a:r>
            <a:r>
              <a:rPr lang="en-US" sz="2000" dirty="0" smtClean="0">
                <a:latin typeface="Helvetica Neue"/>
                <a:ea typeface="Helvetica Neue"/>
                <a:cs typeface="Helvetica Neue"/>
                <a:sym typeface="Helvetica Neue"/>
              </a:rPr>
              <a:t>- chaos is normal</a:t>
            </a:r>
          </a:p>
          <a:p>
            <a:pPr>
              <a:spcBef>
                <a:spcPts val="0"/>
              </a:spcBef>
              <a:buNone/>
            </a:pPr>
            <a:r>
              <a:rPr lang="en-US" sz="2000" dirty="0">
                <a:latin typeface="Helvetica Neue"/>
                <a:ea typeface="Helvetica Neue"/>
                <a:cs typeface="Helvetica Neue"/>
                <a:sym typeface="Helvetica Neue"/>
              </a:rPr>
              <a:t>	</a:t>
            </a:r>
            <a:r>
              <a:rPr lang="en-US" sz="2000" dirty="0" smtClean="0">
                <a:latin typeface="Helvetica Neue"/>
                <a:ea typeface="Helvetica Neue"/>
                <a:cs typeface="Helvetica Neue"/>
                <a:sym typeface="Helvetica Neue"/>
              </a:rPr>
              <a:t>- people will question their roles, responsibilities, etc.</a:t>
            </a:r>
          </a:p>
          <a:p>
            <a:pPr>
              <a:spcBef>
                <a:spcPts val="0"/>
              </a:spcBef>
              <a:buNone/>
            </a:pPr>
            <a:r>
              <a:rPr lang="en-US" sz="2000" dirty="0" smtClean="0">
                <a:latin typeface="Helvetica Neue"/>
                <a:ea typeface="Helvetica Neue"/>
                <a:cs typeface="Helvetica Neue"/>
                <a:sym typeface="Helvetica Neue"/>
              </a:rPr>
              <a:t>Testing Boundaries:</a:t>
            </a:r>
          </a:p>
          <a:p>
            <a:pPr>
              <a:spcBef>
                <a:spcPts val="0"/>
              </a:spcBef>
              <a:buNone/>
            </a:pPr>
            <a:r>
              <a:rPr lang="en-US" sz="2000" dirty="0">
                <a:latin typeface="Helvetica Neue"/>
                <a:ea typeface="Helvetica Neue"/>
                <a:cs typeface="Helvetica Neue"/>
                <a:sym typeface="Helvetica Neue"/>
              </a:rPr>
              <a:t>	</a:t>
            </a:r>
            <a:r>
              <a:rPr lang="en-US" sz="2000" dirty="0" smtClean="0">
                <a:latin typeface="Helvetica Neue"/>
                <a:ea typeface="Helvetica Neue"/>
                <a:cs typeface="Helvetica Neue"/>
                <a:sym typeface="Helvetica Neue"/>
              </a:rPr>
              <a:t>- people will step outside the lines – they don’t know any better</a:t>
            </a:r>
          </a:p>
          <a:p>
            <a:pPr>
              <a:spcBef>
                <a:spcPts val="0"/>
              </a:spcBef>
              <a:buNone/>
            </a:pPr>
            <a:r>
              <a:rPr lang="en-US" sz="2000" dirty="0">
                <a:latin typeface="Helvetica Neue"/>
                <a:ea typeface="Helvetica Neue"/>
                <a:cs typeface="Helvetica Neue"/>
                <a:sym typeface="Helvetica Neue"/>
              </a:rPr>
              <a:t>	</a:t>
            </a:r>
            <a:r>
              <a:rPr lang="en-US" sz="2000" dirty="0" smtClean="0">
                <a:latin typeface="Helvetica Neue"/>
                <a:ea typeface="Helvetica Neue"/>
                <a:cs typeface="Helvetica Neue"/>
                <a:sym typeface="Helvetica Neue"/>
              </a:rPr>
              <a:t>- They’ll purposefully break rules, too</a:t>
            </a:r>
          </a:p>
          <a:p>
            <a:pPr>
              <a:spcBef>
                <a:spcPts val="0"/>
              </a:spcBef>
              <a:buNone/>
            </a:pPr>
            <a:r>
              <a:rPr lang="en-US" sz="2000" dirty="0" smtClean="0">
                <a:latin typeface="Helvetica Neue"/>
                <a:ea typeface="Helvetica Neue"/>
                <a:cs typeface="Helvetica Neue"/>
                <a:sym typeface="Helvetica Neue"/>
              </a:rPr>
              <a:t>Clarification:</a:t>
            </a:r>
          </a:p>
          <a:p>
            <a:pPr>
              <a:spcBef>
                <a:spcPts val="0"/>
              </a:spcBef>
              <a:buNone/>
            </a:pPr>
            <a:r>
              <a:rPr lang="en-US" sz="2000" dirty="0">
                <a:latin typeface="Helvetica Neue"/>
                <a:ea typeface="Helvetica Neue"/>
                <a:cs typeface="Helvetica Neue"/>
                <a:sym typeface="Helvetica Neue"/>
              </a:rPr>
              <a:t>	</a:t>
            </a:r>
            <a:r>
              <a:rPr lang="en-US" sz="2000" dirty="0" smtClean="0">
                <a:latin typeface="Helvetica Neue"/>
                <a:ea typeface="Helvetica Neue"/>
                <a:cs typeface="Helvetica Neue"/>
                <a:sym typeface="Helvetica Neue"/>
              </a:rPr>
              <a:t>- Expect to have to say the same things over and over</a:t>
            </a:r>
          </a:p>
          <a:p>
            <a:pPr>
              <a:spcBef>
                <a:spcPts val="0"/>
              </a:spcBef>
              <a:buNone/>
            </a:pPr>
            <a:r>
              <a:rPr lang="en-US" sz="2000" dirty="0">
                <a:latin typeface="Helvetica Neue"/>
                <a:ea typeface="Helvetica Neue"/>
                <a:cs typeface="Helvetica Neue"/>
                <a:sym typeface="Helvetica Neue"/>
              </a:rPr>
              <a:t>	</a:t>
            </a:r>
            <a:r>
              <a:rPr lang="en-US" sz="2000" dirty="0" smtClean="0">
                <a:latin typeface="Helvetica Neue"/>
                <a:ea typeface="Helvetica Neue"/>
                <a:cs typeface="Helvetica Neue"/>
                <a:sym typeface="Helvetica Neue"/>
              </a:rPr>
              <a:t>- Expect to have to remind people of their roles, responsibilities, etc.</a:t>
            </a:r>
          </a:p>
          <a:p>
            <a:pPr>
              <a:spcBef>
                <a:spcPts val="0"/>
              </a:spcBef>
              <a:buNone/>
            </a:pPr>
            <a:r>
              <a:rPr lang="en-US" sz="2000" dirty="0" smtClean="0">
                <a:latin typeface="Helvetica Neue"/>
                <a:ea typeface="Helvetica Neue"/>
                <a:cs typeface="Helvetica Neue"/>
                <a:sym typeface="Helvetica Neue"/>
              </a:rPr>
              <a:t>Dependence:</a:t>
            </a:r>
          </a:p>
          <a:p>
            <a:pPr>
              <a:spcBef>
                <a:spcPts val="0"/>
              </a:spcBef>
              <a:buNone/>
            </a:pPr>
            <a:r>
              <a:rPr lang="en-US" sz="2000" dirty="0">
                <a:latin typeface="Helvetica Neue"/>
                <a:ea typeface="Helvetica Neue"/>
                <a:cs typeface="Helvetica Neue"/>
                <a:sym typeface="Helvetica Neue"/>
              </a:rPr>
              <a:t>	</a:t>
            </a:r>
            <a:r>
              <a:rPr lang="en-US" sz="2000" dirty="0" smtClean="0">
                <a:latin typeface="Helvetica Neue"/>
                <a:ea typeface="Helvetica Neue"/>
                <a:cs typeface="Helvetica Neue"/>
                <a:sym typeface="Helvetica Neue"/>
              </a:rPr>
              <a:t>- People will not want to stand out, so they won’t take initiative</a:t>
            </a:r>
          </a:p>
          <a:p>
            <a:pPr>
              <a:spcBef>
                <a:spcPts val="0"/>
              </a:spcBef>
              <a:buNone/>
            </a:pPr>
            <a:r>
              <a:rPr lang="en-US" sz="2000" dirty="0">
                <a:latin typeface="Helvetica Neue"/>
                <a:ea typeface="Helvetica Neue"/>
                <a:cs typeface="Helvetica Neue"/>
                <a:sym typeface="Helvetica Neue"/>
              </a:rPr>
              <a:t>	</a:t>
            </a:r>
            <a:r>
              <a:rPr lang="en-US" sz="2000" dirty="0" smtClean="0">
                <a:latin typeface="Helvetica Neue"/>
                <a:ea typeface="Helvetica Neue"/>
                <a:cs typeface="Helvetica Neue"/>
                <a:sym typeface="Helvetica Neue"/>
              </a:rPr>
              <a:t>- You’ll be tempted to just do what was done last year</a:t>
            </a:r>
          </a:p>
          <a:p>
            <a:pPr>
              <a:spcBef>
                <a:spcPts val="0"/>
              </a:spcBef>
              <a:buNone/>
            </a:pPr>
            <a:r>
              <a:rPr lang="en-US" sz="2000" dirty="0">
                <a:latin typeface="Helvetica Neue"/>
                <a:ea typeface="Helvetica Neue"/>
                <a:cs typeface="Helvetica Neue"/>
                <a:sym typeface="Helvetica Neue"/>
              </a:rPr>
              <a:t>	</a:t>
            </a:r>
            <a:r>
              <a:rPr lang="en-US" sz="2000" dirty="0" smtClean="0">
                <a:latin typeface="Helvetica Neue"/>
                <a:ea typeface="Helvetica Neue"/>
                <a:cs typeface="Helvetica Neue"/>
                <a:sym typeface="Helvetica Neue"/>
              </a:rPr>
              <a:t>- You have to start somewhere – what’s familiar is most comfortable</a:t>
            </a:r>
            <a:endParaRPr lang="en-US" sz="2000" dirty="0">
              <a:latin typeface="Helvetica Neue"/>
              <a:ea typeface="Helvetica Neue"/>
              <a:cs typeface="Helvetica Neue"/>
              <a:sym typeface="Helvetica Neue"/>
            </a:endParaRPr>
          </a:p>
        </p:txBody>
      </p:sp>
    </p:spTree>
    <p:extLst>
      <p:ext uri="{BB962C8B-B14F-4D97-AF65-F5344CB8AC3E}">
        <p14:creationId xmlns:p14="http://schemas.microsoft.com/office/powerpoint/2010/main" val="2475729984"/>
      </p:ext>
    </p:extLst>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St</a:t>
            </a:r>
            <a:r>
              <a:rPr lang="en-US" dirty="0" smtClean="0">
                <a:latin typeface="Helvetica Neue"/>
                <a:ea typeface="Helvetica Neue"/>
                <a:cs typeface="Helvetica Neue"/>
                <a:sym typeface="Helvetica Neue"/>
              </a:rPr>
              <a:t>orming</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308147" y="1600200"/>
            <a:ext cx="8835854" cy="4967700"/>
          </a:xfrm>
          <a:prstGeom prst="rect">
            <a:avLst/>
          </a:prstGeom>
        </p:spPr>
        <p:txBody>
          <a:bodyPr lIns="91425" tIns="91425" rIns="91425" bIns="91425" anchor="t" anchorCtr="0">
            <a:noAutofit/>
          </a:bodyPr>
          <a:lstStyle/>
          <a:p>
            <a:pPr>
              <a:spcBef>
                <a:spcPts val="0"/>
              </a:spcBef>
              <a:buNone/>
            </a:pPr>
            <a:r>
              <a:rPr lang="en-US" sz="2000" dirty="0">
                <a:latin typeface="Helvetica Neue"/>
                <a:ea typeface="Helvetica Neue"/>
                <a:cs typeface="Helvetica Neue"/>
                <a:sym typeface="Helvetica Neue"/>
              </a:rPr>
              <a:t>C</a:t>
            </a:r>
            <a:r>
              <a:rPr lang="en-US" sz="2000" dirty="0" smtClean="0">
                <a:latin typeface="Helvetica Neue"/>
                <a:ea typeface="Helvetica Neue"/>
                <a:cs typeface="Helvetica Neue"/>
                <a:sym typeface="Helvetica Neue"/>
              </a:rPr>
              <a:t>onflict:</a:t>
            </a:r>
          </a:p>
          <a:p>
            <a:pPr>
              <a:spcBef>
                <a:spcPts val="0"/>
              </a:spcBef>
              <a:buNone/>
            </a:pPr>
            <a:r>
              <a:rPr lang="en-US" sz="2000" dirty="0">
                <a:latin typeface="Helvetica Neue"/>
                <a:ea typeface="Helvetica Neue"/>
                <a:cs typeface="Helvetica Neue"/>
                <a:sym typeface="Helvetica Neue"/>
              </a:rPr>
              <a:t>	</a:t>
            </a:r>
            <a:r>
              <a:rPr lang="en-US" sz="2000" dirty="0" smtClean="0">
                <a:latin typeface="Helvetica Neue"/>
                <a:ea typeface="Helvetica Neue"/>
                <a:cs typeface="Helvetica Neue"/>
                <a:sym typeface="Helvetica Neue"/>
              </a:rPr>
              <a:t>- People will resist changes to expectations – “That’s not my job.”</a:t>
            </a:r>
          </a:p>
          <a:p>
            <a:pPr>
              <a:spcBef>
                <a:spcPts val="0"/>
              </a:spcBef>
              <a:buNone/>
            </a:pPr>
            <a:r>
              <a:rPr lang="en-US" sz="2000" dirty="0">
                <a:latin typeface="Helvetica Neue"/>
                <a:ea typeface="Helvetica Neue"/>
                <a:cs typeface="Helvetica Neue"/>
                <a:sym typeface="Helvetica Neue"/>
              </a:rPr>
              <a:t>	</a:t>
            </a:r>
            <a:r>
              <a:rPr lang="en-US" sz="2000" dirty="0" smtClean="0">
                <a:latin typeface="Helvetica Neue"/>
                <a:ea typeface="Helvetica Neue"/>
                <a:cs typeface="Helvetica Neue"/>
                <a:sym typeface="Helvetica Neue"/>
              </a:rPr>
              <a:t>- People will resist suggestions from others – “Who are you?”</a:t>
            </a:r>
          </a:p>
          <a:p>
            <a:pPr>
              <a:spcBef>
                <a:spcPts val="0"/>
              </a:spcBef>
              <a:buNone/>
            </a:pPr>
            <a:r>
              <a:rPr lang="en-US" sz="2000" dirty="0">
                <a:latin typeface="Helvetica Neue"/>
                <a:ea typeface="Helvetica Neue"/>
                <a:cs typeface="Helvetica Neue"/>
                <a:sym typeface="Helvetica Neue"/>
              </a:rPr>
              <a:t>	</a:t>
            </a:r>
            <a:r>
              <a:rPr lang="en-US" sz="2000" dirty="0" smtClean="0">
                <a:latin typeface="Helvetica Neue"/>
                <a:ea typeface="Helvetica Neue"/>
                <a:cs typeface="Helvetica Neue"/>
                <a:sym typeface="Helvetica Neue"/>
              </a:rPr>
              <a:t>- Arguing even though you agree – “It was MY idea.”</a:t>
            </a:r>
            <a:endParaRPr lang="en-US" sz="2000" dirty="0" smtClean="0">
              <a:latin typeface="Helvetica Neue"/>
              <a:ea typeface="Helvetica Neue"/>
              <a:cs typeface="Helvetica Neue"/>
              <a:sym typeface="Helvetica Neue"/>
            </a:endParaRPr>
          </a:p>
          <a:p>
            <a:pPr>
              <a:spcBef>
                <a:spcPts val="0"/>
              </a:spcBef>
              <a:buNone/>
            </a:pPr>
            <a:r>
              <a:rPr lang="en-US" sz="2000" dirty="0" smtClean="0">
                <a:latin typeface="Helvetica Neue"/>
                <a:ea typeface="Helvetica Neue"/>
                <a:cs typeface="Helvetica Neue"/>
                <a:sym typeface="Helvetica Neue"/>
              </a:rPr>
              <a:t>Polarization:</a:t>
            </a:r>
          </a:p>
          <a:p>
            <a:pPr>
              <a:spcBef>
                <a:spcPts val="0"/>
              </a:spcBef>
              <a:buNone/>
            </a:pPr>
            <a:r>
              <a:rPr lang="en-US" sz="2000" dirty="0">
                <a:latin typeface="Helvetica Neue"/>
                <a:ea typeface="Helvetica Neue"/>
                <a:cs typeface="Helvetica Neue"/>
                <a:sym typeface="Helvetica Neue"/>
              </a:rPr>
              <a:t>	</a:t>
            </a:r>
            <a:r>
              <a:rPr lang="en-US" sz="2000" dirty="0" smtClean="0">
                <a:latin typeface="Helvetica Neue"/>
                <a:ea typeface="Helvetica Neue"/>
                <a:cs typeface="Helvetica Neue"/>
                <a:sym typeface="Helvetica Neue"/>
              </a:rPr>
              <a:t>- Competition and choosing sides – Survivor Alliance Syndrome</a:t>
            </a:r>
          </a:p>
          <a:p>
            <a:pPr>
              <a:spcBef>
                <a:spcPts val="0"/>
              </a:spcBef>
              <a:buNone/>
            </a:pPr>
            <a:r>
              <a:rPr lang="en-US" sz="2000" dirty="0">
                <a:latin typeface="Helvetica Neue"/>
                <a:ea typeface="Helvetica Neue"/>
                <a:cs typeface="Helvetica Neue"/>
                <a:sym typeface="Helvetica Neue"/>
              </a:rPr>
              <a:t>	</a:t>
            </a:r>
            <a:r>
              <a:rPr lang="en-US" sz="2000" dirty="0" smtClean="0">
                <a:latin typeface="Helvetica Neue"/>
                <a:ea typeface="Helvetica Neue"/>
                <a:cs typeface="Helvetica Neue"/>
                <a:sym typeface="Helvetica Neue"/>
              </a:rPr>
              <a:t>- Questioning the wisdom of leaders – “What does she know?”</a:t>
            </a:r>
          </a:p>
          <a:p>
            <a:pPr>
              <a:spcBef>
                <a:spcPts val="0"/>
              </a:spcBef>
              <a:buNone/>
            </a:pPr>
            <a:r>
              <a:rPr lang="en-US" sz="2000" dirty="0" smtClean="0">
                <a:latin typeface="Helvetica Neue"/>
                <a:ea typeface="Helvetica Neue"/>
                <a:cs typeface="Helvetica Neue"/>
                <a:sym typeface="Helvetica Neue"/>
              </a:rPr>
              <a:t>Emotional Responses:</a:t>
            </a:r>
          </a:p>
          <a:p>
            <a:pPr>
              <a:spcBef>
                <a:spcPts val="0"/>
              </a:spcBef>
              <a:buNone/>
            </a:pPr>
            <a:r>
              <a:rPr lang="en-US" sz="2000" dirty="0">
                <a:latin typeface="Helvetica Neue"/>
                <a:ea typeface="Helvetica Neue"/>
                <a:cs typeface="Helvetica Neue"/>
                <a:sym typeface="Helvetica Neue"/>
              </a:rPr>
              <a:t>	</a:t>
            </a:r>
            <a:r>
              <a:rPr lang="en-US" sz="2000" dirty="0" smtClean="0">
                <a:latin typeface="Helvetica Neue"/>
                <a:ea typeface="Helvetica Neue"/>
                <a:cs typeface="Helvetica Neue"/>
                <a:sym typeface="Helvetica Neue"/>
              </a:rPr>
              <a:t>- Sharp changes in attitude – “I love this! I hate this!”</a:t>
            </a:r>
          </a:p>
          <a:p>
            <a:pPr>
              <a:spcBef>
                <a:spcPts val="0"/>
              </a:spcBef>
              <a:buNone/>
            </a:pPr>
            <a:r>
              <a:rPr lang="en-US" sz="2000" dirty="0">
                <a:latin typeface="Helvetica Neue"/>
                <a:ea typeface="Helvetica Neue"/>
                <a:cs typeface="Helvetica Neue"/>
                <a:sym typeface="Helvetica Neue"/>
              </a:rPr>
              <a:t>	</a:t>
            </a:r>
            <a:r>
              <a:rPr lang="en-US" sz="2000" dirty="0" smtClean="0">
                <a:latin typeface="Helvetica Neue"/>
                <a:ea typeface="Helvetica Neue"/>
                <a:cs typeface="Helvetica Neue"/>
                <a:sym typeface="Helvetica Neue"/>
              </a:rPr>
              <a:t>- Defensiveness – Every criticism feels like a personal attack</a:t>
            </a:r>
          </a:p>
          <a:p>
            <a:pPr>
              <a:spcBef>
                <a:spcPts val="0"/>
              </a:spcBef>
              <a:buNone/>
            </a:pPr>
            <a:r>
              <a:rPr lang="en-US" sz="2000" dirty="0">
                <a:latin typeface="Helvetica Neue"/>
                <a:ea typeface="Helvetica Neue"/>
                <a:cs typeface="Helvetica Neue"/>
                <a:sym typeface="Helvetica Neue"/>
              </a:rPr>
              <a:t>	</a:t>
            </a:r>
            <a:r>
              <a:rPr lang="en-US" sz="2000" dirty="0" smtClean="0">
                <a:latin typeface="Helvetica Neue"/>
                <a:ea typeface="Helvetica Neue"/>
                <a:cs typeface="Helvetica Neue"/>
                <a:sym typeface="Helvetica Neue"/>
              </a:rPr>
              <a:t>- Establishing unrealistic goals – Simple naivety and disappointment</a:t>
            </a:r>
          </a:p>
          <a:p>
            <a:pPr>
              <a:spcBef>
                <a:spcPts val="0"/>
              </a:spcBef>
              <a:buNone/>
            </a:pPr>
            <a:r>
              <a:rPr lang="en-US" sz="2000" dirty="0">
                <a:latin typeface="Helvetica Neue"/>
                <a:ea typeface="Helvetica Neue"/>
                <a:cs typeface="Helvetica Neue"/>
                <a:sym typeface="Helvetica Neue"/>
              </a:rPr>
              <a:t>	</a:t>
            </a:r>
            <a:r>
              <a:rPr lang="en-US" sz="2000" dirty="0" smtClean="0">
                <a:latin typeface="Helvetica Neue"/>
                <a:ea typeface="Helvetica Neue"/>
                <a:cs typeface="Helvetica Neue"/>
                <a:sym typeface="Helvetica Neue"/>
              </a:rPr>
              <a:t>- Disunity, increased tension, jealousy</a:t>
            </a:r>
            <a:endParaRPr lang="en-US" sz="2000" dirty="0">
              <a:latin typeface="Helvetica Neue"/>
              <a:ea typeface="Helvetica Neue"/>
              <a:cs typeface="Helvetica Neue"/>
              <a:sym typeface="Helvetica Neue"/>
            </a:endParaRPr>
          </a:p>
        </p:txBody>
      </p:sp>
      <p:sp>
        <p:nvSpPr>
          <p:cNvPr id="2" name="TextBox 1"/>
          <p:cNvSpPr txBox="1"/>
          <p:nvPr/>
        </p:nvSpPr>
        <p:spPr>
          <a:xfrm>
            <a:off x="8693453" y="3044368"/>
            <a:ext cx="184666" cy="307777"/>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84334922"/>
      </p:ext>
    </p:extLst>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a:latin typeface="Helvetica Neue"/>
                <a:ea typeface="Helvetica Neue"/>
                <a:cs typeface="Helvetica Neue"/>
                <a:sym typeface="Helvetica Neue"/>
              </a:rPr>
              <a:t>N</a:t>
            </a:r>
            <a:r>
              <a:rPr lang="en-US" dirty="0" smtClean="0">
                <a:latin typeface="Helvetica Neue"/>
                <a:ea typeface="Helvetica Neue"/>
                <a:cs typeface="Helvetica Neue"/>
                <a:sym typeface="Helvetica Neue"/>
              </a:rPr>
              <a:t>orming</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308147" y="1600200"/>
            <a:ext cx="8835854" cy="4967700"/>
          </a:xfrm>
          <a:prstGeom prst="rect">
            <a:avLst/>
          </a:prstGeom>
        </p:spPr>
        <p:txBody>
          <a:bodyPr lIns="91425" tIns="91425" rIns="91425" bIns="91425" anchor="t" anchorCtr="0">
            <a:noAutofit/>
          </a:bodyPr>
          <a:lstStyle/>
          <a:p>
            <a:pPr>
              <a:spcBef>
                <a:spcPts val="0"/>
              </a:spcBef>
              <a:buNone/>
            </a:pPr>
            <a:r>
              <a:rPr lang="en-US" sz="2000" dirty="0" smtClean="0">
                <a:latin typeface="Helvetica Neue"/>
                <a:ea typeface="Helvetica Neue"/>
                <a:cs typeface="Helvetica Neue"/>
                <a:sym typeface="Helvetica Neue"/>
              </a:rPr>
              <a:t>Shared goals and objectives</a:t>
            </a:r>
            <a:r>
              <a:rPr lang="en-US" sz="2000" dirty="0" smtClean="0">
                <a:latin typeface="Helvetica Neue"/>
                <a:ea typeface="Helvetica Neue"/>
                <a:cs typeface="Helvetica Neue"/>
                <a:sym typeface="Helvetica Neue"/>
              </a:rPr>
              <a:t>:</a:t>
            </a:r>
          </a:p>
          <a:p>
            <a:pPr>
              <a:spcBef>
                <a:spcPts val="0"/>
              </a:spcBef>
              <a:buNone/>
            </a:pPr>
            <a:r>
              <a:rPr lang="en-US" sz="2000" dirty="0">
                <a:latin typeface="Helvetica Neue"/>
                <a:ea typeface="Helvetica Neue"/>
                <a:cs typeface="Helvetica Neue"/>
                <a:sym typeface="Helvetica Neue"/>
              </a:rPr>
              <a:t>	</a:t>
            </a:r>
            <a:r>
              <a:rPr lang="en-US" sz="2000" dirty="0" smtClean="0">
                <a:latin typeface="Helvetica Neue"/>
                <a:ea typeface="Helvetica Neue"/>
                <a:cs typeface="Helvetica Neue"/>
                <a:sym typeface="Helvetica Neue"/>
              </a:rPr>
              <a:t>- Work is no longer an individual endeavor; it becomes a team effort</a:t>
            </a:r>
          </a:p>
          <a:p>
            <a:pPr>
              <a:spcBef>
                <a:spcPts val="0"/>
              </a:spcBef>
              <a:buNone/>
            </a:pPr>
            <a:r>
              <a:rPr lang="en-US" sz="2000" dirty="0">
                <a:latin typeface="Helvetica Neue"/>
                <a:ea typeface="Helvetica Neue"/>
                <a:cs typeface="Helvetica Neue"/>
                <a:sym typeface="Helvetica Neue"/>
              </a:rPr>
              <a:t>	</a:t>
            </a:r>
            <a:r>
              <a:rPr lang="en-US" sz="2000" dirty="0" smtClean="0">
                <a:latin typeface="Helvetica Neue"/>
                <a:ea typeface="Helvetica Neue"/>
                <a:cs typeface="Helvetica Neue"/>
                <a:sym typeface="Helvetica Neue"/>
              </a:rPr>
              <a:t>- Separation of self from what is produced</a:t>
            </a:r>
          </a:p>
          <a:p>
            <a:pPr>
              <a:spcBef>
                <a:spcPts val="0"/>
              </a:spcBef>
              <a:buNone/>
            </a:pPr>
            <a:r>
              <a:rPr lang="en-US" sz="2000" dirty="0" smtClean="0">
                <a:latin typeface="Helvetica Neue"/>
                <a:ea typeface="Helvetica Neue"/>
                <a:cs typeface="Helvetica Neue"/>
                <a:sym typeface="Helvetica Neue"/>
              </a:rPr>
              <a:t>Group Cohesion:</a:t>
            </a:r>
          </a:p>
          <a:p>
            <a:pPr>
              <a:spcBef>
                <a:spcPts val="0"/>
              </a:spcBef>
              <a:buNone/>
            </a:pPr>
            <a:r>
              <a:rPr lang="en-US" sz="2000" dirty="0">
                <a:latin typeface="Helvetica Neue"/>
                <a:ea typeface="Helvetica Neue"/>
                <a:cs typeface="Helvetica Neue"/>
                <a:sym typeface="Helvetica Neue"/>
              </a:rPr>
              <a:t>	</a:t>
            </a:r>
            <a:r>
              <a:rPr lang="en-US" sz="2000" dirty="0" smtClean="0">
                <a:latin typeface="Helvetica Neue"/>
                <a:ea typeface="Helvetica Neue"/>
                <a:cs typeface="Helvetica Neue"/>
                <a:sym typeface="Helvetica Neue"/>
              </a:rPr>
              <a:t>- Friendliness and confiding in one another</a:t>
            </a:r>
          </a:p>
          <a:p>
            <a:pPr>
              <a:spcBef>
                <a:spcPts val="0"/>
              </a:spcBef>
              <a:buNone/>
            </a:pPr>
            <a:r>
              <a:rPr lang="en-US" sz="2000" dirty="0">
                <a:latin typeface="Helvetica Neue"/>
                <a:ea typeface="Helvetica Neue"/>
                <a:cs typeface="Helvetica Neue"/>
                <a:sym typeface="Helvetica Neue"/>
              </a:rPr>
              <a:t>	</a:t>
            </a:r>
            <a:r>
              <a:rPr lang="en-US" sz="2000" dirty="0" smtClean="0">
                <a:latin typeface="Helvetica Neue"/>
                <a:ea typeface="Helvetica Neue"/>
                <a:cs typeface="Helvetica Neue"/>
                <a:sym typeface="Helvetica Neue"/>
              </a:rPr>
              <a:t>- Seeking advice from others</a:t>
            </a:r>
          </a:p>
          <a:p>
            <a:pPr>
              <a:spcBef>
                <a:spcPts val="0"/>
              </a:spcBef>
              <a:buNone/>
            </a:pPr>
            <a:r>
              <a:rPr lang="en-US" sz="2000" dirty="0">
                <a:latin typeface="Helvetica Neue"/>
                <a:ea typeface="Helvetica Neue"/>
                <a:cs typeface="Helvetica Neue"/>
                <a:sym typeface="Helvetica Neue"/>
              </a:rPr>
              <a:t>	</a:t>
            </a:r>
            <a:r>
              <a:rPr lang="en-US" sz="2000" dirty="0" smtClean="0">
                <a:latin typeface="Helvetica Neue"/>
                <a:ea typeface="Helvetica Neue"/>
                <a:cs typeface="Helvetica Neue"/>
                <a:sym typeface="Helvetica Neue"/>
              </a:rPr>
              <a:t>- Identity shifts – “I’m a ____for the publication.”</a:t>
            </a:r>
          </a:p>
          <a:p>
            <a:pPr>
              <a:spcBef>
                <a:spcPts val="0"/>
              </a:spcBef>
              <a:buNone/>
            </a:pPr>
            <a:r>
              <a:rPr lang="en-US" sz="2000" dirty="0" smtClean="0">
                <a:latin typeface="Helvetica Neue"/>
                <a:ea typeface="Helvetica Neue"/>
                <a:cs typeface="Helvetica Neue"/>
                <a:sym typeface="Helvetica Neue"/>
              </a:rPr>
              <a:t>Acceptance of Roles:</a:t>
            </a:r>
          </a:p>
          <a:p>
            <a:pPr>
              <a:spcBef>
                <a:spcPts val="0"/>
              </a:spcBef>
              <a:buNone/>
            </a:pPr>
            <a:r>
              <a:rPr lang="en-US" sz="2000" dirty="0">
                <a:latin typeface="Helvetica Neue"/>
                <a:ea typeface="Helvetica Neue"/>
                <a:cs typeface="Helvetica Neue"/>
                <a:sym typeface="Helvetica Neue"/>
              </a:rPr>
              <a:t>	</a:t>
            </a:r>
            <a:r>
              <a:rPr lang="en-US" sz="2000" dirty="0" smtClean="0">
                <a:latin typeface="Helvetica Neue"/>
                <a:ea typeface="Helvetica Neue"/>
                <a:cs typeface="Helvetica Neue"/>
                <a:sym typeface="Helvetica Neue"/>
              </a:rPr>
              <a:t>- Faith in leadership</a:t>
            </a:r>
          </a:p>
          <a:p>
            <a:pPr>
              <a:spcBef>
                <a:spcPts val="0"/>
              </a:spcBef>
              <a:buNone/>
            </a:pPr>
            <a:r>
              <a:rPr lang="en-US" sz="2000" dirty="0">
                <a:latin typeface="Helvetica Neue"/>
                <a:ea typeface="Helvetica Neue"/>
                <a:cs typeface="Helvetica Neue"/>
                <a:sym typeface="Helvetica Neue"/>
              </a:rPr>
              <a:t>	</a:t>
            </a:r>
            <a:r>
              <a:rPr lang="en-US" sz="2000" dirty="0" smtClean="0">
                <a:latin typeface="Helvetica Neue"/>
                <a:ea typeface="Helvetica Neue"/>
                <a:cs typeface="Helvetica Neue"/>
                <a:sym typeface="Helvetica Neue"/>
              </a:rPr>
              <a:t>- Acceptance of criticism and ability to express it constructively</a:t>
            </a:r>
          </a:p>
          <a:p>
            <a:pPr>
              <a:spcBef>
                <a:spcPts val="0"/>
              </a:spcBef>
              <a:buNone/>
            </a:pPr>
            <a:r>
              <a:rPr lang="en-US" sz="2000" dirty="0">
                <a:latin typeface="Helvetica Neue"/>
                <a:ea typeface="Helvetica Neue"/>
                <a:cs typeface="Helvetica Neue"/>
                <a:sym typeface="Helvetica Neue"/>
              </a:rPr>
              <a:t>	</a:t>
            </a:r>
            <a:r>
              <a:rPr lang="en-US" sz="2000" dirty="0" smtClean="0">
                <a:latin typeface="Helvetica Neue"/>
                <a:ea typeface="Helvetica Neue"/>
                <a:cs typeface="Helvetica Neue"/>
                <a:sym typeface="Helvetica Neue"/>
              </a:rPr>
              <a:t>- Acceptance of function in the bigger picture</a:t>
            </a:r>
            <a:endParaRPr lang="en-US" sz="2000" dirty="0">
              <a:latin typeface="Helvetica Neue"/>
              <a:ea typeface="Helvetica Neue"/>
              <a:cs typeface="Helvetica Neue"/>
              <a:sym typeface="Helvetica Neue"/>
            </a:endParaRPr>
          </a:p>
        </p:txBody>
      </p:sp>
      <p:sp>
        <p:nvSpPr>
          <p:cNvPr id="2" name="TextBox 1"/>
          <p:cNvSpPr txBox="1"/>
          <p:nvPr/>
        </p:nvSpPr>
        <p:spPr>
          <a:xfrm>
            <a:off x="8693453" y="3044368"/>
            <a:ext cx="184666" cy="307777"/>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534471604"/>
      </p:ext>
    </p:extLst>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Perf</a:t>
            </a:r>
            <a:r>
              <a:rPr lang="en-US" dirty="0" smtClean="0">
                <a:latin typeface="Helvetica Neue"/>
                <a:ea typeface="Helvetica Neue"/>
                <a:cs typeface="Helvetica Neue"/>
                <a:sym typeface="Helvetica Neue"/>
              </a:rPr>
              <a:t>orming</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308147" y="1600200"/>
            <a:ext cx="8835854" cy="4967700"/>
          </a:xfrm>
          <a:prstGeom prst="rect">
            <a:avLst/>
          </a:prstGeom>
        </p:spPr>
        <p:txBody>
          <a:bodyPr lIns="91425" tIns="91425" rIns="91425" bIns="91425" anchor="t" anchorCtr="0">
            <a:noAutofit/>
          </a:bodyPr>
          <a:lstStyle/>
          <a:p>
            <a:pPr>
              <a:spcBef>
                <a:spcPts val="0"/>
              </a:spcBef>
              <a:buNone/>
            </a:pPr>
            <a:r>
              <a:rPr lang="en-US" sz="2000" dirty="0" smtClean="0">
                <a:latin typeface="Helvetica Neue"/>
                <a:ea typeface="Helvetica Neue"/>
                <a:cs typeface="Helvetica Neue"/>
                <a:sym typeface="Helvetica Neue"/>
              </a:rPr>
              <a:t>Flexibility</a:t>
            </a:r>
            <a:r>
              <a:rPr lang="en-US" sz="2000" dirty="0" smtClean="0">
                <a:latin typeface="Helvetica Neue"/>
                <a:ea typeface="Helvetica Neue"/>
                <a:cs typeface="Helvetica Neue"/>
                <a:sym typeface="Helvetica Neue"/>
              </a:rPr>
              <a:t>:</a:t>
            </a:r>
          </a:p>
          <a:p>
            <a:pPr>
              <a:spcBef>
                <a:spcPts val="0"/>
              </a:spcBef>
              <a:buNone/>
            </a:pPr>
            <a:r>
              <a:rPr lang="en-US" sz="2000" dirty="0">
                <a:latin typeface="Helvetica Neue"/>
                <a:ea typeface="Helvetica Neue"/>
                <a:cs typeface="Helvetica Neue"/>
                <a:sym typeface="Helvetica Neue"/>
              </a:rPr>
              <a:t>	</a:t>
            </a:r>
            <a:r>
              <a:rPr lang="en-US" sz="2000" dirty="0" smtClean="0">
                <a:latin typeface="Helvetica Neue"/>
                <a:ea typeface="Helvetica Neue"/>
                <a:cs typeface="Helvetica Neue"/>
                <a:sym typeface="Helvetica Neue"/>
              </a:rPr>
              <a:t>- Ability to and willingness to fulfill any objective of the group</a:t>
            </a:r>
          </a:p>
          <a:p>
            <a:pPr>
              <a:spcBef>
                <a:spcPts val="0"/>
              </a:spcBef>
              <a:buNone/>
            </a:pPr>
            <a:r>
              <a:rPr lang="en-US" sz="2000" dirty="0">
                <a:latin typeface="Helvetica Neue"/>
                <a:ea typeface="Helvetica Neue"/>
                <a:cs typeface="Helvetica Neue"/>
                <a:sym typeface="Helvetica Neue"/>
              </a:rPr>
              <a:t>	</a:t>
            </a:r>
            <a:r>
              <a:rPr lang="en-US" sz="2000" dirty="0" smtClean="0">
                <a:latin typeface="Helvetica Neue"/>
                <a:ea typeface="Helvetica Neue"/>
                <a:cs typeface="Helvetica Neue"/>
                <a:sym typeface="Helvetica Neue"/>
              </a:rPr>
              <a:t>- Changes in expectations are no longer shocking or emotional</a:t>
            </a:r>
          </a:p>
          <a:p>
            <a:pPr>
              <a:spcBef>
                <a:spcPts val="0"/>
              </a:spcBef>
              <a:buNone/>
            </a:pPr>
            <a:r>
              <a:rPr lang="en-US" sz="2000" dirty="0">
                <a:latin typeface="Helvetica Neue"/>
                <a:ea typeface="Helvetica Neue"/>
                <a:cs typeface="Helvetica Neue"/>
                <a:sym typeface="Helvetica Neue"/>
              </a:rPr>
              <a:t>	</a:t>
            </a:r>
            <a:r>
              <a:rPr lang="en-US" sz="2000" dirty="0" smtClean="0">
                <a:latin typeface="Helvetica Neue"/>
                <a:ea typeface="Helvetica Neue"/>
                <a:cs typeface="Helvetica Neue"/>
                <a:sym typeface="Helvetica Neue"/>
              </a:rPr>
              <a:t>- The vision expands and grows</a:t>
            </a:r>
            <a:endParaRPr lang="en-US" sz="2000" dirty="0" smtClean="0">
              <a:latin typeface="Helvetica Neue"/>
              <a:ea typeface="Helvetica Neue"/>
              <a:cs typeface="Helvetica Neue"/>
              <a:sym typeface="Helvetica Neue"/>
            </a:endParaRPr>
          </a:p>
          <a:p>
            <a:pPr>
              <a:spcBef>
                <a:spcPts val="0"/>
              </a:spcBef>
              <a:buNone/>
            </a:pPr>
            <a:r>
              <a:rPr lang="en-US" sz="2000" dirty="0" smtClean="0">
                <a:latin typeface="Helvetica Neue"/>
                <a:ea typeface="Helvetica Neue"/>
                <a:cs typeface="Helvetica Neue"/>
                <a:sym typeface="Helvetica Neue"/>
              </a:rPr>
              <a:t>Functionality:</a:t>
            </a:r>
          </a:p>
          <a:p>
            <a:pPr>
              <a:spcBef>
                <a:spcPts val="0"/>
              </a:spcBef>
              <a:buNone/>
            </a:pPr>
            <a:r>
              <a:rPr lang="en-US" sz="2000" dirty="0">
                <a:latin typeface="Helvetica Neue"/>
                <a:ea typeface="Helvetica Neue"/>
                <a:cs typeface="Helvetica Neue"/>
                <a:sym typeface="Helvetica Neue"/>
              </a:rPr>
              <a:t>	</a:t>
            </a:r>
            <a:r>
              <a:rPr lang="en-US" sz="2000" dirty="0" smtClean="0">
                <a:latin typeface="Helvetica Neue"/>
                <a:ea typeface="Helvetica Neue"/>
                <a:cs typeface="Helvetica Neue"/>
                <a:sym typeface="Helvetica Neue"/>
              </a:rPr>
              <a:t>- When one part fails, another works harder</a:t>
            </a:r>
          </a:p>
          <a:p>
            <a:pPr>
              <a:spcBef>
                <a:spcPts val="0"/>
              </a:spcBef>
              <a:buNone/>
            </a:pPr>
            <a:r>
              <a:rPr lang="en-US" sz="2000" dirty="0">
                <a:latin typeface="Helvetica Neue"/>
                <a:ea typeface="Helvetica Neue"/>
                <a:cs typeface="Helvetica Neue"/>
                <a:sym typeface="Helvetica Neue"/>
              </a:rPr>
              <a:t>	</a:t>
            </a:r>
            <a:r>
              <a:rPr lang="en-US" sz="2000" dirty="0" smtClean="0">
                <a:latin typeface="Helvetica Neue"/>
                <a:ea typeface="Helvetica Neue"/>
                <a:cs typeface="Helvetica Neue"/>
                <a:sym typeface="Helvetica Neue"/>
              </a:rPr>
              <a:t>- The leadership asks, “How can we make this better?”</a:t>
            </a:r>
          </a:p>
          <a:p>
            <a:pPr>
              <a:spcBef>
                <a:spcPts val="0"/>
              </a:spcBef>
              <a:buNone/>
            </a:pPr>
            <a:r>
              <a:rPr lang="en-US" sz="2000" dirty="0">
                <a:latin typeface="Helvetica Neue"/>
                <a:ea typeface="Helvetica Neue"/>
                <a:cs typeface="Helvetica Neue"/>
                <a:sym typeface="Helvetica Neue"/>
              </a:rPr>
              <a:t>	</a:t>
            </a:r>
            <a:r>
              <a:rPr lang="en-US" sz="2000" dirty="0" smtClean="0">
                <a:latin typeface="Helvetica Neue"/>
                <a:ea typeface="Helvetica Neue"/>
                <a:cs typeface="Helvetica Neue"/>
                <a:sym typeface="Helvetica Neue"/>
              </a:rPr>
              <a:t>- The staff asks, “How can we help?”</a:t>
            </a:r>
          </a:p>
          <a:p>
            <a:pPr>
              <a:spcBef>
                <a:spcPts val="0"/>
              </a:spcBef>
              <a:buNone/>
            </a:pPr>
            <a:r>
              <a:rPr lang="en-US" sz="2000" dirty="0" smtClean="0">
                <a:latin typeface="Helvetica Neue"/>
                <a:ea typeface="Helvetica Neue"/>
                <a:cs typeface="Helvetica Neue"/>
                <a:sym typeface="Helvetica Neue"/>
              </a:rPr>
              <a:t>Productivity:</a:t>
            </a:r>
          </a:p>
          <a:p>
            <a:pPr>
              <a:spcBef>
                <a:spcPts val="0"/>
              </a:spcBef>
              <a:buNone/>
            </a:pPr>
            <a:r>
              <a:rPr lang="en-US" sz="2000" dirty="0">
                <a:latin typeface="Helvetica Neue"/>
                <a:ea typeface="Helvetica Neue"/>
                <a:cs typeface="Helvetica Neue"/>
                <a:sym typeface="Helvetica Neue"/>
              </a:rPr>
              <a:t>	</a:t>
            </a:r>
            <a:r>
              <a:rPr lang="en-US" sz="2000" dirty="0" smtClean="0">
                <a:latin typeface="Helvetica Neue"/>
                <a:ea typeface="Helvetica Neue"/>
                <a:cs typeface="Helvetica Neue"/>
                <a:sym typeface="Helvetica Neue"/>
              </a:rPr>
              <a:t>- The goals and objectives are met with efficiency</a:t>
            </a:r>
          </a:p>
          <a:p>
            <a:pPr>
              <a:spcBef>
                <a:spcPts val="0"/>
              </a:spcBef>
              <a:buNone/>
            </a:pPr>
            <a:r>
              <a:rPr lang="en-US" sz="2000" dirty="0">
                <a:latin typeface="Helvetica Neue"/>
                <a:ea typeface="Helvetica Neue"/>
                <a:cs typeface="Helvetica Neue"/>
                <a:sym typeface="Helvetica Neue"/>
              </a:rPr>
              <a:t>	</a:t>
            </a:r>
            <a:r>
              <a:rPr lang="en-US" sz="2000" dirty="0" smtClean="0">
                <a:latin typeface="Helvetica Neue"/>
                <a:ea typeface="Helvetica Neue"/>
                <a:cs typeface="Helvetica Neue"/>
                <a:sym typeface="Helvetica Neue"/>
              </a:rPr>
              <a:t>- Problems become challenges and result in new ideas</a:t>
            </a:r>
            <a:endParaRPr lang="en-US" sz="2000" dirty="0">
              <a:latin typeface="Helvetica Neue"/>
              <a:ea typeface="Helvetica Neue"/>
              <a:cs typeface="Helvetica Neue"/>
              <a:sym typeface="Helvetica Neue"/>
            </a:endParaRPr>
          </a:p>
        </p:txBody>
      </p:sp>
      <p:sp>
        <p:nvSpPr>
          <p:cNvPr id="2" name="TextBox 1"/>
          <p:cNvSpPr txBox="1"/>
          <p:nvPr/>
        </p:nvSpPr>
        <p:spPr>
          <a:xfrm>
            <a:off x="8693453" y="3044368"/>
            <a:ext cx="184666" cy="307777"/>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61480586"/>
      </p:ext>
    </p:extLst>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It is a Cycle</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308147" y="1600200"/>
            <a:ext cx="8835854" cy="4967700"/>
          </a:xfrm>
          <a:prstGeom prst="rect">
            <a:avLst/>
          </a:prstGeom>
        </p:spPr>
        <p:txBody>
          <a:bodyPr lIns="91425" tIns="91425" rIns="91425" bIns="91425" anchor="t" anchorCtr="0">
            <a:noAutofit/>
          </a:bodyPr>
          <a:lstStyle/>
          <a:p>
            <a:pPr>
              <a:spcBef>
                <a:spcPts val="0"/>
              </a:spcBef>
              <a:buNone/>
            </a:pPr>
            <a:r>
              <a:rPr lang="en-US" sz="2400" dirty="0" smtClean="0">
                <a:latin typeface="Helvetica Neue"/>
                <a:ea typeface="Helvetica Neue"/>
                <a:cs typeface="Helvetica Neue"/>
                <a:sym typeface="Helvetica Neue"/>
              </a:rPr>
              <a:t>Throughout a production cycle, or from year to year, the process is interrupted by a fifth stage:</a:t>
            </a:r>
          </a:p>
          <a:p>
            <a:pPr>
              <a:spcBef>
                <a:spcPts val="0"/>
              </a:spcBef>
              <a:buNone/>
            </a:pPr>
            <a:endParaRPr lang="en-US" sz="2400" dirty="0">
              <a:latin typeface="Helvetica Neue"/>
              <a:ea typeface="Helvetica Neue"/>
              <a:cs typeface="Helvetica Neue"/>
              <a:sym typeface="Helvetica Neue"/>
            </a:endParaRPr>
          </a:p>
          <a:p>
            <a:pPr>
              <a:spcBef>
                <a:spcPts val="0"/>
              </a:spcBef>
              <a:buNone/>
            </a:pPr>
            <a:r>
              <a:rPr lang="en-US" sz="2400" b="1" dirty="0" smtClean="0">
                <a:latin typeface="Helvetica Neue"/>
                <a:ea typeface="Helvetica Neue"/>
                <a:cs typeface="Helvetica Neue"/>
                <a:sym typeface="Helvetica Neue"/>
              </a:rPr>
              <a:t>ADJOURNING</a:t>
            </a:r>
          </a:p>
          <a:p>
            <a:pPr>
              <a:spcBef>
                <a:spcPts val="0"/>
              </a:spcBef>
              <a:buNone/>
            </a:pPr>
            <a:endParaRPr lang="en-US" sz="2400" dirty="0">
              <a:latin typeface="Helvetica Neue"/>
              <a:ea typeface="Helvetica Neue"/>
              <a:cs typeface="Helvetica Neue"/>
              <a:sym typeface="Helvetica Neue"/>
            </a:endParaRPr>
          </a:p>
          <a:p>
            <a:pPr>
              <a:spcBef>
                <a:spcPts val="0"/>
              </a:spcBef>
              <a:buNone/>
            </a:pPr>
            <a:r>
              <a:rPr lang="en-US" sz="2400" dirty="0" smtClean="0">
                <a:latin typeface="Helvetica Neue"/>
                <a:ea typeface="Helvetica Neue"/>
                <a:cs typeface="Helvetica Neue"/>
                <a:sym typeface="Helvetica Neue"/>
              </a:rPr>
              <a:t>This may be a summer break, a long weekend, a project that interrupts work flow, adding or losing staff members, a change of adviser, or even the printing of a single issue. The cycle continues to turn as long as the group exists.</a:t>
            </a:r>
            <a:endParaRPr lang="en-US" sz="2400" dirty="0">
              <a:latin typeface="Helvetica Neue"/>
              <a:ea typeface="Helvetica Neue"/>
              <a:cs typeface="Helvetica Neue"/>
              <a:sym typeface="Helvetica Neue"/>
            </a:endParaRPr>
          </a:p>
        </p:txBody>
      </p:sp>
      <p:sp>
        <p:nvSpPr>
          <p:cNvPr id="2" name="TextBox 1"/>
          <p:cNvSpPr txBox="1"/>
          <p:nvPr/>
        </p:nvSpPr>
        <p:spPr>
          <a:xfrm>
            <a:off x="8693453" y="3044368"/>
            <a:ext cx="184666" cy="307777"/>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45169888"/>
      </p:ext>
    </p:extLst>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It is a Cycle</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308147" y="1600200"/>
            <a:ext cx="8835854" cy="4967700"/>
          </a:xfrm>
          <a:prstGeom prst="rect">
            <a:avLst/>
          </a:prstGeom>
        </p:spPr>
        <p:txBody>
          <a:bodyPr lIns="91425" tIns="91425" rIns="91425" bIns="91425" anchor="t" anchorCtr="0">
            <a:noAutofit/>
          </a:bodyPr>
          <a:lstStyle/>
          <a:p>
            <a:pPr marL="342900" indent="-342900">
              <a:spcBef>
                <a:spcPts val="0"/>
              </a:spcBef>
              <a:buFontTx/>
              <a:buChar char="-"/>
            </a:pPr>
            <a:r>
              <a:rPr lang="en-US" sz="2400" dirty="0" smtClean="0">
                <a:latin typeface="Helvetica Neue"/>
                <a:ea typeface="Helvetica Neue"/>
                <a:cs typeface="Helvetica Neue"/>
                <a:sym typeface="Helvetica Neue"/>
              </a:rPr>
              <a:t>While staff members or advisers may change, the general structure of the group remains through its mission statement, its staff manual, and its relationship to the school community.</a:t>
            </a:r>
          </a:p>
          <a:p>
            <a:pPr marL="342900" indent="-342900">
              <a:spcBef>
                <a:spcPts val="0"/>
              </a:spcBef>
              <a:buFontTx/>
              <a:buChar char="-"/>
            </a:pPr>
            <a:r>
              <a:rPr lang="en-US" sz="2400" dirty="0" smtClean="0">
                <a:latin typeface="Helvetica Neue"/>
                <a:ea typeface="Helvetica Neue"/>
                <a:cs typeface="Helvetica Neue"/>
                <a:sym typeface="Helvetica Neue"/>
              </a:rPr>
              <a:t>The yearbook or newspaper is an entity of its own apart from the people who produce it. It’s your job to make the variables (staff members, adviser, production schedules, etc.) adapt to the constant (the publication).</a:t>
            </a:r>
          </a:p>
          <a:p>
            <a:pPr marL="342900" indent="-342900">
              <a:spcBef>
                <a:spcPts val="0"/>
              </a:spcBef>
              <a:buFontTx/>
              <a:buChar char="-"/>
            </a:pPr>
            <a:r>
              <a:rPr lang="en-US" sz="2400" dirty="0" smtClean="0">
                <a:latin typeface="Helvetica Neue"/>
                <a:ea typeface="Helvetica Neue"/>
                <a:cs typeface="Helvetica Neue"/>
                <a:sym typeface="Helvetica Neue"/>
              </a:rPr>
              <a:t>And yes, it’s you who defines the constant.</a:t>
            </a:r>
            <a:endParaRPr lang="en-US" sz="2400" dirty="0">
              <a:latin typeface="Helvetica Neue"/>
              <a:ea typeface="Helvetica Neue"/>
              <a:cs typeface="Helvetica Neue"/>
              <a:sym typeface="Helvetica Neue"/>
            </a:endParaRPr>
          </a:p>
        </p:txBody>
      </p:sp>
      <p:sp>
        <p:nvSpPr>
          <p:cNvPr id="2" name="TextBox 1"/>
          <p:cNvSpPr txBox="1"/>
          <p:nvPr/>
        </p:nvSpPr>
        <p:spPr>
          <a:xfrm>
            <a:off x="8693453" y="3044368"/>
            <a:ext cx="184666" cy="307777"/>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671948712"/>
      </p:ext>
    </p:extLst>
  </p:cSld>
  <p:clrMapOvr>
    <a:masterClrMapping/>
  </p:clrMapOvr>
  <p:transition xmlns:p14="http://schemas.microsoft.com/office/powerpoint/2010/main" spd="slow">
    <p:cut/>
  </p:transition>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321</Words>
  <Application>Microsoft Macintosh PowerPoint</Application>
  <PresentationFormat>On-screen Show (4:3)</PresentationFormat>
  <Paragraphs>90</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simple-light</vt:lpstr>
      <vt:lpstr>PowerPoint Presentation</vt:lpstr>
      <vt:lpstr>Group Formation</vt:lpstr>
      <vt:lpstr>Group Formation</vt:lpstr>
      <vt:lpstr>Forming</vt:lpstr>
      <vt:lpstr>Storming</vt:lpstr>
      <vt:lpstr>Norming</vt:lpstr>
      <vt:lpstr>Performing</vt:lpstr>
      <vt:lpstr>It is a Cycle</vt:lpstr>
      <vt:lpstr>It is a Cycle</vt:lpstr>
      <vt:lpstr>It is a Cycle</vt:lpstr>
      <vt:lpstr>Navigating the Stages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Bobby Kibler</cp:lastModifiedBy>
  <cp:revision>4</cp:revision>
  <dcterms:modified xsi:type="dcterms:W3CDTF">2015-04-02T21:11:30Z</dcterms:modified>
</cp:coreProperties>
</file>