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35"/>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5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90583908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 name="Shape 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Slide 1">
    <p:bg>
      <p:bgPr>
        <a:solidFill>
          <a:schemeClr val="lt1"/>
        </a:solidFill>
        <a:effectLst/>
      </p:bgPr>
    </p:bg>
    <p:spTree>
      <p:nvGrpSpPr>
        <p:cNvPr id="1"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pic>
        <p:nvPicPr>
          <p:cNvPr id="24" name="Shape 24"/>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5" name="Shape 25"/>
          <p:cNvSpPr txBox="1"/>
          <p:nvPr/>
        </p:nvSpPr>
        <p:spPr>
          <a:xfrm>
            <a:off x="-12750" y="1309575"/>
            <a:ext cx="9144000" cy="3693299"/>
          </a:xfrm>
          <a:prstGeom prst="rect">
            <a:avLst/>
          </a:prstGeom>
          <a:noFill/>
          <a:ln>
            <a:noFill/>
          </a:ln>
        </p:spPr>
        <p:txBody>
          <a:bodyPr lIns="91425" tIns="91425" rIns="91425" bIns="91425" anchor="ctr" anchorCtr="0">
            <a:noAutofit/>
          </a:bodyPr>
          <a:lstStyle/>
          <a:p>
            <a:pPr algn="ctr">
              <a:spcBef>
                <a:spcPts val="0"/>
              </a:spcBef>
              <a:buNone/>
            </a:pPr>
            <a:r>
              <a:rPr lang="en-US" sz="9600" dirty="0" smtClean="0">
                <a:latin typeface="Garamond"/>
                <a:ea typeface="Garamond"/>
                <a:cs typeface="Garamond"/>
                <a:sym typeface="Garamond"/>
              </a:rPr>
              <a:t>Leadership Styles</a:t>
            </a:r>
            <a:endParaRPr lang="en-US" sz="9600" dirty="0">
              <a:latin typeface="Garamond"/>
              <a:ea typeface="Garamond"/>
              <a:cs typeface="Garamond"/>
              <a:sym typeface="Garamond"/>
            </a:endParaRPr>
          </a:p>
        </p:txBody>
      </p:sp>
      <p:sp>
        <p:nvSpPr>
          <p:cNvPr id="26" name="Shape 26"/>
          <p:cNvSpPr txBox="1"/>
          <p:nvPr/>
        </p:nvSpPr>
        <p:spPr>
          <a:xfrm>
            <a:off x="-12750" y="5174600"/>
            <a:ext cx="9144000" cy="1321499"/>
          </a:xfrm>
          <a:prstGeom prst="rect">
            <a:avLst/>
          </a:prstGeom>
          <a:noFill/>
          <a:ln>
            <a:noFill/>
          </a:ln>
        </p:spPr>
        <p:txBody>
          <a:bodyPr lIns="91425" tIns="91425" rIns="91425" bIns="91425" anchor="t" anchorCtr="0">
            <a:noAutofit/>
          </a:bodyPr>
          <a:lstStyle/>
          <a:p>
            <a:pPr algn="ctr">
              <a:spcBef>
                <a:spcPts val="0"/>
              </a:spcBef>
              <a:buNone/>
            </a:pPr>
            <a:r>
              <a:rPr lang="en-US" sz="3000" dirty="0" smtClean="0">
                <a:latin typeface="Helvetica Neue"/>
                <a:ea typeface="Helvetica Neue"/>
                <a:cs typeface="Helvetica Neue"/>
                <a:sym typeface="Helvetica Neue"/>
              </a:rPr>
              <a:t>Approaches to Social Influence</a:t>
            </a:r>
          </a:p>
          <a:p>
            <a:pPr algn="ctr">
              <a:spcBef>
                <a:spcPts val="0"/>
              </a:spcBef>
              <a:buNone/>
            </a:pPr>
            <a:r>
              <a:rPr lang="en-US" sz="3000" dirty="0" smtClean="0">
                <a:latin typeface="Helvetica Neue"/>
                <a:ea typeface="Helvetica Neue"/>
                <a:cs typeface="Helvetica Neue"/>
                <a:sym typeface="Helvetica Neue"/>
              </a:rPr>
              <a:t>By Travis </a:t>
            </a:r>
            <a:r>
              <a:rPr lang="en-US" sz="3000" dirty="0" err="1" smtClean="0">
                <a:latin typeface="Helvetica Neue"/>
                <a:ea typeface="Helvetica Neue"/>
                <a:cs typeface="Helvetica Neue"/>
                <a:sym typeface="Helvetica Neue"/>
              </a:rPr>
              <a:t>Feil</a:t>
            </a:r>
            <a:endParaRPr lang="en-US" sz="3000" dirty="0">
              <a:latin typeface="Helvetica Neue"/>
              <a:ea typeface="Helvetica Neue"/>
              <a:cs typeface="Helvetica Neue"/>
              <a:sym typeface="Helvetica Neue"/>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Three Personality Groups of Leaders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dirty="0" smtClean="0">
                <a:latin typeface="Helvetica Neue"/>
                <a:ea typeface="Helvetica Neue"/>
                <a:cs typeface="Helvetica Neue"/>
                <a:sym typeface="Helvetica Neue"/>
              </a:rPr>
              <a:t>Assertive:</a:t>
            </a:r>
          </a:p>
          <a:p>
            <a:pPr lvl="4"/>
            <a:r>
              <a:rPr lang="en-US"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Primary concern is cooperative production</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Strong desire to see others succeed in the process</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Conflict is a means of growth</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The objectives are often met using methods the leader didn’t intends – ideas surface when everyone and the leader facilitate the execution of the plan.</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Objectives often change as the group works</a:t>
            </a:r>
            <a:endParaRPr lang="en-US"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81467533"/>
      </p:ext>
    </p:extLst>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Think of it this way…</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dirty="0" smtClean="0">
                <a:latin typeface="Helvetica Neue"/>
                <a:ea typeface="Helvetica Neue"/>
                <a:cs typeface="Helvetica Neue"/>
                <a:sym typeface="Helvetica Neue"/>
              </a:rPr>
              <a:t>Passive = Lose-Lose:</a:t>
            </a:r>
          </a:p>
          <a:p>
            <a:pPr lvl="4"/>
            <a:r>
              <a:rPr lang="en-US"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Even though the leader wants to be </a:t>
            </a:r>
            <a:r>
              <a:rPr lang="en-US" sz="2400" dirty="0" smtClean="0">
                <a:latin typeface="Helvetica Neue"/>
                <a:ea typeface="Helvetica Neue"/>
                <a:cs typeface="Helvetica Neue"/>
                <a:sym typeface="Helvetica Neue"/>
              </a:rPr>
              <a:t>liked, </a:t>
            </a:r>
            <a:r>
              <a:rPr lang="en-US" sz="2400" dirty="0" smtClean="0">
                <a:latin typeface="Helvetica Neue"/>
                <a:ea typeface="Helvetica Neue"/>
                <a:cs typeface="Helvetica Neue"/>
                <a:sym typeface="Helvetica Neue"/>
              </a:rPr>
              <a:t>she often times is not because she is trying to please too many people.</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Nobody is happy because the situation resembles chaos when everyone gets his/her way.</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Objectives don’t get met and the group fails.</a:t>
            </a:r>
            <a:endParaRPr lang="en-US"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154894753"/>
      </p:ext>
    </p:extLst>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Think of it this way…</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dirty="0" smtClean="0">
                <a:latin typeface="Helvetica Neue"/>
                <a:ea typeface="Helvetica Neue"/>
                <a:cs typeface="Helvetica Neue"/>
                <a:sym typeface="Helvetica Neue"/>
              </a:rPr>
              <a:t>Authoritative = Win-Lose:</a:t>
            </a:r>
          </a:p>
          <a:p>
            <a:pPr lvl="4"/>
            <a:r>
              <a:rPr lang="en-US"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The leader is not concerned with being liked – he only wants the job done and he’ll do whatever it takes to get it done. He wins.</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Those being led resent that their own ideas and plans are disregarded and they’re not treated with respect. They lose.</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Although objectives are met, the group fails because they are never true participants in the process.</a:t>
            </a:r>
            <a:endParaRPr lang="en-US"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963403315"/>
      </p:ext>
    </p:extLst>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Think of it this </a:t>
            </a:r>
            <a:r>
              <a:rPr lang="en-US" dirty="0" smtClean="0">
                <a:latin typeface="Helvetica Neue"/>
                <a:ea typeface="Helvetica Neue"/>
                <a:cs typeface="Helvetica Neue"/>
                <a:sym typeface="Helvetica Neue"/>
              </a:rPr>
              <a:t>way …</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dirty="0" smtClean="0">
                <a:latin typeface="Helvetica Neue"/>
                <a:ea typeface="Helvetica Neue"/>
                <a:cs typeface="Helvetica Neue"/>
                <a:sym typeface="Helvetica Neue"/>
              </a:rPr>
              <a:t>Assertive = Win-Win:</a:t>
            </a:r>
          </a:p>
          <a:p>
            <a:pPr lvl="4"/>
            <a:r>
              <a:rPr lang="en-US"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The leader is more concerned with group objectives than </a:t>
            </a:r>
            <a:r>
              <a:rPr lang="en-US" sz="2400" dirty="0" smtClean="0">
                <a:latin typeface="Helvetica Neue"/>
                <a:ea typeface="Helvetica Neue"/>
                <a:cs typeface="Helvetica Neue"/>
                <a:sym typeface="Helvetica Neue"/>
              </a:rPr>
              <a:t>how </a:t>
            </a:r>
            <a:r>
              <a:rPr lang="en-US" sz="2400" dirty="0" smtClean="0">
                <a:latin typeface="Helvetica Neue"/>
                <a:ea typeface="Helvetica Neue"/>
                <a:cs typeface="Helvetica Neue"/>
                <a:sym typeface="Helvetica Neue"/>
              </a:rPr>
              <a:t>she is perceived. She is motivated by the job being done well. She wins.</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Those being led realize there is a forum for their ideas and know they’ll be listened to if not followed. They win.</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Objectives are met by whatever means are best.</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The leader will insist that the job gets done even if the means to that end are unexpected or unplanned.</a:t>
            </a:r>
            <a:endParaRPr lang="en-US"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2418337249"/>
      </p:ext>
    </p:extLst>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Remember Your </a:t>
            </a:r>
            <a:r>
              <a:rPr lang="en-US" dirty="0" smtClean="0">
                <a:latin typeface="Helvetica Neue"/>
                <a:ea typeface="Helvetica Neue"/>
                <a:cs typeface="Helvetica Neue"/>
                <a:sym typeface="Helvetica Neue"/>
              </a:rPr>
              <a:t>Teachers …</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dirty="0" smtClean="0">
                <a:latin typeface="Helvetica Neue"/>
                <a:ea typeface="Helvetica Neue"/>
                <a:cs typeface="Helvetica Neue"/>
                <a:sym typeface="Helvetica Neue"/>
              </a:rPr>
              <a:t>Passive: Lose-Lose</a:t>
            </a:r>
          </a:p>
          <a:p>
            <a:pPr lvl="4"/>
            <a:r>
              <a:rPr lang="en-US"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Objective is to be liked, so nobody gets in trouble or is held accountable. Whatever learning objective existed in the lesson plan is disregarded because the class wants to do something else. The teacher doesn’t teach, the students don’t learn. People eventually resent the teacher. Everyone loses.</a:t>
            </a:r>
            <a:endParaRPr lang="en-US"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864460445"/>
      </p:ext>
    </p:extLst>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Remember Your </a:t>
            </a:r>
            <a:r>
              <a:rPr lang="en-US" dirty="0">
                <a:latin typeface="Helvetica Neue"/>
                <a:ea typeface="Helvetica Neue"/>
                <a:cs typeface="Helvetica Neue"/>
                <a:sym typeface="Helvetica Neue"/>
              </a:rPr>
              <a:t>T</a:t>
            </a:r>
            <a:r>
              <a:rPr lang="en-US" dirty="0" smtClean="0">
                <a:latin typeface="Helvetica Neue"/>
                <a:ea typeface="Helvetica Neue"/>
                <a:cs typeface="Helvetica Neue"/>
                <a:sym typeface="Helvetica Neue"/>
              </a:rPr>
              <a:t>eachers…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dirty="0" smtClean="0">
                <a:latin typeface="Helvetica Neue"/>
                <a:ea typeface="Helvetica Neue"/>
                <a:cs typeface="Helvetica Neue"/>
                <a:sym typeface="Helvetica Neue"/>
              </a:rPr>
              <a:t>Authoritative: Win-Lose</a:t>
            </a:r>
          </a:p>
          <a:p>
            <a:pPr lvl="4"/>
            <a:r>
              <a:rPr lang="en-US"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Objective is determined solely by the teacher, so students have no input in what they learn or how they learn it. The students might pass the test, but the information isn’t internalized. The teacher wins and the students lose.</a:t>
            </a:r>
            <a:endParaRPr lang="en-US"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3543507769"/>
      </p:ext>
    </p:extLst>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Remember Your </a:t>
            </a:r>
            <a:r>
              <a:rPr lang="en-US" dirty="0">
                <a:latin typeface="Helvetica Neue"/>
                <a:ea typeface="Helvetica Neue"/>
                <a:cs typeface="Helvetica Neue"/>
                <a:sym typeface="Helvetica Neue"/>
              </a:rPr>
              <a:t>T</a:t>
            </a:r>
            <a:r>
              <a:rPr lang="en-US" dirty="0" smtClean="0">
                <a:latin typeface="Helvetica Neue"/>
                <a:ea typeface="Helvetica Neue"/>
                <a:cs typeface="Helvetica Neue"/>
                <a:sym typeface="Helvetica Neue"/>
              </a:rPr>
              <a:t>eachers…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dirty="0" smtClean="0">
                <a:latin typeface="Helvetica Neue"/>
                <a:ea typeface="Helvetica Neue"/>
                <a:cs typeface="Helvetica Neue"/>
                <a:sym typeface="Helvetica Neue"/>
              </a:rPr>
              <a:t>Assertive: Win-Win</a:t>
            </a:r>
          </a:p>
          <a:p>
            <a:pPr lvl="4"/>
            <a:r>
              <a:rPr lang="en-US"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Objective is guided by the teacher according to the needs of the learners. Rabbit trails may be pursued and alternative methods are employed, sometimes as directed by the students. The teacher may have to firmly redirect at times, but everyone wins.</a:t>
            </a:r>
            <a:endParaRPr lang="en-US"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94817403"/>
      </p:ext>
    </p:extLst>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Another Set of Terms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dirty="0" smtClean="0">
                <a:latin typeface="Helvetica Neue"/>
                <a:ea typeface="Helvetica Neue"/>
                <a:cs typeface="Helvetica Neue"/>
                <a:sym typeface="Helvetica Neue"/>
              </a:rPr>
              <a:t>Kurt </a:t>
            </a:r>
            <a:r>
              <a:rPr lang="en-US" dirty="0" err="1" smtClean="0">
                <a:latin typeface="Helvetica Neue"/>
                <a:ea typeface="Helvetica Neue"/>
                <a:cs typeface="Helvetica Neue"/>
                <a:sym typeface="Helvetica Neue"/>
              </a:rPr>
              <a:t>Lewin</a:t>
            </a:r>
            <a:r>
              <a:rPr lang="en-US" dirty="0" smtClean="0">
                <a:latin typeface="Helvetica Neue"/>
                <a:ea typeface="Helvetica Neue"/>
                <a:cs typeface="Helvetica Neue"/>
                <a:sym typeface="Helvetica Neue"/>
              </a:rPr>
              <a:t> – 1939</a:t>
            </a:r>
          </a:p>
          <a:p>
            <a:r>
              <a:rPr lang="en-US" dirty="0">
                <a:latin typeface="Helvetica Neue"/>
                <a:ea typeface="Helvetica Neue"/>
                <a:cs typeface="Helvetica Neue"/>
                <a:sym typeface="Helvetica Neue"/>
              </a:rPr>
              <a:t>	</a:t>
            </a:r>
            <a:r>
              <a:rPr lang="en-US" dirty="0" smtClean="0">
                <a:latin typeface="Helvetica Neue"/>
                <a:ea typeface="Helvetica Neue"/>
                <a:cs typeface="Helvetica Neue"/>
                <a:sym typeface="Helvetica Neue"/>
              </a:rPr>
              <a:t>- Autocratic:</a:t>
            </a:r>
          </a:p>
          <a:p>
            <a:r>
              <a:rPr lang="en-US" dirty="0">
                <a:latin typeface="Helvetica Neue"/>
                <a:ea typeface="Helvetica Neue"/>
                <a:cs typeface="Helvetica Neue"/>
                <a:sym typeface="Helvetica Neue"/>
              </a:rPr>
              <a:t>	</a:t>
            </a:r>
            <a:r>
              <a:rPr lang="en-US" dirty="0" smtClean="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Leader determines what needs to be done, how it will be done, who will do it, and when it will be finished.</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Works best when the leader is honestly the most knowledgeable about the problem and how to solve it.</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Creativity is minimal since the ideas originate from one person.</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For example: deadline day. The editor may firmly lay out a plan for how all pages will be complete by the 4 p.m. go-to-press time.</a:t>
            </a:r>
          </a:p>
        </p:txBody>
      </p:sp>
    </p:spTree>
    <p:extLst>
      <p:ext uri="{BB962C8B-B14F-4D97-AF65-F5344CB8AC3E}">
        <p14:creationId xmlns:p14="http://schemas.microsoft.com/office/powerpoint/2010/main" val="563985809"/>
      </p:ext>
    </p:extLst>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r>
              <a:rPr lang="en-US" dirty="0">
                <a:latin typeface="Helvetica Neue"/>
                <a:ea typeface="Helvetica Neue"/>
                <a:cs typeface="Helvetica Neue"/>
                <a:sym typeface="Helvetica Neue"/>
              </a:rPr>
              <a:t>Another Set of Terms</a:t>
            </a: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dirty="0" smtClean="0">
                <a:latin typeface="Helvetica Neue"/>
                <a:ea typeface="Helvetica Neue"/>
                <a:cs typeface="Helvetica Neue"/>
                <a:sym typeface="Helvetica Neue"/>
              </a:rPr>
              <a:t>Kurt </a:t>
            </a:r>
            <a:r>
              <a:rPr lang="en-US" dirty="0" err="1" smtClean="0">
                <a:latin typeface="Helvetica Neue"/>
                <a:ea typeface="Helvetica Neue"/>
                <a:cs typeface="Helvetica Neue"/>
                <a:sym typeface="Helvetica Neue"/>
              </a:rPr>
              <a:t>Lewin</a:t>
            </a:r>
            <a:r>
              <a:rPr lang="en-US" dirty="0" smtClean="0">
                <a:latin typeface="Helvetica Neue"/>
                <a:ea typeface="Helvetica Neue"/>
                <a:cs typeface="Helvetica Neue"/>
                <a:sym typeface="Helvetica Neue"/>
              </a:rPr>
              <a:t> – 1939</a:t>
            </a:r>
          </a:p>
          <a:p>
            <a:r>
              <a:rPr lang="en-US" dirty="0">
                <a:latin typeface="Helvetica Neue"/>
                <a:ea typeface="Helvetica Neue"/>
                <a:cs typeface="Helvetica Neue"/>
                <a:sym typeface="Helvetica Neue"/>
              </a:rPr>
              <a:t>	</a:t>
            </a:r>
            <a:r>
              <a:rPr lang="en-US" dirty="0" smtClean="0">
                <a:latin typeface="Helvetica Neue"/>
                <a:ea typeface="Helvetica Neue"/>
                <a:cs typeface="Helvetica Neue"/>
                <a:sym typeface="Helvetica Neue"/>
              </a:rPr>
              <a:t>- Participative:</a:t>
            </a:r>
          </a:p>
          <a:p>
            <a:r>
              <a:rPr lang="en-US" dirty="0">
                <a:latin typeface="Helvetica Neue"/>
                <a:ea typeface="Helvetica Neue"/>
                <a:cs typeface="Helvetica Neue"/>
                <a:sym typeface="Helvetica Neue"/>
              </a:rPr>
              <a:t>	</a:t>
            </a:r>
            <a:r>
              <a:rPr lang="en-US" dirty="0" smtClean="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Leader facilitates the generation of ideas – all participate equally to determine the best route to success.</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Works best when there is time for discussion and when no obvious solution exists.</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Creativity is maximized from a large pool of contributors.</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Failure does occur since not all ideas will work.</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For example: issue planning. The entire staff may generate ideas for covering new topics and how to approach the reporting.</a:t>
            </a:r>
          </a:p>
        </p:txBody>
      </p:sp>
    </p:spTree>
    <p:extLst>
      <p:ext uri="{BB962C8B-B14F-4D97-AF65-F5344CB8AC3E}">
        <p14:creationId xmlns:p14="http://schemas.microsoft.com/office/powerpoint/2010/main" val="2426915604"/>
      </p:ext>
    </p:extLst>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r>
              <a:rPr lang="en-US" dirty="0">
                <a:latin typeface="Helvetica Neue"/>
                <a:ea typeface="Helvetica Neue"/>
                <a:cs typeface="Helvetica Neue"/>
                <a:sym typeface="Helvetica Neue"/>
              </a:rPr>
              <a:t>Another Set of Terms</a:t>
            </a: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dirty="0" smtClean="0">
                <a:latin typeface="Helvetica Neue"/>
                <a:ea typeface="Helvetica Neue"/>
                <a:cs typeface="Helvetica Neue"/>
                <a:sym typeface="Helvetica Neue"/>
              </a:rPr>
              <a:t>Kurt </a:t>
            </a:r>
            <a:r>
              <a:rPr lang="en-US" dirty="0" err="1" smtClean="0">
                <a:latin typeface="Helvetica Neue"/>
                <a:ea typeface="Helvetica Neue"/>
                <a:cs typeface="Helvetica Neue"/>
                <a:sym typeface="Helvetica Neue"/>
              </a:rPr>
              <a:t>Lewin</a:t>
            </a:r>
            <a:r>
              <a:rPr lang="en-US" dirty="0" smtClean="0">
                <a:latin typeface="Helvetica Neue"/>
                <a:ea typeface="Helvetica Neue"/>
                <a:cs typeface="Helvetica Neue"/>
                <a:sym typeface="Helvetica Neue"/>
              </a:rPr>
              <a:t> – 1939</a:t>
            </a:r>
          </a:p>
          <a:p>
            <a:r>
              <a:rPr lang="en-US" dirty="0">
                <a:latin typeface="Helvetica Neue"/>
                <a:ea typeface="Helvetica Neue"/>
                <a:cs typeface="Helvetica Neue"/>
                <a:sym typeface="Helvetica Neue"/>
              </a:rPr>
              <a:t>	</a:t>
            </a:r>
            <a:r>
              <a:rPr lang="en-US" dirty="0" smtClean="0">
                <a:latin typeface="Helvetica Neue"/>
                <a:ea typeface="Helvetica Neue"/>
                <a:cs typeface="Helvetica Neue"/>
                <a:sym typeface="Helvetica Neue"/>
              </a:rPr>
              <a:t>- </a:t>
            </a:r>
            <a:r>
              <a:rPr lang="en-US" dirty="0" err="1" smtClean="0">
                <a:latin typeface="Helvetica Neue"/>
                <a:ea typeface="Helvetica Neue"/>
                <a:cs typeface="Helvetica Neue"/>
                <a:sym typeface="Helvetica Neue"/>
              </a:rPr>
              <a:t>Delegative</a:t>
            </a:r>
            <a:r>
              <a:rPr lang="en-US" dirty="0" smtClean="0">
                <a:latin typeface="Helvetica Neue"/>
                <a:ea typeface="Helvetica Neue"/>
                <a:cs typeface="Helvetica Neue"/>
                <a:sym typeface="Helvetica Neue"/>
              </a:rPr>
              <a:t>:</a:t>
            </a:r>
          </a:p>
          <a:p>
            <a:r>
              <a:rPr lang="en-US" dirty="0">
                <a:latin typeface="Helvetica Neue"/>
                <a:ea typeface="Helvetica Neue"/>
                <a:cs typeface="Helvetica Neue"/>
                <a:sym typeface="Helvetica Neue"/>
              </a:rPr>
              <a:t>	</a:t>
            </a:r>
            <a:r>
              <a:rPr lang="en-US" dirty="0" smtClean="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Leader assigns the problem to others who generate the solutions and execute the plan.</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Works best when a member of the group is obviously most qualified to solve the problem in question.</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Creativity is neutralized – out of the hands of the leader</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 For example: business management. The editor may assign the planning and execution of the ad campaign to a single business-minded staff member with that skill set.</a:t>
            </a:r>
          </a:p>
        </p:txBody>
      </p:sp>
    </p:spTree>
    <p:extLst>
      <p:ext uri="{BB962C8B-B14F-4D97-AF65-F5344CB8AC3E}">
        <p14:creationId xmlns:p14="http://schemas.microsoft.com/office/powerpoint/2010/main" val="2087586651"/>
      </p:ext>
    </p:extLst>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What’s this number mean?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US" sz="5400" b="1" dirty="0" smtClean="0">
                <a:latin typeface="Helvetica Neue"/>
                <a:ea typeface="Helvetica Neue"/>
                <a:cs typeface="Helvetica Neue"/>
                <a:sym typeface="Helvetica Neue"/>
              </a:rPr>
              <a:t>23,200,000</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Review thus </a:t>
            </a:r>
            <a:r>
              <a:rPr lang="en-US" dirty="0" smtClean="0">
                <a:latin typeface="Helvetica Neue"/>
                <a:ea typeface="Helvetica Neue"/>
                <a:cs typeface="Helvetica Neue"/>
                <a:sym typeface="Helvetica Neue"/>
              </a:rPr>
              <a:t>far …</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2800" dirty="0" smtClean="0">
                <a:latin typeface="Helvetica Neue"/>
                <a:ea typeface="Helvetica Neue"/>
                <a:cs typeface="Helvetica Neue"/>
                <a:sym typeface="Helvetica Neue"/>
              </a:rPr>
              <a:t>Passive: Lose – Lose</a:t>
            </a:r>
          </a:p>
          <a:p>
            <a:r>
              <a:rPr lang="en-US" sz="2800" dirty="0" smtClean="0">
                <a:latin typeface="Helvetica Neue"/>
                <a:ea typeface="Helvetica Neue"/>
                <a:cs typeface="Helvetica Neue"/>
                <a:sym typeface="Helvetica Neue"/>
              </a:rPr>
              <a:t>Authoritative: Win – Lose</a:t>
            </a:r>
          </a:p>
          <a:p>
            <a:r>
              <a:rPr lang="en-US" sz="2800" dirty="0" smtClean="0">
                <a:latin typeface="Helvetica Neue"/>
                <a:ea typeface="Helvetica Neue"/>
                <a:cs typeface="Helvetica Neue"/>
                <a:sym typeface="Helvetica Neue"/>
              </a:rPr>
              <a:t>Assertive: Win – Win</a:t>
            </a:r>
          </a:p>
          <a:p>
            <a:endParaRPr lang="en-US" sz="2800" dirty="0">
              <a:latin typeface="Helvetica Neue"/>
              <a:ea typeface="Helvetica Neue"/>
              <a:cs typeface="Helvetica Neue"/>
              <a:sym typeface="Helvetica Neue"/>
            </a:endParaRPr>
          </a:p>
          <a:p>
            <a:r>
              <a:rPr lang="en-US" sz="2800" dirty="0" smtClean="0">
                <a:latin typeface="Helvetica Neue"/>
                <a:ea typeface="Helvetica Neue"/>
                <a:cs typeface="Helvetica Neue"/>
                <a:sym typeface="Helvetica Neue"/>
              </a:rPr>
              <a:t>Autocratic</a:t>
            </a:r>
          </a:p>
          <a:p>
            <a:r>
              <a:rPr lang="en-US" sz="2800" dirty="0" smtClean="0">
                <a:latin typeface="Helvetica Neue"/>
                <a:ea typeface="Helvetica Neue"/>
                <a:cs typeface="Helvetica Neue"/>
                <a:sym typeface="Helvetica Neue"/>
              </a:rPr>
              <a:t>Participative</a:t>
            </a:r>
          </a:p>
          <a:p>
            <a:r>
              <a:rPr lang="en-US" sz="2800" dirty="0" err="1" smtClean="0">
                <a:latin typeface="Helvetica Neue"/>
                <a:ea typeface="Helvetica Neue"/>
                <a:cs typeface="Helvetica Neue"/>
                <a:sym typeface="Helvetica Neue"/>
              </a:rPr>
              <a:t>Delegative</a:t>
            </a:r>
            <a:endParaRPr lang="en-US" sz="2800" dirty="0" smtClean="0">
              <a:latin typeface="Helvetica Neue"/>
              <a:ea typeface="Helvetica Neue"/>
              <a:cs typeface="Helvetica Neue"/>
              <a:sym typeface="Helvetica Neue"/>
            </a:endParaRPr>
          </a:p>
        </p:txBody>
      </p:sp>
    </p:spTree>
    <p:extLst>
      <p:ext uri="{BB962C8B-B14F-4D97-AF65-F5344CB8AC3E}">
        <p14:creationId xmlns:p14="http://schemas.microsoft.com/office/powerpoint/2010/main" val="4106004838"/>
      </p:ext>
    </p:extLst>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And the list goes </a:t>
            </a:r>
            <a:r>
              <a:rPr lang="en-US" dirty="0" smtClean="0">
                <a:latin typeface="Helvetica Neue"/>
                <a:ea typeface="Helvetica Neue"/>
                <a:cs typeface="Helvetica Neue"/>
                <a:sym typeface="Helvetica Neue"/>
              </a:rPr>
              <a:t>on …</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sz="2800" dirty="0" smtClean="0">
                <a:latin typeface="Helvetica Neue"/>
                <a:ea typeface="Helvetica Neue"/>
                <a:cs typeface="Helvetica Neue"/>
                <a:sym typeface="Helvetica Neue"/>
              </a:rPr>
              <a:t>We could spend a day just exploring these types of theories.</a:t>
            </a:r>
          </a:p>
          <a:p>
            <a:pPr marL="457200" indent="-457200">
              <a:buFontTx/>
              <a:buChar char="-"/>
            </a:pPr>
            <a:r>
              <a:rPr lang="en-US" sz="2800" dirty="0" smtClean="0">
                <a:latin typeface="Helvetica Neue"/>
                <a:ea typeface="Helvetica Neue"/>
                <a:cs typeface="Helvetica Neue"/>
                <a:sym typeface="Helvetica Neue"/>
              </a:rPr>
              <a:t>Instead, let’s do some reflection and application based upon the things we’ve discussed so far.</a:t>
            </a:r>
          </a:p>
          <a:p>
            <a:pPr marL="457200" indent="-457200">
              <a:buFontTx/>
              <a:buChar char="-"/>
            </a:pPr>
            <a:r>
              <a:rPr lang="en-US" sz="2800" dirty="0" smtClean="0">
                <a:latin typeface="Helvetica Neue"/>
                <a:ea typeface="Helvetica Neue"/>
                <a:cs typeface="Helvetica Neue"/>
                <a:sym typeface="Helvetica Neue"/>
              </a:rPr>
              <a:t>Consider yourself and your own leadership style.</a:t>
            </a:r>
          </a:p>
          <a:p>
            <a:pPr marL="457200" indent="-457200">
              <a:buFontTx/>
              <a:buChar char="-"/>
            </a:pPr>
            <a:r>
              <a:rPr lang="en-US" sz="2800" dirty="0" smtClean="0">
                <a:latin typeface="Helvetica Neue"/>
                <a:ea typeface="Helvetica Neue"/>
                <a:cs typeface="Helvetica Neue"/>
                <a:sym typeface="Helvetica Neue"/>
              </a:rPr>
              <a:t>Of the terms lists, which terms seem to describe your own </a:t>
            </a:r>
            <a:r>
              <a:rPr lang="en-US" sz="2800" dirty="0" err="1" smtClean="0">
                <a:latin typeface="Helvetica Neue"/>
                <a:ea typeface="Helvetica Neue"/>
                <a:cs typeface="Helvetica Neue"/>
                <a:sym typeface="Helvetica Neue"/>
              </a:rPr>
              <a:t>leadersihp</a:t>
            </a:r>
            <a:r>
              <a:rPr lang="en-US" sz="2800" dirty="0" smtClean="0">
                <a:latin typeface="Helvetica Neue"/>
                <a:ea typeface="Helvetica Neue"/>
                <a:cs typeface="Helvetica Neue"/>
                <a:sym typeface="Helvetica Neue"/>
              </a:rPr>
              <a:t> </a:t>
            </a:r>
            <a:r>
              <a:rPr lang="en-US" sz="2800" dirty="0" smtClean="0">
                <a:latin typeface="Helvetica Neue"/>
                <a:ea typeface="Helvetica Neue"/>
                <a:cs typeface="Helvetica Neue"/>
                <a:sym typeface="Helvetica Neue"/>
              </a:rPr>
              <a:t>style most commonly?</a:t>
            </a:r>
          </a:p>
          <a:p>
            <a:pPr marL="457200" indent="-457200">
              <a:buFontTx/>
              <a:buChar char="-"/>
            </a:pPr>
            <a:r>
              <a:rPr lang="en-US" sz="2800" dirty="0" smtClean="0">
                <a:latin typeface="Helvetica Neue"/>
                <a:ea typeface="Helvetica Neue"/>
                <a:cs typeface="Helvetica Neue"/>
                <a:sym typeface="Helvetica Neue"/>
              </a:rPr>
              <a:t>Where could you grow?</a:t>
            </a:r>
          </a:p>
        </p:txBody>
      </p:sp>
    </p:spTree>
    <p:extLst>
      <p:ext uri="{BB962C8B-B14F-4D97-AF65-F5344CB8AC3E}">
        <p14:creationId xmlns:p14="http://schemas.microsoft.com/office/powerpoint/2010/main" val="2635542592"/>
      </p:ext>
    </p:extLst>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Reflection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sz="2800" dirty="0" smtClean="0">
                <a:latin typeface="Helvetica Neue"/>
                <a:ea typeface="Helvetica Neue"/>
                <a:cs typeface="Helvetica Neue"/>
                <a:sym typeface="Helvetica Neue"/>
              </a:rPr>
              <a:t>Fill out the Leadership Style Reflection page in the next few minutes and let’s talk about it.</a:t>
            </a:r>
          </a:p>
        </p:txBody>
      </p:sp>
    </p:spTree>
    <p:extLst>
      <p:ext uri="{BB962C8B-B14F-4D97-AF65-F5344CB8AC3E}">
        <p14:creationId xmlns:p14="http://schemas.microsoft.com/office/powerpoint/2010/main" val="3674030304"/>
      </p:ext>
    </p:extLst>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Perception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sz="2400" dirty="0" smtClean="0">
                <a:latin typeface="Helvetica Neue"/>
                <a:ea typeface="Helvetica Neue"/>
                <a:cs typeface="Helvetica Neue"/>
                <a:sym typeface="Helvetica Neue"/>
              </a:rPr>
              <a:t>An important component of leadership is perception</a:t>
            </a:r>
          </a:p>
          <a:p>
            <a:pPr marL="457200" indent="-457200">
              <a:buFontTx/>
              <a:buChar char="-"/>
            </a:pPr>
            <a:r>
              <a:rPr lang="en-US" sz="2400" dirty="0" smtClean="0">
                <a:latin typeface="Helvetica Neue"/>
                <a:ea typeface="Helvetica Neue"/>
                <a:cs typeface="Helvetica Neue"/>
                <a:sym typeface="Helvetica Neue"/>
              </a:rPr>
              <a:t>Perhaps you believe you’re doing a better job than you are.</a:t>
            </a:r>
          </a:p>
          <a:p>
            <a:pPr marL="457200" indent="-457200">
              <a:buFontTx/>
              <a:buChar char="-"/>
            </a:pPr>
            <a:r>
              <a:rPr lang="en-US" sz="2400" dirty="0" smtClean="0">
                <a:latin typeface="Helvetica Neue"/>
                <a:ea typeface="Helvetica Neue"/>
                <a:cs typeface="Helvetica Neue"/>
                <a:sym typeface="Helvetica Neue"/>
              </a:rPr>
              <a:t>Perhaps you’re trying really hard, but people aren’t seeing your efforts the same way you are.</a:t>
            </a:r>
          </a:p>
          <a:p>
            <a:pPr marL="457200" indent="-457200">
              <a:buFontTx/>
              <a:buChar char="-"/>
            </a:pPr>
            <a:r>
              <a:rPr lang="en-US" sz="2400" dirty="0" smtClean="0">
                <a:latin typeface="Helvetica Neue"/>
                <a:ea typeface="Helvetica Neue"/>
                <a:cs typeface="Helvetica Neue"/>
                <a:sym typeface="Helvetica Neue"/>
              </a:rPr>
              <a:t>It’s a good idea to get feedback from those you’re leading to determine if changes need to be made.</a:t>
            </a:r>
          </a:p>
          <a:p>
            <a:pPr marL="457200" indent="-457200">
              <a:buFontTx/>
              <a:buChar char="-"/>
            </a:pPr>
            <a:r>
              <a:rPr lang="en-US" sz="2400" dirty="0" smtClean="0">
                <a:latin typeface="Helvetica Neue"/>
                <a:ea typeface="Helvetica Neue"/>
                <a:cs typeface="Helvetica Neue"/>
                <a:sym typeface="Helvetica Neue"/>
              </a:rPr>
              <a:t>Consider randomly and anonymously surveying your staff about their perceptions of the working environment</a:t>
            </a:r>
          </a:p>
          <a:p>
            <a:pPr marL="457200" indent="-457200">
              <a:buFontTx/>
              <a:buChar char="-"/>
            </a:pPr>
            <a:r>
              <a:rPr lang="en-US" sz="2400" dirty="0" smtClean="0">
                <a:latin typeface="Helvetica Neue"/>
                <a:ea typeface="Helvetica Neue"/>
                <a:cs typeface="Helvetica Neue"/>
                <a:sym typeface="Helvetica Neue"/>
              </a:rPr>
              <a:t>Take their opinions with a grain of salt and facilitate discussion about points of contention.</a:t>
            </a:r>
          </a:p>
        </p:txBody>
      </p:sp>
    </p:spTree>
    <p:extLst>
      <p:ext uri="{BB962C8B-B14F-4D97-AF65-F5344CB8AC3E}">
        <p14:creationId xmlns:p14="http://schemas.microsoft.com/office/powerpoint/2010/main" val="3240555119"/>
      </p:ext>
    </p:extLst>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Round Table Discussion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sz="2400" dirty="0" smtClean="0">
                <a:latin typeface="Helvetica Neue"/>
                <a:ea typeface="Helvetica Neue"/>
                <a:cs typeface="Helvetica Neue"/>
                <a:sym typeface="Helvetica Neue"/>
              </a:rPr>
              <a:t>What have you read about being a leader that might make leading easier? It may be a theory, a method, an </a:t>
            </a:r>
            <a:r>
              <a:rPr lang="en-US" sz="2400" dirty="0" smtClean="0">
                <a:latin typeface="Helvetica Neue"/>
                <a:ea typeface="Helvetica Neue"/>
                <a:cs typeface="Helvetica Neue"/>
                <a:sym typeface="Helvetica Neue"/>
              </a:rPr>
              <a:t>idea … anything </a:t>
            </a:r>
            <a:r>
              <a:rPr lang="en-US" sz="2400" dirty="0" smtClean="0">
                <a:latin typeface="Helvetica Neue"/>
                <a:ea typeface="Helvetica Neue"/>
                <a:cs typeface="Helvetica Neue"/>
                <a:sym typeface="Helvetica Neue"/>
              </a:rPr>
              <a:t>at all.</a:t>
            </a:r>
          </a:p>
        </p:txBody>
      </p:sp>
    </p:spTree>
    <p:extLst>
      <p:ext uri="{BB962C8B-B14F-4D97-AF65-F5344CB8AC3E}">
        <p14:creationId xmlns:p14="http://schemas.microsoft.com/office/powerpoint/2010/main" val="1545181148"/>
      </p:ext>
    </p:extLst>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One-Minute Manager</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sz="2400" dirty="0" smtClean="0">
                <a:latin typeface="Helvetica Neue"/>
                <a:ea typeface="Helvetica Neue"/>
                <a:cs typeface="Helvetica Neue"/>
                <a:sym typeface="Helvetica Neue"/>
              </a:rPr>
              <a:t>Because student media is a fast-paced environment, a one-minute-manager approach can be employed for day-to-day management needs</a:t>
            </a:r>
          </a:p>
        </p:txBody>
      </p:sp>
    </p:spTree>
    <p:extLst>
      <p:ext uri="{BB962C8B-B14F-4D97-AF65-F5344CB8AC3E}">
        <p14:creationId xmlns:p14="http://schemas.microsoft.com/office/powerpoint/2010/main" val="3396808844"/>
      </p:ext>
    </p:extLst>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One-Minute Manager</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2400" dirty="0" smtClean="0">
                <a:latin typeface="Helvetica Neue"/>
                <a:ea typeface="Helvetica Neue"/>
                <a:cs typeface="Helvetica Neue"/>
                <a:sym typeface="Helvetica Neue"/>
              </a:rPr>
              <a:t>One minute goals:</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Quickly and often, make sure your staff knows what is expected and has the tools necessary to achieve success.</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Use to redirect unproductive behavior that surfaces randomly.</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In 60 seconds, ask what a staff member is going to accomplish during this work session. Listen, affirm, and add objectives as needed.</a:t>
            </a:r>
          </a:p>
          <a:p>
            <a:pPr marL="457200" lvl="1" indent="-457200">
              <a:buFontTx/>
              <a:buChar char="-"/>
            </a:pPr>
            <a:endParaRPr lang="en-US" sz="1800" dirty="0" smtClean="0">
              <a:latin typeface="Helvetica Neue"/>
              <a:ea typeface="Helvetica Neue"/>
              <a:cs typeface="Helvetica Neue"/>
              <a:sym typeface="Helvetica Neue"/>
            </a:endParaRPr>
          </a:p>
        </p:txBody>
      </p:sp>
    </p:spTree>
    <p:extLst>
      <p:ext uri="{BB962C8B-B14F-4D97-AF65-F5344CB8AC3E}">
        <p14:creationId xmlns:p14="http://schemas.microsoft.com/office/powerpoint/2010/main" val="2798797438"/>
      </p:ext>
    </p:extLst>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One-Minute Manager</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2400" dirty="0" smtClean="0">
                <a:latin typeface="Helvetica Neue"/>
                <a:ea typeface="Helvetica Neue"/>
                <a:cs typeface="Helvetica Neue"/>
                <a:sym typeface="Helvetica Neue"/>
              </a:rPr>
              <a:t>One minute goals:</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“Caleb – we have 40 minutes of class left. What are the things you’d like to have finished when the bell rings? (Listen) That sounds doable. I’d like to add the caption on page 3 to your list. Amanda is waiting to edit that page. Let’s also plan on you filing your interview notes from yesterday and downloading the pep rally photos before you leave. Thank you for your hard work!”</a:t>
            </a:r>
          </a:p>
          <a:p>
            <a:pPr marL="457200" lvl="1" indent="-457200">
              <a:buFontTx/>
              <a:buChar char="-"/>
            </a:pPr>
            <a:endParaRPr lang="en-US" sz="1800" dirty="0" smtClean="0">
              <a:latin typeface="Helvetica Neue"/>
              <a:ea typeface="Helvetica Neue"/>
              <a:cs typeface="Helvetica Neue"/>
              <a:sym typeface="Helvetica Neue"/>
            </a:endParaRPr>
          </a:p>
        </p:txBody>
      </p:sp>
    </p:spTree>
    <p:extLst>
      <p:ext uri="{BB962C8B-B14F-4D97-AF65-F5344CB8AC3E}">
        <p14:creationId xmlns:p14="http://schemas.microsoft.com/office/powerpoint/2010/main" val="3971670712"/>
      </p:ext>
    </p:extLst>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One-Minute Manager</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2400" dirty="0" smtClean="0">
                <a:latin typeface="Helvetica Neue"/>
                <a:ea typeface="Helvetica Neue"/>
                <a:cs typeface="Helvetica Neue"/>
                <a:sym typeface="Helvetica Neue"/>
              </a:rPr>
              <a:t>One minute praise:</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When you see someone doing something right, take 60 seconds to pause and praise them for what they have done right.</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Take a full 60 seconds – that’s a long time, and they’ll feel it is more meaningful.</a:t>
            </a:r>
          </a:p>
          <a:p>
            <a:pPr marL="457200" lvl="1" indent="-457200">
              <a:buFontTx/>
              <a:buChar char="-"/>
            </a:pPr>
            <a:endParaRPr lang="en-US" sz="1800" dirty="0" smtClean="0">
              <a:latin typeface="Helvetica Neue"/>
              <a:ea typeface="Helvetica Neue"/>
              <a:cs typeface="Helvetica Neue"/>
              <a:sym typeface="Helvetica Neue"/>
            </a:endParaRPr>
          </a:p>
        </p:txBody>
      </p:sp>
    </p:spTree>
    <p:extLst>
      <p:ext uri="{BB962C8B-B14F-4D97-AF65-F5344CB8AC3E}">
        <p14:creationId xmlns:p14="http://schemas.microsoft.com/office/powerpoint/2010/main" val="4136127791"/>
      </p:ext>
    </p:extLst>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One-Minute Manager</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2400" dirty="0" smtClean="0">
                <a:latin typeface="Helvetica Neue"/>
                <a:ea typeface="Helvetica Neue"/>
                <a:cs typeface="Helvetica Neue"/>
                <a:sym typeface="Helvetica Neue"/>
              </a:rPr>
              <a:t>One minute praise:</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“Rachel – I was looking through your story on the new lunch menu and wanted to tell you I appreciate the perspectives you got in the story. I saw quotes from lunch staff, teachers, students, administrators, and parents and I know that wasn’t easy. Because you made that effort, the story really feels balanced and whole. The facts about the legislation affecting lunch offerings was really well written, too. Very simple and easy to follow information you shared. I know you didn’t necessarily love this assignment, but you did a really good job making it objective and journalistic, and the whole paper is better because of it. Thank you.”</a:t>
            </a:r>
          </a:p>
          <a:p>
            <a:pPr marL="457200" lvl="1" indent="-457200">
              <a:buFontTx/>
              <a:buChar char="-"/>
            </a:pPr>
            <a:endParaRPr lang="en-US" sz="1800" dirty="0" smtClean="0">
              <a:latin typeface="Helvetica Neue"/>
              <a:ea typeface="Helvetica Neue"/>
              <a:cs typeface="Helvetica Neue"/>
              <a:sym typeface="Helvetica Neue"/>
            </a:endParaRPr>
          </a:p>
        </p:txBody>
      </p:sp>
    </p:spTree>
    <p:extLst>
      <p:ext uri="{BB962C8B-B14F-4D97-AF65-F5344CB8AC3E}">
        <p14:creationId xmlns:p14="http://schemas.microsoft.com/office/powerpoint/2010/main" val="4025116541"/>
      </p:ext>
    </p:extLst>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What’s this number mean?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4400" b="1" dirty="0">
                <a:latin typeface="Helvetica Neue"/>
                <a:ea typeface="Helvetica Neue"/>
                <a:cs typeface="Helvetica Neue"/>
                <a:sym typeface="Helvetica Neue"/>
              </a:rPr>
              <a:t>23,200,000</a:t>
            </a:r>
          </a:p>
          <a:p>
            <a:r>
              <a:rPr lang="en-US" dirty="0">
                <a:latin typeface="Helvetica Neue"/>
                <a:ea typeface="Helvetica Neue"/>
                <a:cs typeface="Helvetica Neue"/>
                <a:sym typeface="Helvetica Neue"/>
              </a:rPr>
              <a:t>It’s the number of hits you’ll get if you Google the phrase “leadership styles</a:t>
            </a:r>
            <a:r>
              <a:rPr lang="en-US" dirty="0" smtClean="0">
                <a:latin typeface="Helvetica Neue"/>
                <a:ea typeface="Helvetica Neue"/>
                <a:cs typeface="Helvetica Neue"/>
                <a:sym typeface="Helvetica Neue"/>
              </a:rPr>
              <a:t>”</a:t>
            </a:r>
          </a:p>
          <a:p>
            <a:r>
              <a:rPr lang="en-US" dirty="0" smtClean="0">
                <a:latin typeface="Helvetica Neue"/>
                <a:ea typeface="Helvetica Neue"/>
                <a:cs typeface="Helvetica Neue"/>
                <a:sym typeface="Helvetica Neue"/>
              </a:rPr>
              <a:t>(as of April 2, 2015)</a:t>
            </a:r>
            <a:endParaRPr lang="en-US" dirty="0">
              <a:latin typeface="Helvetica Neue"/>
              <a:ea typeface="Helvetica Neue"/>
              <a:cs typeface="Helvetica Neue"/>
              <a:sym typeface="Helvetica Neue"/>
            </a:endParaRPr>
          </a:p>
        </p:txBody>
      </p:sp>
    </p:spTree>
    <p:extLst>
      <p:ext uri="{BB962C8B-B14F-4D97-AF65-F5344CB8AC3E}">
        <p14:creationId xmlns:p14="http://schemas.microsoft.com/office/powerpoint/2010/main" val="99003281"/>
      </p:ext>
    </p:extLst>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One-Minute Manager</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2400" dirty="0" smtClean="0">
                <a:latin typeface="Helvetica Neue"/>
                <a:ea typeface="Helvetica Neue"/>
                <a:cs typeface="Helvetica Neue"/>
                <a:sym typeface="Helvetica Neue"/>
              </a:rPr>
              <a:t>One minute reprimand:</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When a staff member fails, take them in private to directly address the problem</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Keep it under 60 seconds</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Focus only on the performance, not the staff member. Use behavior-centered language.</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Encourage them that they can do better.</a:t>
            </a:r>
          </a:p>
          <a:p>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Let it go – don’t hold it over them.</a:t>
            </a:r>
            <a:endParaRPr lang="en-US" sz="1800" dirty="0" smtClean="0">
              <a:latin typeface="Helvetica Neue"/>
              <a:ea typeface="Helvetica Neue"/>
              <a:cs typeface="Helvetica Neue"/>
              <a:sym typeface="Helvetica Neue"/>
            </a:endParaRPr>
          </a:p>
        </p:txBody>
      </p:sp>
    </p:spTree>
    <p:extLst>
      <p:ext uri="{BB962C8B-B14F-4D97-AF65-F5344CB8AC3E}">
        <p14:creationId xmlns:p14="http://schemas.microsoft.com/office/powerpoint/2010/main" val="3034337321"/>
      </p:ext>
    </p:extLst>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One-Minute Manager</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2400" dirty="0" smtClean="0">
                <a:latin typeface="Helvetica Neue"/>
                <a:ea typeface="Helvetica Neue"/>
                <a:cs typeface="Helvetica Neue"/>
                <a:sym typeface="Helvetica Neue"/>
              </a:rPr>
              <a:t>One minute reprimand:</a:t>
            </a:r>
          </a:p>
          <a:p>
            <a:r>
              <a:rPr lang="en-US" sz="2400" dirty="0">
                <a:latin typeface="Helvetica Neue"/>
                <a:ea typeface="Helvetica Neue"/>
                <a:cs typeface="Helvetica Neue"/>
                <a:sym typeface="Helvetica Neue"/>
              </a:rPr>
              <a:t>	</a:t>
            </a:r>
            <a:r>
              <a:rPr lang="en-US" sz="2000" dirty="0" smtClean="0">
                <a:latin typeface="Helvetica Neue"/>
                <a:ea typeface="Helvetica Neue"/>
                <a:cs typeface="Helvetica Neue"/>
                <a:sym typeface="Helvetica Neue"/>
              </a:rPr>
              <a:t>- “Brittney – In the last few class periods, I’ve noticed you haven’t volunteered for any photo assignments. Can you share with me the reason? (Listen). I understand. Balancing work and school is tough for all the staff members with jobs. Here’s the struggle: when the rest of the staff perceives that you’re not willing to take photos, it causes </a:t>
            </a:r>
            <a:r>
              <a:rPr lang="en-US" sz="2000" smtClean="0">
                <a:latin typeface="Helvetica Neue"/>
                <a:ea typeface="Helvetica Neue"/>
                <a:cs typeface="Helvetica Neue"/>
                <a:sym typeface="Helvetica Neue"/>
              </a:rPr>
              <a:t>resentment </a:t>
            </a:r>
            <a:r>
              <a:rPr lang="en-US" sz="2000" smtClean="0">
                <a:latin typeface="Helvetica Neue"/>
                <a:ea typeface="Helvetica Neue"/>
                <a:cs typeface="Helvetica Neue"/>
                <a:sym typeface="Helvetica Neue"/>
              </a:rPr>
              <a:t>among </a:t>
            </a:r>
            <a:r>
              <a:rPr lang="en-US" sz="2000" dirty="0" smtClean="0">
                <a:latin typeface="Helvetica Neue"/>
                <a:ea typeface="Helvetica Neue"/>
                <a:cs typeface="Helvetica Neue"/>
                <a:sym typeface="Helvetica Neue"/>
              </a:rPr>
              <a:t>those who are carrying the extra weight which really erodes the team spirit we’ve tried to create this year. To help keep the staff motivated and cohesive, let’s get you out for some photo assignments that won’t interfere with work. Look at your schedule for the next week and find time to do 3-4 photo assignments, and make sure to consider the in-school opportunities this week. There are lots of classes we need beat coverage for, so that may help you balance it. Next class, let’s agree on 3-4 opportunities.”</a:t>
            </a:r>
          </a:p>
        </p:txBody>
      </p:sp>
    </p:spTree>
    <p:extLst>
      <p:ext uri="{BB962C8B-B14F-4D97-AF65-F5344CB8AC3E}">
        <p14:creationId xmlns:p14="http://schemas.microsoft.com/office/powerpoint/2010/main" val="534063640"/>
      </p:ext>
    </p:extLst>
  </p:cSld>
  <p:clrMapOvr>
    <a:masterClrMapping/>
  </p:clrMapOvr>
  <p:transition xmlns:p14="http://schemas.microsoft.com/office/powerpoint/2010/mai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No Matter Your Style…</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342900" indent="-342900">
              <a:buFontTx/>
              <a:buChar char="-"/>
            </a:pPr>
            <a:r>
              <a:rPr lang="en-US" sz="2400" dirty="0" smtClean="0">
                <a:latin typeface="Helvetica Neue"/>
                <a:ea typeface="Helvetica Neue"/>
                <a:cs typeface="Helvetica Neue"/>
                <a:sym typeface="Helvetica Neue"/>
              </a:rPr>
              <a:t>Make your expectations clear. Consider a staff commitment contract.</a:t>
            </a:r>
          </a:p>
          <a:p>
            <a:pPr marL="342900" indent="-342900">
              <a:buFontTx/>
              <a:buChar char="-"/>
            </a:pPr>
            <a:r>
              <a:rPr lang="en-US" sz="2400" dirty="0" smtClean="0">
                <a:latin typeface="Helvetica Neue"/>
                <a:ea typeface="Helvetica Neue"/>
                <a:cs typeface="Helvetica Neue"/>
                <a:sym typeface="Helvetica Neue"/>
              </a:rPr>
              <a:t>Create buy-in by seeking input from the group and creating a sense of community.</a:t>
            </a:r>
          </a:p>
          <a:p>
            <a:pPr marL="342900" indent="-342900">
              <a:buFontTx/>
              <a:buChar char="-"/>
            </a:pPr>
            <a:r>
              <a:rPr lang="en-US" sz="2400" dirty="0" smtClean="0">
                <a:latin typeface="Helvetica Neue"/>
                <a:ea typeface="Helvetica Neue"/>
                <a:cs typeface="Helvetica Neue"/>
                <a:sym typeface="Helvetica Neue"/>
              </a:rPr>
              <a:t>Choose your words carefully – keep it about the behavior, not the person.</a:t>
            </a:r>
          </a:p>
          <a:p>
            <a:pPr marL="342900" indent="-342900">
              <a:buFontTx/>
              <a:buChar char="-"/>
            </a:pPr>
            <a:r>
              <a:rPr lang="en-US" sz="2400" dirty="0" smtClean="0">
                <a:latin typeface="Helvetica Neue"/>
                <a:ea typeface="Helvetica Neue"/>
                <a:cs typeface="Helvetica Neue"/>
                <a:sym typeface="Helvetica Neue"/>
              </a:rPr>
              <a:t>Balance correction with praise.</a:t>
            </a:r>
            <a:endParaRPr lang="en-US" sz="2000" dirty="0" smtClean="0">
              <a:latin typeface="Helvetica Neue"/>
              <a:ea typeface="Helvetica Neue"/>
              <a:cs typeface="Helvetica Neue"/>
              <a:sym typeface="Helvetica Neue"/>
            </a:endParaRPr>
          </a:p>
        </p:txBody>
      </p:sp>
    </p:spTree>
    <p:extLst>
      <p:ext uri="{BB962C8B-B14F-4D97-AF65-F5344CB8AC3E}">
        <p14:creationId xmlns:p14="http://schemas.microsoft.com/office/powerpoint/2010/main" val="1420322386"/>
      </p:ext>
    </p:extLst>
  </p:cSld>
  <p:clrMapOvr>
    <a:masterClrMapping/>
  </p:clrMapOvr>
  <p:transition xmlns:p14="http://schemas.microsoft.com/office/powerpoint/2010/mai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Review</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342900" indent="-342900">
              <a:buFontTx/>
              <a:buChar char="-"/>
            </a:pPr>
            <a:r>
              <a:rPr lang="en-US" sz="2400" dirty="0" smtClean="0">
                <a:latin typeface="Helvetica Neue"/>
                <a:ea typeface="Helvetica Neue"/>
                <a:cs typeface="Helvetica Neue"/>
                <a:sym typeface="Helvetica Neue"/>
              </a:rPr>
              <a:t>Passive – Authoritative – Assertive</a:t>
            </a:r>
          </a:p>
          <a:p>
            <a:pPr marL="342900" indent="-342900">
              <a:buFontTx/>
              <a:buChar char="-"/>
            </a:pPr>
            <a:r>
              <a:rPr lang="en-US" sz="2400" dirty="0" smtClean="0">
                <a:latin typeface="Helvetica Neue"/>
                <a:ea typeface="Helvetica Neue"/>
                <a:cs typeface="Helvetica Neue"/>
                <a:sym typeface="Helvetica Neue"/>
              </a:rPr>
              <a:t>Autocratic – Participative – </a:t>
            </a:r>
            <a:r>
              <a:rPr lang="en-US" sz="2400" dirty="0" err="1" smtClean="0">
                <a:latin typeface="Helvetica Neue"/>
                <a:ea typeface="Helvetica Neue"/>
                <a:cs typeface="Helvetica Neue"/>
                <a:sym typeface="Helvetica Neue"/>
              </a:rPr>
              <a:t>Delegative</a:t>
            </a:r>
            <a:endParaRPr lang="en-US" sz="2400" dirty="0" smtClean="0">
              <a:latin typeface="Helvetica Neue"/>
              <a:ea typeface="Helvetica Neue"/>
              <a:cs typeface="Helvetica Neue"/>
              <a:sym typeface="Helvetica Neue"/>
            </a:endParaRPr>
          </a:p>
          <a:p>
            <a:pPr marL="342900" indent="-342900">
              <a:buFontTx/>
              <a:buChar char="-"/>
            </a:pPr>
            <a:r>
              <a:rPr lang="en-US" sz="2400" dirty="0" smtClean="0">
                <a:latin typeface="Helvetica Neue"/>
                <a:ea typeface="Helvetica Neue"/>
                <a:cs typeface="Helvetica Neue"/>
                <a:sym typeface="Helvetica Neue"/>
              </a:rPr>
              <a:t>Reflection on your leadership style</a:t>
            </a:r>
          </a:p>
          <a:p>
            <a:pPr marL="342900" indent="-342900">
              <a:buFontTx/>
              <a:buChar char="-"/>
            </a:pPr>
            <a:r>
              <a:rPr lang="en-US" sz="2400" dirty="0" smtClean="0">
                <a:latin typeface="Helvetica Neue"/>
                <a:ea typeface="Helvetica Neue"/>
                <a:cs typeface="Helvetica Neue"/>
                <a:sym typeface="Helvetica Neue"/>
              </a:rPr>
              <a:t>Perception of performance</a:t>
            </a:r>
          </a:p>
          <a:p>
            <a:pPr marL="342900" indent="-342900">
              <a:buFontTx/>
              <a:buChar char="-"/>
            </a:pPr>
            <a:r>
              <a:rPr lang="en-US" sz="2400" dirty="0" smtClean="0">
                <a:latin typeface="Helvetica Neue"/>
                <a:ea typeface="Helvetica Neue"/>
                <a:cs typeface="Helvetica Neue"/>
                <a:sym typeface="Helvetica Neue"/>
              </a:rPr>
              <a:t>One-</a:t>
            </a:r>
            <a:r>
              <a:rPr lang="en-US" sz="2400" dirty="0">
                <a:latin typeface="Helvetica Neue"/>
                <a:ea typeface="Helvetica Neue"/>
                <a:cs typeface="Helvetica Neue"/>
                <a:sym typeface="Helvetica Neue"/>
              </a:rPr>
              <a:t>m</a:t>
            </a:r>
            <a:r>
              <a:rPr lang="en-US" sz="2400" dirty="0" smtClean="0">
                <a:latin typeface="Helvetica Neue"/>
                <a:ea typeface="Helvetica Neue"/>
                <a:cs typeface="Helvetica Neue"/>
                <a:sym typeface="Helvetica Neue"/>
              </a:rPr>
              <a:t>inute management</a:t>
            </a:r>
            <a:endParaRPr lang="en-US" sz="2000" dirty="0" smtClean="0">
              <a:latin typeface="Helvetica Neue"/>
              <a:ea typeface="Helvetica Neue"/>
              <a:cs typeface="Helvetica Neue"/>
              <a:sym typeface="Helvetica Neue"/>
            </a:endParaRPr>
          </a:p>
        </p:txBody>
      </p:sp>
    </p:spTree>
    <p:extLst>
      <p:ext uri="{BB962C8B-B14F-4D97-AF65-F5344CB8AC3E}">
        <p14:creationId xmlns:p14="http://schemas.microsoft.com/office/powerpoint/2010/main" val="1035253180"/>
      </p:ext>
    </p:extLst>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What’s this number mean?</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sz="4400" b="1" dirty="0">
                <a:latin typeface="Helvetica Neue"/>
                <a:ea typeface="Helvetica Neue"/>
                <a:cs typeface="Helvetica Neue"/>
                <a:sym typeface="Helvetica Neue"/>
              </a:rPr>
              <a:t>23,200,000</a:t>
            </a:r>
          </a:p>
          <a:p>
            <a:r>
              <a:rPr lang="en-US" dirty="0" smtClean="0">
                <a:latin typeface="Helvetica Neue"/>
                <a:ea typeface="Helvetica Neue"/>
                <a:cs typeface="Helvetica Neue"/>
                <a:sym typeface="Helvetica Neue"/>
              </a:rPr>
              <a:t>- It’s </a:t>
            </a:r>
            <a:r>
              <a:rPr lang="en-US" dirty="0">
                <a:latin typeface="Helvetica Neue"/>
                <a:ea typeface="Helvetica Neue"/>
                <a:cs typeface="Helvetica Neue"/>
                <a:sym typeface="Helvetica Neue"/>
              </a:rPr>
              <a:t>the number of hits you’ll get if you Google the phrase “leadership styles</a:t>
            </a:r>
            <a:r>
              <a:rPr lang="en-US" dirty="0" smtClean="0">
                <a:latin typeface="Helvetica Neue"/>
                <a:ea typeface="Helvetica Neue"/>
                <a:cs typeface="Helvetica Neue"/>
                <a:sym typeface="Helvetica Neue"/>
              </a:rPr>
              <a:t>”</a:t>
            </a:r>
          </a:p>
          <a:p>
            <a:r>
              <a:rPr lang="en-US" dirty="0" smtClean="0">
                <a:latin typeface="Helvetica Neue"/>
                <a:ea typeface="Helvetica Neue"/>
                <a:cs typeface="Helvetica Neue"/>
                <a:sym typeface="Helvetica Neue"/>
              </a:rPr>
              <a:t>(as of April 2, 2015)</a:t>
            </a:r>
          </a:p>
          <a:p>
            <a:r>
              <a:rPr lang="en-US" dirty="0" smtClean="0">
                <a:latin typeface="Helvetica Neue"/>
                <a:ea typeface="Helvetica Neue"/>
                <a:cs typeface="Helvetica Neue"/>
                <a:sym typeface="Helvetica Neue"/>
              </a:rPr>
              <a:t>- It’s the number of opinions you’ll get on this subject if you ask 23,200,000 different people.</a:t>
            </a:r>
            <a:endParaRPr lang="en-US" dirty="0">
              <a:latin typeface="Helvetica Neue"/>
              <a:ea typeface="Helvetica Neue"/>
              <a:cs typeface="Helvetica Neue"/>
              <a:sym typeface="Helvetica Neue"/>
            </a:endParaRPr>
          </a:p>
        </p:txBody>
      </p:sp>
    </p:spTree>
    <p:extLst>
      <p:ext uri="{BB962C8B-B14F-4D97-AF65-F5344CB8AC3E}">
        <p14:creationId xmlns:p14="http://schemas.microsoft.com/office/powerpoint/2010/main" val="1377795917"/>
      </p:ext>
    </p:extLst>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4" name="Picture 3" descr="Screen Shot 2015-04-02 at 2.53.2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0"/>
            <a:ext cx="7042492" cy="6858000"/>
          </a:xfrm>
          <a:prstGeom prst="rect">
            <a:avLst/>
          </a:prstGeom>
        </p:spPr>
      </p:pic>
    </p:spTree>
    <p:extLst>
      <p:ext uri="{BB962C8B-B14F-4D97-AF65-F5344CB8AC3E}">
        <p14:creationId xmlns:p14="http://schemas.microsoft.com/office/powerpoint/2010/main" val="264737164"/>
      </p:ext>
    </p:extLst>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What we won’t do</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dirty="0" smtClean="0">
                <a:latin typeface="Helvetica Neue"/>
                <a:ea typeface="Helvetica Neue"/>
                <a:cs typeface="Helvetica Neue"/>
                <a:sym typeface="Helvetica Neue"/>
              </a:rPr>
              <a:t>- Tell you THE BEST way to lead a group</a:t>
            </a:r>
          </a:p>
          <a:p>
            <a:r>
              <a:rPr lang="en-US" dirty="0" smtClean="0">
                <a:latin typeface="Helvetica Neue"/>
                <a:ea typeface="Helvetica Neue"/>
                <a:cs typeface="Helvetica Neue"/>
                <a:sym typeface="Helvetica Neue"/>
              </a:rPr>
              <a:t>- The simple truth is there are many different approaches and they can all be effective </a:t>
            </a:r>
            <a:r>
              <a:rPr lang="en-US" i="1" dirty="0" smtClean="0">
                <a:latin typeface="Helvetica Neue"/>
                <a:ea typeface="Helvetica Neue"/>
                <a:cs typeface="Helvetica Neue"/>
                <a:sym typeface="Helvetica Neue"/>
              </a:rPr>
              <a:t>depending on the situation</a:t>
            </a:r>
            <a:endParaRPr lang="en-US" i="1" dirty="0">
              <a:latin typeface="Helvetica Neue"/>
              <a:ea typeface="Helvetica Neue"/>
              <a:cs typeface="Helvetica Neue"/>
              <a:sym typeface="Helvetica Neue"/>
            </a:endParaRPr>
          </a:p>
        </p:txBody>
      </p:sp>
    </p:spTree>
    <p:extLst>
      <p:ext uri="{BB962C8B-B14F-4D97-AF65-F5344CB8AC3E}">
        <p14:creationId xmlns:p14="http://schemas.microsoft.com/office/powerpoint/2010/main" val="108571865"/>
      </p:ext>
    </p:extLst>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Deconstruct to Reconstruct</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r>
              <a:rPr lang="en-US" dirty="0" smtClean="0">
                <a:latin typeface="Helvetica Neue"/>
                <a:ea typeface="Helvetica Neue"/>
                <a:cs typeface="Helvetica Neue"/>
                <a:sym typeface="Helvetica Neue"/>
              </a:rPr>
              <a:t>- Think about your favorite classes at school.</a:t>
            </a:r>
          </a:p>
          <a:p>
            <a:pPr marL="457200" indent="-457200">
              <a:buFontTx/>
              <a:buChar char="-"/>
            </a:pPr>
            <a:r>
              <a:rPr lang="en-US" dirty="0" smtClean="0">
                <a:latin typeface="Helvetica Neue"/>
                <a:ea typeface="Helvetica Neue"/>
                <a:cs typeface="Helvetica Neue"/>
                <a:sym typeface="Helvetica Neue"/>
              </a:rPr>
              <a:t>Think about the teacher in that class.</a:t>
            </a:r>
          </a:p>
          <a:p>
            <a:pPr marL="457200" indent="-457200">
              <a:buFontTx/>
              <a:buChar char="-"/>
            </a:pPr>
            <a:r>
              <a:rPr lang="en-US" dirty="0" smtClean="0">
                <a:latin typeface="Helvetica Neue"/>
                <a:ea typeface="Helvetica Neue"/>
                <a:cs typeface="Helvetica Neue"/>
                <a:sym typeface="Helvetica Neue"/>
              </a:rPr>
              <a:t>Name some traits of that class or teacher that make it both productive and enjoyable</a:t>
            </a:r>
            <a:endParaRPr lang="en-US" dirty="0">
              <a:latin typeface="Helvetica Neue"/>
              <a:ea typeface="Helvetica Neue"/>
              <a:cs typeface="Helvetica Neue"/>
              <a:sym typeface="Helvetica Neue"/>
            </a:endParaRPr>
          </a:p>
        </p:txBody>
      </p:sp>
    </p:spTree>
    <p:extLst>
      <p:ext uri="{BB962C8B-B14F-4D97-AF65-F5344CB8AC3E}">
        <p14:creationId xmlns:p14="http://schemas.microsoft.com/office/powerpoint/2010/main" val="1548550594"/>
      </p:ext>
    </p:extLst>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Three Personality Groups of Leaders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dirty="0" smtClean="0">
                <a:latin typeface="Helvetica Neue"/>
                <a:ea typeface="Helvetica Neue"/>
                <a:cs typeface="Helvetica Neue"/>
                <a:sym typeface="Helvetica Neue"/>
              </a:rPr>
              <a:t>Passive:</a:t>
            </a:r>
          </a:p>
          <a:p>
            <a:pPr lvl="4"/>
            <a:r>
              <a:rPr lang="en-US"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Primary concern is being liked by the group</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Strong desire to please others</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Conflict is very uncomfortable and avoided</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The leader isn’t overly worried about meeting his 	own objectives as long as everything is peaceful</a:t>
            </a:r>
            <a:endParaRPr lang="en-US"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1176600811"/>
      </p:ext>
    </p:extLst>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US" dirty="0" smtClean="0">
                <a:latin typeface="Helvetica Neue"/>
                <a:ea typeface="Helvetica Neue"/>
                <a:cs typeface="Helvetica Neue"/>
                <a:sym typeface="Helvetica Neue"/>
              </a:rPr>
              <a:t>Three Personality Groups of Leaders</a:t>
            </a:r>
            <a:endParaRPr lang="en-US" dirty="0">
              <a:latin typeface="Helvetica Neue"/>
              <a:ea typeface="Helvetica Neue"/>
              <a:cs typeface="Helvetica Neue"/>
              <a:sym typeface="Helvetica Neue"/>
            </a:endParaRPr>
          </a:p>
        </p:txBody>
      </p:sp>
      <p:sp>
        <p:nvSpPr>
          <p:cNvPr id="32" name="Shape 3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indent="-457200">
              <a:buFontTx/>
              <a:buChar char="-"/>
            </a:pPr>
            <a:r>
              <a:rPr lang="en-US" dirty="0" smtClean="0">
                <a:latin typeface="Helvetica Neue"/>
                <a:ea typeface="Helvetica Neue"/>
                <a:cs typeface="Helvetica Neue"/>
                <a:sym typeface="Helvetica Neue"/>
              </a:rPr>
              <a:t>Authoritative:</a:t>
            </a:r>
          </a:p>
          <a:p>
            <a:pPr lvl="4"/>
            <a:r>
              <a:rPr lang="en-US"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Primary concern is being in control</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Strong desire to be respected/honored by others</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Conflict is not allowed – “My way or the highway”</a:t>
            </a:r>
          </a:p>
          <a:p>
            <a:pPr lvl="4"/>
            <a:r>
              <a:rPr lang="en-US" sz="2400" dirty="0">
                <a:latin typeface="Helvetica Neue"/>
                <a:ea typeface="Helvetica Neue"/>
                <a:cs typeface="Helvetica Neue"/>
                <a:sym typeface="Helvetica Neue"/>
              </a:rPr>
              <a:t>	</a:t>
            </a:r>
            <a:r>
              <a:rPr lang="en-US" sz="2400" dirty="0" smtClean="0">
                <a:latin typeface="Helvetica Neue"/>
                <a:ea typeface="Helvetica Neue"/>
                <a:cs typeface="Helvetica Neue"/>
                <a:sym typeface="Helvetica Neue"/>
              </a:rPr>
              <a:t>- The objectives will be met – end of discussion</a:t>
            </a:r>
            <a:endParaRPr lang="en-US" sz="2400" dirty="0">
              <a:latin typeface="Helvetica Neue"/>
              <a:ea typeface="Helvetica Neue"/>
              <a:cs typeface="Helvetica Neue"/>
              <a:sym typeface="Helvetica Neue"/>
            </a:endParaRPr>
          </a:p>
        </p:txBody>
      </p:sp>
    </p:spTree>
    <p:extLst>
      <p:ext uri="{BB962C8B-B14F-4D97-AF65-F5344CB8AC3E}">
        <p14:creationId xmlns:p14="http://schemas.microsoft.com/office/powerpoint/2010/main" val="2279176018"/>
      </p:ext>
    </p:extLst>
  </p:cSld>
  <p:clrMapOvr>
    <a:masterClrMapping/>
  </p:clrMapOvr>
  <p:transition xmlns:p14="http://schemas.microsoft.com/office/powerpoint/2010/mai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654</Words>
  <Application>Microsoft Macintosh PowerPoint</Application>
  <PresentationFormat>On-screen Show (4:3)</PresentationFormat>
  <Paragraphs>150</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simple-light</vt:lpstr>
      <vt:lpstr>PowerPoint Presentation</vt:lpstr>
      <vt:lpstr>What’s this number mean?</vt:lpstr>
      <vt:lpstr>What’s this number mean?</vt:lpstr>
      <vt:lpstr>What’s this number mean?</vt:lpstr>
      <vt:lpstr>PowerPoint Presentation</vt:lpstr>
      <vt:lpstr>What we won’t do</vt:lpstr>
      <vt:lpstr>Deconstruct to Reconstruct</vt:lpstr>
      <vt:lpstr>Three Personality Groups of Leaders</vt:lpstr>
      <vt:lpstr>Three Personality Groups of Leaders</vt:lpstr>
      <vt:lpstr>Three Personality Groups of Leaders</vt:lpstr>
      <vt:lpstr>Think of it this way…</vt:lpstr>
      <vt:lpstr>Think of it this way…</vt:lpstr>
      <vt:lpstr>Think of it this way …</vt:lpstr>
      <vt:lpstr>Remember Your Teachers …</vt:lpstr>
      <vt:lpstr>Remember Your Teachers…</vt:lpstr>
      <vt:lpstr>Remember Your Teachers…</vt:lpstr>
      <vt:lpstr>Another Set of Terms</vt:lpstr>
      <vt:lpstr>Another Set of Terms</vt:lpstr>
      <vt:lpstr>Another Set of Terms</vt:lpstr>
      <vt:lpstr>Review thus far …</vt:lpstr>
      <vt:lpstr>And the list goes on …</vt:lpstr>
      <vt:lpstr>Reflection</vt:lpstr>
      <vt:lpstr>Perception</vt:lpstr>
      <vt:lpstr>Round Table Discussion</vt:lpstr>
      <vt:lpstr>One-Minute Manager</vt:lpstr>
      <vt:lpstr>One-Minute Manager</vt:lpstr>
      <vt:lpstr>One-Minute Manager</vt:lpstr>
      <vt:lpstr>One-Minute Manager</vt:lpstr>
      <vt:lpstr>One-Minute Manager</vt:lpstr>
      <vt:lpstr>One-Minute Manager</vt:lpstr>
      <vt:lpstr>One-Minute Manager</vt:lpstr>
      <vt:lpstr>No Matter Your Style…</vt:lpstr>
      <vt:lpstr>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Kelly Furnas</cp:lastModifiedBy>
  <cp:revision>8</cp:revision>
  <dcterms:modified xsi:type="dcterms:W3CDTF">2015-08-11T22:08:02Z</dcterms:modified>
</cp:coreProperties>
</file>