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0" name="Shape 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0" name="Shape 2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1" name="Shape 2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2" name="Shape 26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6" name="Shape 2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406900" x="722312"/>
            <a:ext cy="13619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906713" x="722312"/>
            <a:ext cy="15003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y="6356350" x="457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y="6356350" x="3124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y="6356350" x="6553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2.xml" Type="http://schemas.openxmlformats.org/officeDocument/2006/relationships/theme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y="23397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0" lang="en-US" i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Broadcast Studio Techniques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y="5316700" x="1945025"/>
            <a:ext cy="951000" cx="5734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000" lang="en-US">
                <a:latin typeface="Helvetica Neue"/>
                <a:ea typeface="Helvetica Neue"/>
                <a:cs typeface="Helvetica Neue"/>
                <a:sym typeface="Helvetica Neue"/>
              </a:rPr>
              <a:t>Multimedia Broadcast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Technical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irector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Operates the switcher and follows the cues of the director. The TD also makes the director aware of any technical issues that may arise with the show.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Audio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e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ngineer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Monitors and adjusts audio levels from any talent or guests using a microphone.  Sometimes needed to play song tracks and sound effects as well.</a:t>
            </a:r>
          </a:p>
          <a:p>
            <a:r>
              <a:t/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Common crew positions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Anchor(s)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or more main talent members of the broadcast. Some anchors are required to also produce much of the segments that they report to viewers. Generally, anchors are seated at a desk.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Reporter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Usually the face of the show in the field by going to new stories and creating news packages.  Reporters also do stand-ups from locations at or around the news desk.</a:t>
            </a:r>
          </a:p>
          <a:p>
            <a:r>
              <a:t/>
            </a:r>
          </a:p>
        </p:txBody>
      </p:sp>
      <p:sp>
        <p:nvSpPr>
          <p:cNvPr id="96" name="Shape 96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Common crew positions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Teleprompter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o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perator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Runs the pre-scripted lines as the talent reads it off of the teleprompter. Some talent controls the teleprompter with a foot-petal underneath the desk.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Graphic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rtist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Creates custom graphics before and sometimes during the show. This would depend on the complexity of the graphics capability of the switching equipment.</a:t>
            </a:r>
          </a:p>
          <a:p>
            <a:r>
              <a:t/>
            </a:r>
          </a:p>
        </p:txBody>
      </p:sp>
      <p:sp>
        <p:nvSpPr>
          <p:cNvPr id="102" name="Shape 102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Common crew positions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Master 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ontrol/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v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ideo 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t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ape 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o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perator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a large studio environment, the master control operator would monitor the entire show to ensure the proper feed is being displayed. They could also cue commercial breaks. In smaller/ older studios, some equipment requires that a separate person play and pre-produced video or packages.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Makeup 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rtist/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w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ardrobe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Some studios have separate people to do the makeup and wardrobe of the talent. In most common environments, talent does their own.</a:t>
            </a:r>
          </a:p>
          <a:p>
            <a:r>
              <a:t/>
            </a:r>
          </a:p>
        </p:txBody>
      </p:sp>
      <p:sp>
        <p:nvSpPr>
          <p:cNvPr id="108" name="Shape 108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Common crew positions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positions have you used in your studio environment?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you haven’t produced a show yet, what positions do you think you will need for a show?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Common crew positions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With so many things going on at once, it is important to remember that a television studio can have potentially dangerous places.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 to your studio and create a list of potentially dangerous items/situations that you can identify.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 ready to identify what you found/missed.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Studio safety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Lighting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Lighting might be the single most dangerous item inside your studio.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Risks could include: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Electric shock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Burns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Fires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Collapse (stands knocked over, or falling from lighting grids above head)</a:t>
            </a:r>
          </a:p>
          <a:p>
            <a:r>
              <a:t/>
            </a:r>
          </a:p>
        </p:txBody>
      </p:sp>
      <p:sp>
        <p:nvSpPr>
          <p:cNvPr id="126" name="Shape 126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Studio safety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Trips &amp; 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f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alls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Cords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 is common that most studios have cords running across the floor</a:t>
            </a:r>
          </a:p>
          <a:p>
            <a:pPr algn="l" rtl="0" lvl="3" marR="0" indent="-228600" marL="1600200">
              <a:lnSpc>
                <a:spcPct val="90000"/>
              </a:lnSpc>
              <a:spcBef>
                <a:spcPts val="370"/>
              </a:spcBef>
              <a:buClr>
                <a:schemeClr val="dk1"/>
              </a:buClr>
              <a:buSzPct val="97368"/>
              <a:buFont typeface="Helvetica Neue"/>
              <a:buChar char="–"/>
            </a:pPr>
            <a:r>
              <a:rPr sz="1850" lang="en-US">
                <a:latin typeface="Helvetica Neue"/>
                <a:ea typeface="Helvetica Neue"/>
                <a:cs typeface="Helvetica Neue"/>
                <a:sym typeface="Helvetica Neue"/>
              </a:rPr>
              <a:t>Everyone </a:t>
            </a:r>
            <a:r>
              <a:rPr strike="noStrike" u="none" b="0" cap="none" baseline="0" sz="18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should be reminded to watch their step</a:t>
            </a:r>
          </a:p>
          <a:p>
            <a:pPr algn="l" rtl="0" lvl="3" marR="0" indent="-228600" marL="1600200">
              <a:lnSpc>
                <a:spcPct val="90000"/>
              </a:lnSpc>
              <a:spcBef>
                <a:spcPts val="370"/>
              </a:spcBef>
              <a:buClr>
                <a:schemeClr val="dk1"/>
              </a:buClr>
              <a:buSzPct val="97368"/>
              <a:buFont typeface="Helvetica Neue"/>
              <a:buChar char="–"/>
            </a:pPr>
            <a:r>
              <a:rPr strike="noStrike" u="none" b="0" cap="none" baseline="0" sz="18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Crew members should make sure all equipment hooked up by cords are properly stored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Ladders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Any personal who uses a ladder should always have a “spotter” to hold onto the ladder to ensure it stays balanced.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not climb over the recommended height on steps.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Studio safety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Improper storage of set pieces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Stacking extra set pieces such as couches, chairs and coffee tables can result in collapses.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Consider creating a proper storage guide to ensure collapses don’t happen.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Studio safety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Unauthorized Repair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Only individuals who have been properly trained or authorized by your instructor/ supervisor should attempt to repair any defective equipment.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includes trying to tape damaged cords or changing burned out light bulbs.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Don’t assume you know what you are doing.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Studio safety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cap="none" baseline="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r>
              <a:rPr strike="noStrike" u="none" cap="none" baseline="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roadcast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cap="none" baseline="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tudio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first thing that you have to accept is that all studios are </a:t>
            </a:r>
            <a:r>
              <a:rPr strike="noStrike" u="none" b="1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created equally.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studio can be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single camera and a desk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camera and a green screen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 elaborate, million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-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dollar work of art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everything in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between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Blocked exits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not block exits with equipment or pieces of the set.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Often this happens when parts of the studio are being transported for an on-site production.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the event that an emergency arises, all members of the broadcast should exit immediately and take the proper action.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Studio safety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e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lectric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afety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Electricity issues overlap many of the other issues surrounding studio safety.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not use frayed or split cords.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not overload outlets.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Keep liquid away from electric devices and outlets.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Report any improper burning smells or burn stains on the outside of equipment.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Studio safety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Studio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afety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omparison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common safety concerns did you find in your own studio when you made your list earlier?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safety concerns did you find that were not covered here? 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Studio safety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Studio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afety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hecklist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 a class, create a studio safety checklist.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Keep general safety concerns in mind, but customize the list to your environment.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complete, have all new staff members sign a safety checklist to confirm that they have read all of the important information.</a:t>
            </a:r>
          </a:p>
          <a:p>
            <a:pPr algn="l" rtl="0" lvl="3" marR="0" indent="-228600" marL="1600200">
              <a:spcBef>
                <a:spcPts val="40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Keep the signed checklists on file.</a:t>
            </a:r>
          </a:p>
          <a:p>
            <a:pPr algn="l" rtl="0" lvl="3" marR="0" indent="-228600" marL="1600200">
              <a:spcBef>
                <a:spcPts val="40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Keep a few copies of the list hung around the studio to remind crew members.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Studio safety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Every high school has a unique broadcast or show.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Generally speaking, these shows are each unique to their environment or setting.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Shows have different pacing, purposes and range in production quality.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While you may or may not be able to match the technology of other programs, you can match the storytelling.</a:t>
            </a:r>
          </a:p>
          <a:p>
            <a:r>
              <a:t/>
            </a:r>
          </a:p>
        </p:txBody>
      </p:sp>
      <p:sp>
        <p:nvSpPr>
          <p:cNvPr id="174" name="Shape 174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Show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/>
        </p:nvSpPr>
        <p:spPr>
          <a:xfrm>
            <a:off y="1455175" x="3457825"/>
            <a:ext cy="4437600" cx="3688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
</a:t>
            </a: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Children’s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Parody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Reality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Social Issues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Nature Documentary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Character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Biography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Cooking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Educational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Music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Home &amp; Garden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Home Improvement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News Magazine Show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1455175" x="457200"/>
            <a:ext cy="5085899" cx="3807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85750" marL="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Show Genres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News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Sports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Political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Governmental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Holiday Special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Sketch Comedy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Drama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Science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Entertainment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Sitcom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Game Show</a:t>
            </a:r>
          </a:p>
          <a:p>
            <a:pPr algn="l" rtl="0" lvl="1" marR="0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Historical</a:t>
            </a:r>
          </a:p>
          <a:p>
            <a:pPr rtl="0" lvl="0" indent="0" marL="457200">
              <a:lnSpc>
                <a:spcPct val="80000"/>
              </a:lnSpc>
              <a:spcBef>
                <a:spcPts val="48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-US">
                <a:latin typeface="Helvetica Neue"/>
                <a:ea typeface="Helvetica Neue"/>
                <a:cs typeface="Helvetica Neue"/>
                <a:sym typeface="Helvetica Neue"/>
              </a:rPr>
              <a:t>–  Fiction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latin typeface="Helvetica Neue"/>
                <a:ea typeface="Helvetica Neue"/>
                <a:cs typeface="Helvetica Neue"/>
                <a:sym typeface="Helvetica Neue"/>
              </a:rPr>
              <a:t>Talk Show</a:t>
            </a:r>
          </a:p>
          <a:p>
            <a:pPr rtl="0" lvl="1" indent="-247650" marL="7429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1800" lang="en-US">
                <a:latin typeface="Helvetica Neue"/>
                <a:ea typeface="Helvetica Neue"/>
                <a:cs typeface="Helvetica Neue"/>
                <a:sym typeface="Helvetica Neue"/>
              </a:rPr>
              <a:t>Matchmaker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Show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an outline of a show for your school</a:t>
            </a:r>
          </a:p>
          <a:p>
            <a:pPr algn="l" rtl="0" lvl="2" marR="0" indent="-349250" marL="74295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show can follow any of the genres just listed, or one that is not.</a:t>
            </a:r>
          </a:p>
          <a:p>
            <a:pPr algn="l" rtl="0" lvl="2" marR="0" indent="-349250" marL="74295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 will present your show in a pitch to the rest of your class in an effort for your classmates to “pick up” your show.</a:t>
            </a:r>
          </a:p>
          <a:p>
            <a:r>
              <a:t/>
            </a:r>
          </a:p>
        </p:txBody>
      </p:sp>
      <p:sp>
        <p:nvSpPr>
          <p:cNvPr id="187" name="Shape 187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Show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1" cap="none" baseline="0" sz="27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Show </a:t>
            </a:r>
            <a:r>
              <a:rPr b="1" sz="2700" lang="en-US"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trike="noStrike" u="none" b="1" cap="none" baseline="0" sz="27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evelopment </a:t>
            </a:r>
            <a:r>
              <a:rPr b="1" sz="2700" lang="en-US">
                <a:latin typeface="Helvetica Neue"/>
                <a:ea typeface="Helvetica Neue"/>
                <a:cs typeface="Helvetica Neue"/>
                <a:sym typeface="Helvetica Neue"/>
              </a:rPr>
              <a:t>p</a:t>
            </a:r>
            <a:r>
              <a:rPr strike="noStrike" u="none" b="1" cap="none" baseline="0" sz="27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rocess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Pick the genre of your show.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Write a synopsis of your show.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10"/>
              </a:spcBef>
              <a:buClr>
                <a:schemeClr val="dk1"/>
              </a:buClr>
              <a:buSzPct val="97619"/>
              <a:buFont typeface="Helvetica Neue"/>
              <a:buChar char="•"/>
            </a:pPr>
            <a:r>
              <a:rPr strike="noStrike" u="none" b="0" cap="none" baseline="0" sz="20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Select a certain base subject and then write the shows meaning or goal/ purpose.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Cast the characters/host of the show.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Write guidelines of what your show must contain/ should not contain.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Set a schedule for the development of the show/ budget of the show. Write guidelines that detail how long the show should take to produce. They should be realistic in the event you decide to make a second episode.</a:t>
            </a:r>
          </a:p>
          <a:p>
            <a:r>
              <a:t/>
            </a:r>
          </a:p>
        </p:txBody>
      </p:sp>
      <p:sp>
        <p:nvSpPr>
          <p:cNvPr id="193" name="Shape 193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Show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1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Show </a:t>
            </a:r>
            <a:r>
              <a:rPr b="1" sz="2950" lang="en-US">
                <a:latin typeface="Helvetica Neue"/>
                <a:ea typeface="Helvetica Neue"/>
                <a:cs typeface="Helvetica Neue"/>
                <a:sym typeface="Helvetica Neue"/>
              </a:rPr>
              <a:t>r</a:t>
            </a:r>
            <a:r>
              <a:rPr strike="noStrike" u="none" b="1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equirements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Multiple camera angles would be used during production phase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Clearly defined 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o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pener/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loser of the 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would your show begin/end?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Produce original, quality graphics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colors, styles would you show use?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show should be free of fixable errors (especially spelling).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does your show need to watch out for?</a:t>
            </a:r>
          </a:p>
          <a:p>
            <a:r>
              <a:t/>
            </a:r>
          </a:p>
        </p:txBody>
      </p:sp>
      <p:sp>
        <p:nvSpPr>
          <p:cNvPr id="199" name="Shape 199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Show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After each person in the class has pitched their show, have a class discussion about the type of show your class should produce.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Should it be one that one of your classmates pitched, a combination of several or something completely new?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Show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y="13716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Common 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tudio 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reas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Control </a:t>
            </a:r>
            <a:r>
              <a:rPr sz="2600" lang="en-US">
                <a:latin typeface="Helvetica Neue"/>
                <a:ea typeface="Helvetica Neue"/>
                <a:cs typeface="Helvetica Neue"/>
                <a:sym typeface="Helvetica Neue"/>
              </a:rPr>
              <a:t>r</a:t>
            </a: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oom</a:t>
            </a:r>
          </a:p>
          <a:p>
            <a:pPr algn="l" rtl="0" lvl="2" marR="0" indent="-228600" marL="114300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Where production control equipment is stored. Generally the room is sound</a:t>
            </a:r>
            <a:r>
              <a:rPr sz="2200" lang="en-US">
                <a:latin typeface="Helvetica Neue"/>
                <a:ea typeface="Helvetica Neue"/>
                <a:cs typeface="Helvetica Neue"/>
                <a:sym typeface="Helvetica Neue"/>
              </a:rPr>
              <a:t>-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proofed</a:t>
            </a:r>
            <a:r>
              <a:rPr sz="2200" lang="en-US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News sSet</a:t>
            </a:r>
          </a:p>
          <a:p>
            <a:pPr algn="l" rtl="0" lvl="2" marR="0" indent="-228600" marL="114300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Generally has a news desk, or formal location for an anchor(s)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Green </a:t>
            </a:r>
            <a:r>
              <a:rPr sz="2600"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creen</a:t>
            </a:r>
          </a:p>
          <a:p>
            <a:pPr algn="l" rtl="0" lvl="2" marR="0" indent="-228600" marL="114300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green wall or curtain that is used for virtual sets or weather reporters stand in front of 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Soft/ </a:t>
            </a:r>
            <a:r>
              <a:rPr sz="2600" lang="en-US"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nterview </a:t>
            </a:r>
            <a:r>
              <a:rPr sz="2600"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et</a:t>
            </a:r>
          </a:p>
          <a:p>
            <a:pPr algn="l" rtl="0" lvl="2" marR="0" indent="-228600" marL="114300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moveable set that generally has easily moveable furniture that can be arranged in different ways</a:t>
            </a:r>
          </a:p>
          <a:p>
            <a:r>
              <a:t/>
            </a:r>
          </a:p>
        </p:txBody>
      </p:sp>
      <p:sp>
        <p:nvSpPr>
          <p:cNvPr id="48" name="Shape 48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The broadcast studio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A staff manual can create a consistent and successful show.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 reduces or eliminates the “I didn’t know I couldn’t do that” from your show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 helps reduce things that could make your show/school look bad.</a:t>
            </a:r>
          </a:p>
          <a:p>
            <a:r>
              <a:t/>
            </a:r>
          </a:p>
        </p:txBody>
      </p:sp>
      <p:sp>
        <p:nvSpPr>
          <p:cNvPr id="211" name="Shape 211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Staff manual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 will create a staff manual as a class to ensure the manual is fair and understood by all involved with the show.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Item by item, create a description or paragraph that details your show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’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 policy.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Once this is complete, you will be ready to start producing your show.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Staff manual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285750" marL="74295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Purpose of show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Programming 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hanges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Show positions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 and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description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are all of the required positions?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each position responsible for? (job descriptions)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Responsible and 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r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elia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ble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often should each position have their content/show responsibility ready?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happens if someone does not complete their assigned task?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Staff manual creation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285750" marL="74295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Studio 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onduct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 air</a:t>
            </a:r>
          </a:p>
          <a:p>
            <a:pPr algn="l" rtl="0" lvl="3" marR="0" indent="-228600" marL="160020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Language</a:t>
            </a:r>
          </a:p>
          <a:p>
            <a:pPr algn="l" rtl="0" lvl="3" marR="0" indent="-228600" marL="160020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Gestures</a:t>
            </a:r>
          </a:p>
          <a:p>
            <a:pPr algn="l" rtl="0" lvl="3" marR="0" indent="-228600" marL="160020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Signs/ symbols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Crew/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ersonal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Playing 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g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ames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tudio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omputers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Dismissal from show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(warnings, demotion, etc.)</a:t>
            </a:r>
          </a:p>
          <a:p>
            <a:r>
              <a:t/>
            </a:r>
          </a:p>
        </p:txBody>
      </p:sp>
      <p:sp>
        <p:nvSpPr>
          <p:cNvPr id="229" name="Shape 229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Staff manual creation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285750" marL="74295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Show look/style/tone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 air talent appearance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Clothing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Hair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tyle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Piercings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Tattoos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Staff manual creation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285750" marL="74295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Studio cleanup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 food/drink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Equipment checkout policy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Studio reservations</a:t>
            </a:r>
          </a:p>
          <a:p>
            <a:r>
              <a:t/>
            </a:r>
          </a:p>
        </p:txBody>
      </p:sp>
      <p:sp>
        <p:nvSpPr>
          <p:cNvPr id="241" name="Shape 241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Staff manual creation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285750" marL="74295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First aid/emergencies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Proper set piece storage</a:t>
            </a:r>
          </a:p>
          <a:p>
            <a:r>
              <a:t/>
            </a:r>
          </a:p>
        </p:txBody>
      </p:sp>
      <p:sp>
        <p:nvSpPr>
          <p:cNvPr id="247" name="Shape 247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Staff manual creation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2" name="Shape 25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285750" marL="74295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Visitors/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g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uests</a:t>
            </a:r>
          </a:p>
          <a:p>
            <a:pPr algn="l" rtl="0" lvl="1" marR="0" indent="-285750" marL="74295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Code of ethics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Special privileges/gifts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Staff manual creation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285750" marL="74295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Contests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Advertising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Conflicts of interest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Fundraising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show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third parties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Staff manual creation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4" name="Shape 264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you have finished completing your staff manual, be sure to keep both a digital and print version of it.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Now, create your show!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Staff manual creation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Common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tudio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Sound 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ooth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sound proofed room that allows for noise-free voice-over recordings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Weather 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esk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desk that is tailored towards reporting the weather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Sports 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et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desk or area that is tailored towards reporting sports</a:t>
            </a:r>
          </a:p>
          <a:p>
            <a:r>
              <a:t/>
            </a:r>
          </a:p>
        </p:txBody>
      </p:sp>
      <p:sp>
        <p:nvSpPr>
          <p:cNvPr id="54" name="Shape 54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The broadcast studio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Analyze your studio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Explore and really look at your studio. Create a drawing and inventory of the areas/items you have in your studio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areas do you have?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things organized in way that allows students to work efficiently?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Compare your drawing and inventory to that of 2-3 classmates. Create a group drawing and inventory that fills in any gaps that were missed.</a:t>
            </a:r>
          </a:p>
          <a:p>
            <a:r>
              <a:t/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The broadcast studio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y="129765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Studio 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r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esearch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 a search engine to search for images of broadcast studio</a:t>
            </a:r>
            <a:r>
              <a:rPr sz="2600" lang="en-US">
                <a:latin typeface="Helvetica Neue"/>
                <a:ea typeface="Helvetica Neue"/>
                <a:cs typeface="Helvetica Neue"/>
                <a:sym typeface="Helvetica Neue"/>
              </a:rPr>
              <a:t>s.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 “wish-list” of things that you think you could reasonably add to your studio.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Research all items you listed</a:t>
            </a:r>
          </a:p>
          <a:p>
            <a:pPr algn="l" rtl="0" lvl="2" marR="0" indent="-228600" marL="114300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price per item?</a:t>
            </a:r>
          </a:p>
          <a:p>
            <a:pPr algn="l" rtl="0" lvl="2" marR="0" indent="-228600" marL="114300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List items/ groups of items in order of importance to your studio.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Compare your list with 2-3 students in class.</a:t>
            </a:r>
          </a:p>
          <a:p>
            <a:pPr algn="l" rtl="0" lvl="2" marR="0" indent="-228600" marL="114300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 new group list after you have compared and given you logic about why one item should be purchased before the other.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The broadcast studio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of the most interesting things about studio production is how different each can be from place to place.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is especially evident in high school shows.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Positions can vary depending on equipment and show purposes.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 will now review common names/ duties that exist in television studio production. 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Common crew positions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Camera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o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perator(s)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or several individuals that operate a camera. In many news studios across the country, this position is being replaced by robotic cameras.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Floor </a:t>
            </a:r>
            <a:r>
              <a:rPr sz="3200" lang="en-US"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irector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Manage all action on the floor, cueing anchors/ talent, camera operators, etc. Also, ensures all studio areas are set to desired specifications.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Common crew positions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Director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Manage and directs all production members to ensure script is followed and kept on time.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Producer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Creates scripts or works with script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writers.</a:t>
            </a:r>
            <a:r>
              <a:rPr sz="2800" lang="en-US">
                <a:latin typeface="Helvetica Neue"/>
                <a:ea typeface="Helvetica Neue"/>
                <a:cs typeface="Helvetica Neue"/>
                <a:sym typeface="Helvetica Neue"/>
              </a:rPr>
              <a:t> Also s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chedules guests and organizes needed show elements.</a:t>
            </a:r>
          </a:p>
          <a:p>
            <a:r>
              <a:t/>
            </a:r>
          </a:p>
        </p:txBody>
      </p:sp>
      <p:sp>
        <p:nvSpPr>
          <p:cNvPr id="84" name="Shape 84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Common crew positions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