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Garamond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2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JEA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commons.wikimedia.org/wiki/User:Ximonic" TargetMode="External"/><Relationship Id="rId5" Type="http://schemas.openxmlformats.org/officeDocument/2006/relationships/hyperlink" Target="https://creativecommons.org/licenses/by-sa/3.0/deed.e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reativecommons.org/licenses/by/2.0/deed.en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s://creativecommons.org/licenses/by/2.0/deed.e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riculum-background.jpg"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9600">
                <a:latin typeface="Garamond"/>
                <a:ea typeface="Garamond"/>
                <a:cs typeface="Garamond"/>
                <a:sym typeface="Garamond"/>
              </a:rPr>
              <a:t>Types of Video Shots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Multimedia Broadcast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Review: Types of Video Shots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•Wide shot (WS)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•Medium shot (MS)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•Close-up (CU)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•Extreme close-up (ECU)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•Long shot (LS)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•Over the shoulder (OTS)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•Point of view (POV)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Wide Shot (WS)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0589"/>
            <a:ext cx="9144002" cy="217412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49075" y="4267625"/>
            <a:ext cx="88149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/>
              <a:t>Wikimedia Commons image courtesy of  </a:t>
            </a:r>
            <a:r>
              <a:rPr lang="en-US" sz="1000" u="sng">
                <a:solidFill>
                  <a:srgbClr val="0B0080"/>
                </a:solidFill>
                <a:highlight>
                  <a:srgbClr val="F8F9FA"/>
                </a:highlight>
                <a:hlinkClick r:id="rId4"/>
              </a:rPr>
              <a:t>Ximonic (Simo Räsänen)</a:t>
            </a:r>
            <a:r>
              <a:rPr lang="en-US" sz="1000"/>
              <a:t>. License: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https://creativecommons.org/licenses/by-sa/3.0/deed.en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Medium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(MS)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149075" y="6485293"/>
            <a:ext cx="88149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Wikimedia Commons image courtesy of </a:t>
            </a:r>
            <a:r>
              <a:rPr lang="en-US" sz="1000">
                <a:solidFill>
                  <a:srgbClr val="222222"/>
                </a:solidFill>
                <a:highlight>
                  <a:srgbClr val="F8F9FA"/>
                </a:highlight>
              </a:rPr>
              <a:t>Irene Scott/AusAID</a:t>
            </a:r>
            <a:r>
              <a:rPr lang="en-US" sz="1000"/>
              <a:t>. License: </a:t>
            </a:r>
            <a:r>
              <a:rPr lang="en-US" sz="1000" u="sng">
                <a:solidFill>
                  <a:schemeClr val="hlink"/>
                </a:solidFill>
                <a:hlinkClick r:id="rId3"/>
              </a:rPr>
              <a:t>https://creativecommons.org/licenses/by/2.0/deed.en</a:t>
            </a:r>
            <a:r>
              <a:rPr lang="en-US" sz="1000"/>
              <a:t> 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751" y="1330175"/>
            <a:ext cx="6623602" cy="496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Close-Up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(CU)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00" y="1335099"/>
            <a:ext cx="8229600" cy="525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Extreme Close-Up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(ECU)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17649"/>
            <a:ext cx="6065349" cy="485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30075" y="6485293"/>
            <a:ext cx="88149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Flickr </a:t>
            </a:r>
            <a:r>
              <a:rPr lang="en-US" sz="1000"/>
              <a:t>image courtesy of </a:t>
            </a:r>
            <a:r>
              <a:rPr lang="en-US" sz="1000">
                <a:solidFill>
                  <a:srgbClr val="222222"/>
                </a:solidFill>
                <a:highlight>
                  <a:srgbClr val="F8F9FA"/>
                </a:highlight>
              </a:rPr>
              <a:t>Dan Foy</a:t>
            </a:r>
            <a:r>
              <a:rPr lang="en-US" sz="1000"/>
              <a:t>. License: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https://creativecommons.org/licenses/by/2.0/deed.en</a:t>
            </a:r>
            <a:r>
              <a:rPr lang="en-US" sz="10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Long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(LS)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25" y="1416651"/>
            <a:ext cx="7454367" cy="49676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30075" y="6485293"/>
            <a:ext cx="88149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200">
                <a:solidFill>
                  <a:srgbClr val="222222"/>
                </a:solidFill>
                <a:highlight>
                  <a:srgbClr val="FFFFFF"/>
                </a:highlight>
              </a:rPr>
              <a:t>Photo by DAVID ILIFF. License: CC-BY-SA 3.0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Over-the-Shoulder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(OTS)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75" y="1417650"/>
            <a:ext cx="7087824" cy="53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Point-of-View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Shot (POV)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417650"/>
            <a:ext cx="7966419" cy="530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