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1714753"/>
            <a:ext cy="3429000" cx="3429300"/>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7" name="Shape 127"/>
        <p:cNvGrpSpPr/>
        <p:nvPr/>
      </p:nvGrpSpPr>
      <p:grpSpPr>
        <a:xfrm>
          <a:off y="0" x="0"/>
          <a:ext cy="0" cx="0"/>
          <a:chOff y="0" x="0"/>
          <a:chExt cy="0" cx="0"/>
        </a:xfrm>
      </p:grpSpPr>
      <p:sp>
        <p:nvSpPr>
          <p:cNvPr id="128" name="Shape 128"/>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29" name="Shape 12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35" name="Shape 13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47" name="Shape 1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53" name="Shape 15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59" name="Shape 1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65" name="Shape 16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71" name="Shape 17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5" name="Shape 175"/>
        <p:cNvGrpSpPr/>
        <p:nvPr/>
      </p:nvGrpSpPr>
      <p:grpSpPr>
        <a:xfrm>
          <a:off y="0" x="0"/>
          <a:ext cy="0" cx="0"/>
          <a:chOff y="0" x="0"/>
          <a:chExt cy="0" cx="0"/>
        </a:xfrm>
      </p:grpSpPr>
      <p:sp>
        <p:nvSpPr>
          <p:cNvPr id="176" name="Shape 176"/>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77" name="Shape 17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1" name="Shape 181"/>
        <p:cNvGrpSpPr/>
        <p:nvPr/>
      </p:nvGrpSpPr>
      <p:grpSpPr>
        <a:xfrm>
          <a:off y="0" x="0"/>
          <a:ext cy="0" cx="0"/>
          <a:chOff y="0" x="0"/>
          <a:chExt cy="0" cx="0"/>
        </a:xfrm>
      </p:grpSpPr>
      <p:sp>
        <p:nvSpPr>
          <p:cNvPr id="182" name="Shape 182"/>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83" name="Shape 18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89" name="Shape 18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3" name="Shape 193"/>
        <p:cNvGrpSpPr/>
        <p:nvPr/>
      </p:nvGrpSpPr>
      <p:grpSpPr>
        <a:xfrm>
          <a:off y="0" x="0"/>
          <a:ext cy="0" cx="0"/>
          <a:chOff y="0" x="0"/>
          <a:chExt cy="0" cx="0"/>
        </a:xfrm>
      </p:grpSpPr>
      <p:sp>
        <p:nvSpPr>
          <p:cNvPr id="194" name="Shape 194"/>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195" name="Shape 19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9" name="Shape 199"/>
        <p:cNvGrpSpPr/>
        <p:nvPr/>
      </p:nvGrpSpPr>
      <p:grpSpPr>
        <a:xfrm>
          <a:off y="0" x="0"/>
          <a:ext cy="0" cx="0"/>
          <a:chOff y="0" x="0"/>
          <a:chExt cy="0" cx="0"/>
        </a:xfrm>
      </p:grpSpPr>
      <p:sp>
        <p:nvSpPr>
          <p:cNvPr id="200" name="Shape 200"/>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201" name="Shape 20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5" name="Shape 205"/>
        <p:cNvGrpSpPr/>
        <p:nvPr/>
      </p:nvGrpSpPr>
      <p:grpSpPr>
        <a:xfrm>
          <a:off y="0" x="0"/>
          <a:ext cy="0" cx="0"/>
          <a:chOff y="0" x="0"/>
          <a:chExt cy="0" cx="0"/>
        </a:xfrm>
      </p:grpSpPr>
      <p:sp>
        <p:nvSpPr>
          <p:cNvPr id="206" name="Shape 206"/>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207" name="Shape 20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1714762"/>
            <a:ext cy="3429000" cx="3429300"/>
          </a:xfrm>
          <a:custGeom>
            <a:pathLst>
              <a:path w="120000" extrusionOk="0" h="120000">
                <a:moveTo>
                  <a:pt y="0" x="0"/>
                </a:moveTo>
                <a:lnTo>
                  <a:pt y="0" x="120000"/>
                </a:lnTo>
                <a:lnTo>
                  <a:pt y="120000" x="120000"/>
                </a:lnTo>
                <a:lnTo>
                  <a:pt y="120000" x="0"/>
                </a:lnTo>
                <a:close/>
              </a:path>
            </a:pathLst>
          </a:custGeom>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2111123" x="685800"/>
            <a:ext cy="1546500"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
        <p:nvSpPr>
          <p:cNvPr id="9" name="Shape 9"/>
          <p:cNvSpPr txBox="1"/>
          <p:nvPr>
            <p:ph idx="1" type="subTitle"/>
          </p:nvPr>
        </p:nvSpPr>
        <p:spPr>
          <a:xfrm>
            <a:off y="3786737" x="685800"/>
            <a:ext cy="1046400"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600200" x="457200"/>
            <a:ext cy="4967700" cx="8229600"/>
          </a:xfrm>
          <a:prstGeom prst="rect">
            <a:avLst/>
          </a:prstGeom>
        </p:spPr>
        <p:txBody>
          <a:bodyPr bIns="91425" rIns="91425" lIns="91425" t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600200" x="457200"/>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600200" x="4692273"/>
            <a:ext cy="4967700"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600200" x="457200"/>
            <a:ext cy="496770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2.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2" name="Shape 22"/>
        <p:cNvGrpSpPr/>
        <p:nvPr/>
      </p:nvGrpSpPr>
      <p:grpSpPr>
        <a:xfrm>
          <a:off y="0" x="0"/>
          <a:ext cy="0" cx="0"/>
          <a:chOff y="0" x="0"/>
          <a:chExt cy="0" cx="0"/>
        </a:xfrm>
      </p:grpSpPr>
      <p:sp>
        <p:nvSpPr>
          <p:cNvPr id="23" name="Shape 23"/>
          <p:cNvSpPr txBox="1"/>
          <p:nvPr>
            <p:ph type="ctrTitle"/>
          </p:nvPr>
        </p:nvSpPr>
        <p:spPr>
          <a:xfrm>
            <a:off y="2111123" x="685800"/>
            <a:ext cy="1546500" cx="7772400"/>
          </a:xfrm>
          <a:prstGeom prst="rect">
            <a:avLst/>
          </a:prstGeom>
        </p:spPr>
        <p:txBody>
          <a:bodyPr bIns="91425" rIns="91425" lIns="91425" tIns="91425" anchor="b" anchorCtr="0">
            <a:noAutofit/>
          </a:bodyPr>
          <a:lstStyle/>
          <a:p>
            <a:pPr>
              <a:buNone/>
            </a:pPr>
            <a:r>
              <a:rPr b="0" sz="9600" lang="en">
                <a:latin typeface="Garamond"/>
                <a:ea typeface="Garamond"/>
                <a:cs typeface="Garamond"/>
                <a:sym typeface="Garamond"/>
              </a:rPr>
              <a:t>Profile Stories</a:t>
            </a:r>
          </a:p>
        </p:txBody>
      </p:sp>
      <p:sp>
        <p:nvSpPr>
          <p:cNvPr id="24" name="Shape 24"/>
          <p:cNvSpPr txBox="1"/>
          <p:nvPr>
            <p:ph idx="1" type="subTitle"/>
          </p:nvPr>
        </p:nvSpPr>
        <p:spPr>
          <a:xfrm>
            <a:off y="3786737" x="685800"/>
            <a:ext cy="1046400" cx="7772400"/>
          </a:xfrm>
          <a:prstGeom prst="rect">
            <a:avLst/>
          </a:prstGeom>
        </p:spPr>
        <p:txBody>
          <a:bodyPr bIns="91425" rIns="91425" lIns="91425" tIns="91425" anchor="t" anchorCtr="0">
            <a:noAutofit/>
          </a:bodyPr>
          <a:lstStyle/>
          <a:p>
            <a:pPr>
              <a:buNone/>
            </a:pPr>
            <a:r>
              <a:rPr lang="en">
                <a:solidFill>
                  <a:srgbClr val="000000"/>
                </a:solidFill>
              </a:rPr>
              <a:t>News Gathering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Superlatives</a:t>
            </a:r>
          </a:p>
        </p:txBody>
      </p:sp>
      <p:sp>
        <p:nvSpPr>
          <p:cNvPr id="78" name="Shape 7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6. Who most recently met a celebrity?</a:t>
            </a:r>
          </a:p>
          <a:p>
            <a:pPr rtl="0" lvl="0">
              <a:buNone/>
            </a:pPr>
            <a:r>
              <a:rPr lang="en">
                <a:latin typeface="Helvetica Neue"/>
                <a:ea typeface="Helvetica Neue"/>
                <a:cs typeface="Helvetica Neue"/>
                <a:sym typeface="Helvetica Neue"/>
              </a:rPr>
              <a:t>7. Who is the leading performer for a team, a play, a band?</a:t>
            </a:r>
          </a:p>
          <a:p>
            <a:pPr rtl="0" lvl="0">
              <a:buNone/>
            </a:pPr>
            <a:r>
              <a:rPr lang="en">
                <a:latin typeface="Helvetica Neue"/>
                <a:ea typeface="Helvetica Neue"/>
                <a:cs typeface="Helvetica Neue"/>
                <a:sym typeface="Helvetica Neue"/>
              </a:rPr>
              <a:t>8. Who owns the most pets?</a:t>
            </a:r>
          </a:p>
          <a:p>
            <a:pPr rtl="0" lvl="0">
              <a:buNone/>
            </a:pPr>
            <a:r>
              <a:rPr lang="en">
                <a:latin typeface="Helvetica Neue"/>
                <a:ea typeface="Helvetica Neue"/>
                <a:cs typeface="Helvetica Neue"/>
                <a:sym typeface="Helvetica Neue"/>
              </a:rPr>
              <a:t>9. Who has ridden the most roller coasters?</a:t>
            </a:r>
          </a:p>
          <a:p>
            <a:pPr>
              <a:buNone/>
            </a:pPr>
            <a:r>
              <a:rPr lang="en">
                <a:latin typeface="Helvetica Neue"/>
                <a:ea typeface="Helvetica Neue"/>
                <a:cs typeface="Helvetica Neue"/>
                <a:sym typeface="Helvetica Neue"/>
              </a:rPr>
              <a:t>10. Who owns the oldest car in the student lot?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Superlatives</a:t>
            </a:r>
          </a:p>
        </p:txBody>
      </p:sp>
      <p:sp>
        <p:nvSpPr>
          <p:cNvPr id="84" name="Shape 84"/>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Use the daily announcements or social media to get school community members to submit possible answers (crowdsourcing). Even if you do not find the best, worst, least, most, you are bound to find good leads.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buNone/>
            </a:pPr>
            <a:r>
              <a:rPr lang="en">
                <a:latin typeface="Helvetica Neue"/>
                <a:ea typeface="Helvetica Neue"/>
                <a:cs typeface="Helvetica Neue"/>
                <a:sym typeface="Helvetica Neue"/>
              </a:rPr>
              <a:t>What is a Profile Story?</a:t>
            </a:r>
          </a:p>
        </p:txBody>
      </p:sp>
      <p:sp>
        <p:nvSpPr>
          <p:cNvPr id="90" name="Shape 9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A story that reveals background, lifestyle, challenges, accomplishments, and/or failures of a person or a group. </a:t>
            </a:r>
          </a:p>
          <a:p>
            <a:r>
              <a:t/>
            </a:r>
          </a:p>
          <a:p>
            <a:pPr rtl="0" lvl="0">
              <a:buNone/>
            </a:pPr>
            <a:r>
              <a:rPr lang="en">
                <a:latin typeface="Helvetica Neue"/>
                <a:ea typeface="Helvetica Neue"/>
                <a:cs typeface="Helvetica Neue"/>
                <a:sym typeface="Helvetica Neue"/>
              </a:rPr>
              <a:t>It is not a complete biography of a person; it focuses on a specific story angle that makes us want to know more about the specifics of this person.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Beats</a:t>
            </a:r>
          </a:p>
        </p:txBody>
      </p:sp>
      <p:sp>
        <p:nvSpPr>
          <p:cNvPr id="96" name="Shape 9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Assign students to every team, club, subject area, class or other school-related group. </a:t>
            </a:r>
          </a:p>
          <a:p>
            <a:r>
              <a:t/>
            </a:r>
          </a:p>
          <a:p>
            <a:pPr rtl="0" lvl="0">
              <a:buNone/>
            </a:pPr>
            <a:r>
              <a:rPr lang="en">
                <a:latin typeface="Helvetica Neue"/>
                <a:ea typeface="Helvetica Neue"/>
                <a:cs typeface="Helvetica Neue"/>
                <a:sym typeface="Helvetica Neue"/>
              </a:rPr>
              <a:t>Make sure that students visit these groups and learn of their goals and expectations during the year. </a:t>
            </a:r>
          </a:p>
          <a:p>
            <a:r>
              <a:t/>
            </a:r>
          </a:p>
          <a:p>
            <a:pPr>
              <a:buNone/>
            </a:pPr>
            <a:r>
              <a:rPr lang="en">
                <a:latin typeface="Helvetica Neue"/>
                <a:ea typeface="Helvetica Neue"/>
                <a:cs typeface="Helvetica Neue"/>
                <a:sym typeface="Helvetica Neue"/>
              </a:rPr>
              <a:t>Look for novelty from these groups.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Observe and Listen</a:t>
            </a:r>
          </a:p>
        </p:txBody>
      </p:sp>
      <p:sp>
        <p:nvSpPr>
          <p:cNvPr id="102" name="Shape 10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Here is something else to consider:</a:t>
            </a:r>
          </a:p>
          <a:p>
            <a:r>
              <a:t/>
            </a:r>
          </a:p>
          <a:p>
            <a:pPr>
              <a:buNone/>
            </a:pPr>
            <a:r>
              <a:rPr lang="en">
                <a:latin typeface="Helvetica Neue"/>
                <a:ea typeface="Helvetica Neue"/>
                <a:cs typeface="Helvetica Neue"/>
                <a:sym typeface="Helvetica Neue"/>
              </a:rPr>
              <a:t>Aim to be a journalist 24/7. Always be on the look out for potential stories. And do not necessarily focus only within the school community. Everyone likes a good story.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y="0" x="0"/>
          <a:ext cy="0" cx="0"/>
          <a:chOff y="0" x="0"/>
          <a:chExt cy="0" cx="0"/>
        </a:xfrm>
      </p:grpSpPr>
      <p:sp>
        <p:nvSpPr>
          <p:cNvPr id="107" name="Shape 10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Methods of Research</a:t>
            </a:r>
          </a:p>
        </p:txBody>
      </p:sp>
      <p:sp>
        <p:nvSpPr>
          <p:cNvPr id="108" name="Shape 108"/>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Obviously, finding the story will take some research. Once you find a subject to write a profile story, make sure to develop background on the subject. Do this for validity, news judgment, and solid background.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Validity</a:t>
            </a:r>
          </a:p>
        </p:txBody>
      </p:sp>
      <p:sp>
        <p:nvSpPr>
          <p:cNvPr id="114" name="Shape 11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So a staff writer says that a potential source spent the summer in Paris. Do we automatically assume we have a story? </a:t>
            </a:r>
          </a:p>
          <a:p>
            <a:r>
              <a:t/>
            </a:r>
          </a:p>
          <a:p>
            <a:pPr>
              <a:buNone/>
            </a:pPr>
            <a:r>
              <a:rPr lang="en">
                <a:latin typeface="Helvetica Neue"/>
                <a:ea typeface="Helvetica Neue"/>
                <a:cs typeface="Helvetica Neue"/>
                <a:sym typeface="Helvetica Neue"/>
              </a:rPr>
              <a:t>What if we find out the student spent the summer in Paris, Texas, not Paris, France. Might still be a story, but hopefully, you get the message.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Validity</a:t>
            </a:r>
          </a:p>
        </p:txBody>
      </p:sp>
      <p:sp>
        <p:nvSpPr>
          <p:cNvPr id="120" name="Shape 120"/>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As with any story, always check out the facts prior to committing to it. Look for documents, records, confirmation, or anything else that will provide evidence.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y="0" x="0"/>
          <a:ext cy="0" cx="0"/>
          <a:chOff y="0" x="0"/>
          <a:chExt cy="0" cx="0"/>
        </a:xfrm>
      </p:grpSpPr>
      <p:sp>
        <p:nvSpPr>
          <p:cNvPr id="125" name="Shape 12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News Judgment</a:t>
            </a:r>
          </a:p>
        </p:txBody>
      </p:sp>
      <p:sp>
        <p:nvSpPr>
          <p:cNvPr id="126" name="Shape 12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Does the subject offer a story that has news value? Will readers care? What news values are evident? </a:t>
            </a:r>
          </a:p>
          <a:p>
            <a:r>
              <a:t/>
            </a:r>
          </a:p>
          <a:p>
            <a:pPr>
              <a:buNone/>
            </a:pPr>
            <a:r>
              <a:rPr lang="en">
                <a:latin typeface="Helvetica Neue"/>
                <a:ea typeface="Helvetica Neue"/>
                <a:cs typeface="Helvetica Neue"/>
                <a:sym typeface="Helvetica Neue"/>
              </a:rPr>
              <a:t>Look for prominence, human interest, novelty, consequence, conflict, timeliness, currency, and proximity.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y="0" x="0"/>
          <a:ext cy="0" cx="0"/>
          <a:chOff y="0" x="0"/>
          <a:chExt cy="0" cx="0"/>
        </a:xfrm>
      </p:grpSpPr>
      <p:sp>
        <p:nvSpPr>
          <p:cNvPr id="131" name="Shape 13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Background</a:t>
            </a:r>
          </a:p>
        </p:txBody>
      </p:sp>
      <p:sp>
        <p:nvSpPr>
          <p:cNvPr id="132" name="Shape 13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Look for evidence that will support the story. is the subject associated with an organization? Are there other sources that will contribute to the story? Has another media source covered this story? Are there similar stories? </a:t>
            </a:r>
          </a:p>
          <a:p>
            <a:r>
              <a:t/>
            </a:r>
          </a:p>
          <a:p>
            <a:pPr>
              <a:buNone/>
            </a:pPr>
            <a:r>
              <a:rPr lang="en">
                <a:latin typeface="Helvetica Neue"/>
                <a:ea typeface="Helvetica Neue"/>
                <a:cs typeface="Helvetica Neue"/>
                <a:sym typeface="Helvetica Neue"/>
              </a:rPr>
              <a:t>Gain some expertise, especially before preparing your interviews. Do your research.</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buNone/>
            </a:pPr>
            <a:r>
              <a:rPr lang="en">
                <a:latin typeface="Helvetica Neue"/>
                <a:ea typeface="Helvetica Neue"/>
                <a:cs typeface="Helvetica Neue"/>
                <a:sym typeface="Helvetica Neue"/>
              </a:rPr>
              <a:t>Possible Examples</a:t>
            </a:r>
          </a:p>
        </p:txBody>
      </p:sp>
      <p:sp>
        <p:nvSpPr>
          <p:cNvPr id="30" name="Shape 3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2400" lang="en">
                <a:latin typeface="Helvetica Neue"/>
                <a:ea typeface="Helvetica Neue"/>
                <a:cs typeface="Helvetica Neue"/>
                <a:sym typeface="Helvetica Neue"/>
              </a:rPr>
              <a:t>- a teacher battling cancer</a:t>
            </a:r>
          </a:p>
          <a:p>
            <a:pPr rtl="0" lvl="0">
              <a:buNone/>
            </a:pPr>
            <a:r>
              <a:rPr sz="2400" lang="en">
                <a:latin typeface="Helvetica Neue"/>
                <a:ea typeface="Helvetica Neue"/>
                <a:cs typeface="Helvetica Neue"/>
                <a:sym typeface="Helvetica Neue"/>
              </a:rPr>
              <a:t>- a student that finishes top of the class despite being homeless</a:t>
            </a:r>
          </a:p>
          <a:p>
            <a:pPr rtl="0" lvl="0">
              <a:buNone/>
            </a:pPr>
            <a:r>
              <a:rPr sz="2400" lang="en">
                <a:latin typeface="Helvetica Neue"/>
                <a:ea typeface="Helvetica Neue"/>
                <a:cs typeface="Helvetica Neue"/>
                <a:sym typeface="Helvetica Neue"/>
              </a:rPr>
              <a:t>- a former NFL football player coaching a high school team</a:t>
            </a:r>
          </a:p>
          <a:p>
            <a:pPr rtl="0" lvl="0">
              <a:buNone/>
            </a:pPr>
            <a:r>
              <a:rPr sz="2400" lang="en">
                <a:latin typeface="Helvetica Neue"/>
                <a:ea typeface="Helvetica Neue"/>
                <a:cs typeface="Helvetica Neue"/>
                <a:sym typeface="Helvetica Neue"/>
              </a:rPr>
              <a:t>- a principal who is a passionate about fly-fishing</a:t>
            </a:r>
          </a:p>
          <a:p>
            <a:pPr rtl="0" lvl="0">
              <a:buNone/>
            </a:pPr>
            <a:r>
              <a:rPr sz="2400" lang="en">
                <a:latin typeface="Helvetica Neue"/>
                <a:ea typeface="Helvetica Neue"/>
                <a:cs typeface="Helvetica Neue"/>
                <a:sym typeface="Helvetica Neue"/>
              </a:rPr>
              <a:t>- a group of students going on a mission trip to Haiti for the summer</a:t>
            </a:r>
          </a:p>
          <a:p>
            <a:r>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Observation</a:t>
            </a:r>
          </a:p>
        </p:txBody>
      </p:sp>
      <p:sp>
        <p:nvSpPr>
          <p:cNvPr id="138" name="Shape 13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Clr>
                <a:srgbClr val="000000"/>
              </a:buClr>
              <a:buSzPct val="39285"/>
              <a:buFont typeface="Arial"/>
              <a:buNone/>
            </a:pPr>
            <a:r>
              <a:rPr sz="2800" lang="en">
                <a:latin typeface="Helvetica Neue"/>
                <a:ea typeface="Helvetica Neue"/>
                <a:cs typeface="Helvetica Neue"/>
                <a:sym typeface="Helvetica Neue"/>
              </a:rPr>
              <a:t>So you have chosen your subject, verified the </a:t>
            </a:r>
          </a:p>
          <a:p>
            <a:pPr rtl="0" lvl="0">
              <a:buNone/>
            </a:pPr>
            <a:r>
              <a:rPr sz="2800" lang="en">
                <a:latin typeface="Helvetica Neue"/>
                <a:ea typeface="Helvetica Neue"/>
                <a:cs typeface="Helvetica Neue"/>
                <a:sym typeface="Helvetica Neue"/>
              </a:rPr>
              <a:t>subject’s story as valid, and you have gained background. Should we get to interviewing? Maybe. </a:t>
            </a:r>
          </a:p>
          <a:p>
            <a:r>
              <a:t/>
            </a:r>
          </a:p>
          <a:p>
            <a:pPr>
              <a:buNone/>
            </a:pPr>
            <a:r>
              <a:rPr sz="2800" lang="en">
                <a:latin typeface="Helvetica Neue"/>
                <a:ea typeface="Helvetica Neue"/>
                <a:cs typeface="Helvetica Neue"/>
                <a:sym typeface="Helvetica Neue"/>
              </a:rPr>
              <a:t>But what might be just as important is what you see with the subject. Plan to spend some time in observational mode. Give yourself a chance to delve into your subject’s environment.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Observation</a:t>
            </a:r>
          </a:p>
        </p:txBody>
      </p:sp>
      <p:sp>
        <p:nvSpPr>
          <p:cNvPr id="144" name="Shape 14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2400" lang="en">
                <a:latin typeface="Helvetica Neue"/>
                <a:ea typeface="Helvetica Neue"/>
                <a:cs typeface="Helvetica Neue"/>
                <a:sym typeface="Helvetica Neue"/>
              </a:rPr>
              <a:t>Consider these possibilities.</a:t>
            </a:r>
          </a:p>
          <a:p>
            <a:pPr rtl="0" lvl="0">
              <a:buNone/>
            </a:pPr>
            <a:r>
              <a:rPr sz="2400" lang="en">
                <a:latin typeface="Helvetica Neue"/>
                <a:ea typeface="Helvetica Neue"/>
                <a:cs typeface="Helvetica Neue"/>
                <a:sym typeface="Helvetica Neue"/>
              </a:rPr>
              <a:t>- You have a female playing on the football team. Spend some time watching her practice and play in a game. </a:t>
            </a:r>
          </a:p>
          <a:p>
            <a:pPr>
              <a:buNone/>
            </a:pPr>
            <a:r>
              <a:rPr sz="2400" lang="en">
                <a:latin typeface="Helvetica Neue"/>
                <a:ea typeface="Helvetica Neue"/>
                <a:cs typeface="Helvetica Neue"/>
                <a:sym typeface="Helvetica Neue"/>
              </a:rPr>
              <a:t>- A mother has started an organization to help reduce teenage suicide after losing her son to an overdose of drugs. Attend a speaking session; interview her at her home.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Observation</a:t>
            </a:r>
          </a:p>
        </p:txBody>
      </p:sp>
      <p:sp>
        <p:nvSpPr>
          <p:cNvPr id="150" name="Shape 15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2400" lang="en">
                <a:latin typeface="Helvetica Neue"/>
                <a:ea typeface="Helvetica Neue"/>
                <a:cs typeface="Helvetica Neue"/>
                <a:sym typeface="Helvetica Neue"/>
              </a:rPr>
              <a:t>- Spend the day with a teenage father spending time with his daughter. </a:t>
            </a:r>
          </a:p>
          <a:p>
            <a:pPr rtl="0" lvl="0">
              <a:buNone/>
            </a:pPr>
            <a:r>
              <a:rPr sz="2400" lang="en">
                <a:latin typeface="Helvetica Neue"/>
                <a:ea typeface="Helvetica Neue"/>
                <a:cs typeface="Helvetica Neue"/>
                <a:sym typeface="Helvetica Neue"/>
              </a:rPr>
              <a:t>- A group of students are hosting a 5K run to fundraise for a student in need of major medical treatment. Watch them plan and conduct the event. </a:t>
            </a:r>
          </a:p>
          <a:p>
            <a:pPr>
              <a:buNone/>
            </a:pPr>
            <a:r>
              <a:rPr sz="2400" lang="en">
                <a:latin typeface="Helvetica Neue"/>
                <a:ea typeface="Helvetica Neue"/>
                <a:cs typeface="Helvetica Neue"/>
                <a:sym typeface="Helvetica Neue"/>
              </a:rPr>
              <a:t>- Your principal is an expert fly fisher. Go fishing with him.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Observation</a:t>
            </a:r>
          </a:p>
        </p:txBody>
      </p:sp>
      <p:sp>
        <p:nvSpPr>
          <p:cNvPr id="156" name="Shape 15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For a scholastic journalist, this is easier said than done. However, observing your source in action allows you to show, not just share, the story to your readers. </a:t>
            </a:r>
          </a:p>
          <a:p>
            <a:r>
              <a:t/>
            </a:r>
          </a:p>
          <a:p>
            <a:pPr>
              <a:buNone/>
            </a:pPr>
            <a:r>
              <a:rPr lang="en">
                <a:latin typeface="Helvetica Neue"/>
                <a:ea typeface="Helvetica Neue"/>
                <a:cs typeface="Helvetica Neue"/>
                <a:sym typeface="Helvetica Neue"/>
              </a:rPr>
              <a:t>Experience their environment.</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Interviewing</a:t>
            </a:r>
          </a:p>
        </p:txBody>
      </p:sp>
      <p:sp>
        <p:nvSpPr>
          <p:cNvPr id="162" name="Shape 16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2400" lang="en">
                <a:latin typeface="Helvetica Neue"/>
                <a:ea typeface="Helvetica Neue"/>
                <a:cs typeface="Helvetica Neue"/>
                <a:sym typeface="Helvetica Neue"/>
              </a:rPr>
              <a:t>A profile story without a live, one-on-one interview? Forget about it. </a:t>
            </a:r>
          </a:p>
          <a:p>
            <a:r>
              <a:t/>
            </a:r>
          </a:p>
          <a:p>
            <a:pPr rtl="0" lvl="0">
              <a:buNone/>
            </a:pPr>
            <a:r>
              <a:rPr sz="2400" lang="en">
                <a:latin typeface="Helvetica Neue"/>
                <a:ea typeface="Helvetica Neue"/>
                <a:cs typeface="Helvetica Neue"/>
                <a:sym typeface="Helvetica Neue"/>
              </a:rPr>
              <a:t>The live interview is absolutely essential to the profile story. </a:t>
            </a:r>
          </a:p>
          <a:p>
            <a:r>
              <a:t/>
            </a:r>
          </a:p>
          <a:p>
            <a:pPr>
              <a:buNone/>
            </a:pPr>
            <a:r>
              <a:rPr sz="2400" lang="en">
                <a:latin typeface="Helvetica Neue"/>
                <a:ea typeface="Helvetica Neue"/>
                <a:cs typeface="Helvetica Neue"/>
                <a:sym typeface="Helvetica Neue"/>
              </a:rPr>
              <a:t>However, it should be noted that you might need to conduct a live interview with more than one source, and quite possibility, that major interview might not be with the subject, but with someone else associated with the story.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Interviewing</a:t>
            </a:r>
          </a:p>
        </p:txBody>
      </p:sp>
      <p:sp>
        <p:nvSpPr>
          <p:cNvPr id="168" name="Shape 168"/>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Plan to interview several people when doing a profile story. Your background research should reveal several sources to talk with. Look at the following scenarios.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Interviewing</a:t>
            </a:r>
          </a:p>
        </p:txBody>
      </p:sp>
      <p:sp>
        <p:nvSpPr>
          <p:cNvPr id="174" name="Shape 17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Profile: Teen Father</a:t>
            </a:r>
          </a:p>
          <a:p>
            <a:pPr rtl="0" lvl="0">
              <a:buNone/>
            </a:pPr>
            <a:r>
              <a:rPr lang="en">
                <a:latin typeface="Helvetica Neue"/>
                <a:ea typeface="Helvetica Neue"/>
                <a:cs typeface="Helvetica Neue"/>
                <a:sym typeface="Helvetica Neue"/>
              </a:rPr>
              <a:t>Sources: teen mother, parents, counselor</a:t>
            </a:r>
          </a:p>
          <a:p>
            <a:r>
              <a:t/>
            </a:r>
          </a:p>
          <a:p>
            <a:pPr rtl="0" lvl="0">
              <a:buNone/>
            </a:pPr>
            <a:r>
              <a:rPr lang="en">
                <a:latin typeface="Helvetica Neue"/>
                <a:ea typeface="Helvetica Neue"/>
                <a:cs typeface="Helvetica Neue"/>
                <a:sym typeface="Helvetica Neue"/>
              </a:rPr>
              <a:t>Profile: Female Football Player</a:t>
            </a:r>
          </a:p>
          <a:p>
            <a:pPr rtl="0" lvl="0">
              <a:buNone/>
            </a:pPr>
            <a:r>
              <a:rPr lang="en">
                <a:latin typeface="Helvetica Neue"/>
                <a:ea typeface="Helvetica Neue"/>
                <a:cs typeface="Helvetica Neue"/>
                <a:sym typeface="Helvetica Neue"/>
              </a:rPr>
              <a:t>Sources: coaches, teammates, best friend</a:t>
            </a:r>
          </a:p>
          <a:p>
            <a:r>
              <a:t/>
            </a:r>
          </a:p>
          <a:p>
            <a:pPr rtl="0" lvl="0">
              <a:buNone/>
            </a:pPr>
            <a:r>
              <a:rPr lang="en">
                <a:latin typeface="Helvetica Neue"/>
                <a:ea typeface="Helvetica Neue"/>
                <a:cs typeface="Helvetica Neue"/>
                <a:sym typeface="Helvetica Neue"/>
              </a:rPr>
              <a:t>Profile: Fly-Fishing Principal</a:t>
            </a:r>
          </a:p>
          <a:p>
            <a:pPr rtl="0" lvl="0">
              <a:buNone/>
            </a:pPr>
            <a:r>
              <a:rPr lang="en">
                <a:latin typeface="Helvetica Neue"/>
                <a:ea typeface="Helvetica Neue"/>
                <a:cs typeface="Helvetica Neue"/>
                <a:sym typeface="Helvetica Neue"/>
              </a:rPr>
              <a:t>Sources: wife, kids, fishing partners</a:t>
            </a:r>
          </a:p>
          <a:p>
            <a:r>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y="0" x="0"/>
          <a:ext cy="0" cx="0"/>
          <a:chOff y="0" x="0"/>
          <a:chExt cy="0" cx="0"/>
        </a:xfrm>
      </p:grpSpPr>
      <p:sp>
        <p:nvSpPr>
          <p:cNvPr id="179" name="Shape 17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Interviewing</a:t>
            </a:r>
          </a:p>
        </p:txBody>
      </p:sp>
      <p:sp>
        <p:nvSpPr>
          <p:cNvPr id="180" name="Shape 18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 Plan to create a conversational interview. </a:t>
            </a:r>
          </a:p>
          <a:p>
            <a:pPr rtl="0" lvl="0">
              <a:buNone/>
            </a:pPr>
            <a:r>
              <a:rPr lang="en">
                <a:latin typeface="Helvetica Neue"/>
                <a:ea typeface="Helvetica Neue"/>
                <a:cs typeface="Helvetica Neue"/>
                <a:sym typeface="Helvetica Neue"/>
              </a:rPr>
              <a:t>- Use audio or video to record the interview, especially as part of your observations.</a:t>
            </a:r>
          </a:p>
          <a:p>
            <a:pPr rtl="0" lvl="0">
              <a:buNone/>
            </a:pPr>
            <a:r>
              <a:rPr lang="en">
                <a:latin typeface="Helvetica Neue"/>
                <a:ea typeface="Helvetica Neue"/>
                <a:cs typeface="Helvetica Neue"/>
                <a:sym typeface="Helvetica Neue"/>
              </a:rPr>
              <a:t>- Develop a long list of questions. Focus on getting the hows and whys of the story. </a:t>
            </a:r>
          </a:p>
          <a:p>
            <a:pPr>
              <a:buNone/>
            </a:pPr>
            <a:r>
              <a:rPr lang="en">
                <a:latin typeface="Helvetica Neue"/>
                <a:ea typeface="Helvetica Neue"/>
                <a:cs typeface="Helvetica Neue"/>
                <a:sym typeface="Helvetica Neue"/>
              </a:rPr>
              <a:t>- Develop a comfortable relationship with your source over time.</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Interviewing</a:t>
            </a:r>
          </a:p>
        </p:txBody>
      </p:sp>
      <p:sp>
        <p:nvSpPr>
          <p:cNvPr id="186" name="Shape 18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 Formulate your questions following your background research. Show some level of expertise with your questions. </a:t>
            </a:r>
          </a:p>
          <a:p>
            <a:pPr rtl="0" lvl="0">
              <a:buNone/>
            </a:pPr>
            <a:r>
              <a:rPr lang="en">
                <a:latin typeface="Helvetica Neue"/>
                <a:ea typeface="Helvetica Neue"/>
                <a:cs typeface="Helvetica Neue"/>
                <a:sym typeface="Helvetica Neue"/>
              </a:rPr>
              <a:t>- Visualize the types of response you might receive. But embrace the surprise responses. </a:t>
            </a:r>
          </a:p>
          <a:p>
            <a:pPr>
              <a:buNone/>
            </a:pPr>
            <a:r>
              <a:rPr lang="en">
                <a:latin typeface="Helvetica Neue"/>
                <a:ea typeface="Helvetica Neue"/>
                <a:cs typeface="Helvetica Neue"/>
                <a:sym typeface="Helvetica Neue"/>
              </a:rPr>
              <a:t>- Make sure to ask tough questions, especially with stories of consequence or conflict.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Interviewing</a:t>
            </a:r>
          </a:p>
        </p:txBody>
      </p:sp>
      <p:sp>
        <p:nvSpPr>
          <p:cNvPr id="192" name="Shape 19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 Be thorough. Make that live interview count. Plan to follow up if needed. Gather more information than you will be able to use in your story.</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buNone/>
            </a:pPr>
            <a:r>
              <a:rPr lang="en">
                <a:latin typeface="Helvetica Neue"/>
                <a:ea typeface="Helvetica Neue"/>
                <a:cs typeface="Helvetica Neue"/>
                <a:sym typeface="Helvetica Neue"/>
              </a:rPr>
              <a:t>More Examples</a:t>
            </a:r>
          </a:p>
        </p:txBody>
      </p:sp>
      <p:sp>
        <p:nvSpPr>
          <p:cNvPr id="36" name="Shape 3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2400" lang="en">
                <a:latin typeface="Helvetica Neue"/>
                <a:ea typeface="Helvetica Neue"/>
                <a:cs typeface="Helvetica Neue"/>
                <a:sym typeface="Helvetica Neue"/>
              </a:rPr>
              <a:t>- Person spending nearly 30 years in prison for crime he did not commit; earns chance to fight one professional fight at the age of 52.</a:t>
            </a:r>
          </a:p>
          <a:p>
            <a:pPr rtl="0" lvl="0">
              <a:buNone/>
            </a:pPr>
            <a:r>
              <a:rPr sz="2400" lang="en">
                <a:latin typeface="Helvetica Neue"/>
                <a:ea typeface="Helvetica Neue"/>
                <a:cs typeface="Helvetica Neue"/>
                <a:sym typeface="Helvetica Neue"/>
              </a:rPr>
              <a:t>- Former reporter caught fabricating numerous stories for well-respected publication; currently trying to earn license to practice law.</a:t>
            </a:r>
          </a:p>
          <a:p>
            <a:pPr rtl="0" lvl="0">
              <a:buNone/>
            </a:pPr>
            <a:r>
              <a:rPr sz="2400" lang="en">
                <a:latin typeface="Helvetica Neue"/>
                <a:ea typeface="Helvetica Neue"/>
                <a:cs typeface="Helvetica Neue"/>
                <a:sym typeface="Helvetica Neue"/>
              </a:rPr>
              <a:t>- Famous television actor decides to become a high school English teacher.</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y="0" x="0"/>
          <a:ext cy="0" cx="0"/>
          <a:chOff y="0" x="0"/>
          <a:chExt cy="0" cx="0"/>
        </a:xfrm>
      </p:grpSpPr>
      <p:sp>
        <p:nvSpPr>
          <p:cNvPr id="197" name="Shape 19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Fact Check</a:t>
            </a:r>
          </a:p>
        </p:txBody>
      </p:sp>
      <p:sp>
        <p:nvSpPr>
          <p:cNvPr id="198" name="Shape 198"/>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Look over your notes and check for accuracy. Verify information provided by your sources. Consider performing read backs. With profile stories, make sure that hyperbole does not become an issue.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y="0" x="0"/>
          <a:ext cy="0" cx="0"/>
          <a:chOff y="0" x="0"/>
          <a:chExt cy="0" cx="0"/>
        </a:xfrm>
      </p:grpSpPr>
      <p:sp>
        <p:nvSpPr>
          <p:cNvPr id="203" name="Shape 20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Final Note</a:t>
            </a:r>
          </a:p>
        </p:txBody>
      </p:sp>
      <p:sp>
        <p:nvSpPr>
          <p:cNvPr id="204" name="Shape 20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While many profile stories are fun and entertaining, do not overlook those tough stories. Members of your school community face struggles and challenges. </a:t>
            </a:r>
          </a:p>
          <a:p>
            <a:r>
              <a:t/>
            </a:r>
          </a:p>
          <a:p>
            <a:pPr rtl="0" lvl="0">
              <a:buNone/>
            </a:pPr>
            <a:r>
              <a:rPr lang="en">
                <a:latin typeface="Helvetica Neue"/>
                <a:ea typeface="Helvetica Neue"/>
                <a:cs typeface="Helvetica Neue"/>
                <a:sym typeface="Helvetica Neue"/>
              </a:rPr>
              <a:t>These stories, if told effectively, thoroughly, and carefully, will increase your readership and validate your publication.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p:spPr>
        <p:txBody>
          <a:bodyPr bIns="91425" rIns="91425" lIns="91425" tIns="91425" anchor="b" anchorCtr="0">
            <a:noAutofit/>
          </a:bodyPr>
          <a:lstStyle/>
          <a:p>
            <a:pPr rtl="0" lvl="0">
              <a:buNone/>
            </a:pPr>
            <a:r>
              <a:rPr sz="4600" lang="en">
                <a:latin typeface="Helvetica Neue"/>
                <a:ea typeface="Helvetica Neue"/>
                <a:cs typeface="Helvetica Neue"/>
                <a:sym typeface="Helvetica Neue"/>
              </a:rPr>
              <a:t>How to Find Profile Stories?</a:t>
            </a:r>
          </a:p>
        </p:txBody>
      </p:sp>
      <p:sp>
        <p:nvSpPr>
          <p:cNvPr id="42" name="Shape 4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First, embrace this statement:</a:t>
            </a:r>
          </a:p>
          <a:p>
            <a:pPr rtl="0" lvl="0">
              <a:buNone/>
            </a:pPr>
            <a:r>
              <a:rPr lang="en">
                <a:latin typeface="Helvetica Neue"/>
                <a:ea typeface="Helvetica Neue"/>
                <a:cs typeface="Helvetica Neue"/>
                <a:sym typeface="Helvetica Neue"/>
              </a:rPr>
              <a:t> </a:t>
            </a:r>
          </a:p>
          <a:p>
            <a:pPr rtl="0" lvl="0">
              <a:buNone/>
            </a:pPr>
            <a:r>
              <a:rPr lang="en">
                <a:solidFill>
                  <a:srgbClr val="FF0000"/>
                </a:solidFill>
                <a:latin typeface="Helvetica Neue"/>
                <a:ea typeface="Helvetica Neue"/>
                <a:cs typeface="Helvetica Neue"/>
                <a:sym typeface="Helvetica Neue"/>
              </a:rPr>
              <a:t>There are stories to be told within the school walls.</a:t>
            </a:r>
          </a:p>
          <a:p>
            <a:r>
              <a:t/>
            </a:r>
          </a:p>
          <a:p>
            <a:pPr rtl="0" lvl="0">
              <a:buNone/>
            </a:pPr>
            <a:r>
              <a:rPr lang="en">
                <a:solidFill>
                  <a:srgbClr val="000000"/>
                </a:solidFill>
                <a:latin typeface="Helvetica Neue"/>
                <a:ea typeface="Helvetica Neue"/>
                <a:cs typeface="Helvetica Neue"/>
                <a:sym typeface="Helvetica Neue"/>
              </a:rPr>
              <a:t>So, how do you find these stories? Here a few suggestions.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Lottery</a:t>
            </a:r>
          </a:p>
        </p:txBody>
      </p:sp>
      <p:sp>
        <p:nvSpPr>
          <p:cNvPr id="48" name="Shape 48"/>
          <p:cNvSpPr txBox="1"/>
          <p:nvPr>
            <p:ph idx="1" type="body"/>
          </p:nvPr>
        </p:nvSpPr>
        <p:spPr>
          <a:xfrm>
            <a:off y="1938598" x="411250"/>
            <a:ext cy="4620299"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At the beginning of the school year, create a system in which students are required to draw the names of five students. Try to have them draw from a complete list of the student body.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Lottery</a:t>
            </a:r>
          </a:p>
        </p:txBody>
      </p:sp>
      <p:sp>
        <p:nvSpPr>
          <p:cNvPr id="54" name="Shape 54"/>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Give students a certain time period (one week is suggested) to find and talk to as many on the list as possible. The talk is simply to find something interesting about any of the students on the list. Search out story angles.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Lottery</a:t>
            </a:r>
          </a:p>
        </p:txBody>
      </p:sp>
      <p:sp>
        <p:nvSpPr>
          <p:cNvPr id="60" name="Shape 60"/>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latin typeface="Helvetica Neue"/>
                <a:ea typeface="Helvetica Neue"/>
                <a:cs typeface="Helvetica Neue"/>
                <a:sym typeface="Helvetica Neue"/>
              </a:rPr>
              <a:t>Gather information from the staff to create a story bank. Do a similar activity replacing the student list with a faculty/staff list.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Superlatives</a:t>
            </a:r>
          </a:p>
        </p:txBody>
      </p:sp>
      <p:sp>
        <p:nvSpPr>
          <p:cNvPr id="66" name="Shape 6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latin typeface="Helvetica Neue"/>
                <a:ea typeface="Helvetica Neue"/>
                <a:cs typeface="Helvetica Neue"/>
                <a:sym typeface="Helvetica Neue"/>
              </a:rPr>
              <a:t>Not to be confused with the once-traditional choosing of certain seniors (most popular, best all-around). </a:t>
            </a:r>
          </a:p>
          <a:p>
            <a:r>
              <a:t/>
            </a:r>
          </a:p>
          <a:p>
            <a:pPr rtl="0" lvl="0">
              <a:buNone/>
            </a:pPr>
            <a:r>
              <a:rPr lang="en">
                <a:latin typeface="Helvetica Neue"/>
                <a:ea typeface="Helvetica Neue"/>
                <a:cs typeface="Helvetica Neue"/>
                <a:sym typeface="Helvetica Neue"/>
              </a:rPr>
              <a:t>This idea is to find factual-based superlatives. </a:t>
            </a:r>
          </a:p>
          <a:p>
            <a:r>
              <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74637" x="457200"/>
            <a:ext cy="1143000" cx="8229600"/>
          </a:xfrm>
          <a:prstGeom prst="rect">
            <a:avLst/>
          </a:prstGeom>
        </p:spPr>
        <p:txBody>
          <a:bodyPr bIns="91425" rIns="91425" lIns="91425" tIns="91425" anchor="b" anchorCtr="0">
            <a:noAutofit/>
          </a:bodyPr>
          <a:lstStyle/>
          <a:p>
            <a:pPr>
              <a:buNone/>
            </a:pPr>
            <a:r>
              <a:rPr lang="en">
                <a:latin typeface="Helvetica Neue"/>
                <a:ea typeface="Helvetica Neue"/>
                <a:cs typeface="Helvetica Neue"/>
                <a:sym typeface="Helvetica Neue"/>
              </a:rPr>
              <a:t>Superlatives</a:t>
            </a:r>
          </a:p>
        </p:txBody>
      </p:sp>
      <p:sp>
        <p:nvSpPr>
          <p:cNvPr id="72" name="Shape 7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sz="2400" lang="en">
                <a:latin typeface="Helvetica Neue"/>
                <a:ea typeface="Helvetica Neue"/>
                <a:cs typeface="Helvetica Neue"/>
                <a:sym typeface="Helvetica Neue"/>
              </a:rPr>
              <a:t>1. Who traveled the farthest this past summer?</a:t>
            </a:r>
          </a:p>
          <a:p>
            <a:pPr rtl="0" lvl="0">
              <a:buNone/>
            </a:pPr>
            <a:r>
              <a:rPr sz="2400" lang="en">
                <a:latin typeface="Helvetica Neue"/>
                <a:ea typeface="Helvetica Neue"/>
                <a:cs typeface="Helvetica Neue"/>
                <a:sym typeface="Helvetica Neue"/>
              </a:rPr>
              <a:t>2. Who earned the most money through summer jobs?</a:t>
            </a:r>
          </a:p>
          <a:p>
            <a:pPr rtl="0" lvl="0">
              <a:buNone/>
            </a:pPr>
            <a:r>
              <a:rPr sz="2400" lang="en">
                <a:latin typeface="Helvetica Neue"/>
                <a:ea typeface="Helvetica Neue"/>
                <a:cs typeface="Helvetica Neue"/>
                <a:sym typeface="Helvetica Neue"/>
              </a:rPr>
              <a:t>3. Who is the youngest student at school?</a:t>
            </a:r>
          </a:p>
          <a:p>
            <a:pPr rtl="0" lvl="0">
              <a:buNone/>
            </a:pPr>
            <a:r>
              <a:rPr sz="2400" lang="en">
                <a:latin typeface="Helvetica Neue"/>
                <a:ea typeface="Helvetica Neue"/>
                <a:cs typeface="Helvetica Neue"/>
                <a:sym typeface="Helvetica Neue"/>
              </a:rPr>
              <a:t>4. Who is the youngest teacher? Oldest teacher?</a:t>
            </a:r>
          </a:p>
          <a:p>
            <a:pPr rtl="0" lvl="0">
              <a:buNone/>
            </a:pPr>
            <a:r>
              <a:rPr sz="2400" lang="en">
                <a:latin typeface="Helvetica Neue"/>
                <a:ea typeface="Helvetica Neue"/>
                <a:cs typeface="Helvetica Neue"/>
                <a:sym typeface="Helvetica Neue"/>
              </a:rPr>
              <a:t>5. Who was the first student to enter the school building on the first day of school?</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