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5"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Lst>
  <p:sldSz cy="6858000" cx="9144000"/>
  <p:notesSz cx="6858000" cy="9144000"/>
  <p:embeddedFontLst>
    <p:embeddedFont>
      <p:font typeface="Garamond"/>
      <p:regular r:id="rId40"/>
      <p:bold r:id="rId41"/>
      <p:italic r:id="rId42"/>
      <p:boldItalic r:id="rId43"/>
    </p:embeddedFont>
    <p:embeddedFont>
      <p:font typeface="Helvetica Neue"/>
      <p:regular r:id="rId44"/>
      <p:bold r:id="rId45"/>
      <p:italic r:id="rId46"/>
      <p:boldItalic r:id="rId4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D4A89F43-4491-4648-B68A-3B69AFD99E37}">
  <a:tblStyle styleId="{D4A89F43-4491-4648-B68A-3B69AFD99E37}" styleName="Table_0">
    <a:wholeTbl>
      <a:tcStyle>
        <a:tcBdr>
          <a:left>
            <a:ln cap="flat" cmpd="sng" w="9525">
              <a:solidFill>
                <a:srgbClr val="9E9E9E"/>
              </a:solidFill>
              <a:prstDash val="solid"/>
              <a:round/>
              <a:headEnd len="med" w="med" type="none"/>
              <a:tailEnd len="med" w="med" type="none"/>
            </a:ln>
          </a:left>
          <a:right>
            <a:ln cap="flat" cmpd="sng" w="9525">
              <a:solidFill>
                <a:srgbClr val="9E9E9E"/>
              </a:solidFill>
              <a:prstDash val="solid"/>
              <a:round/>
              <a:headEnd len="med" w="med" type="none"/>
              <a:tailEnd len="med" w="med" type="none"/>
            </a:ln>
          </a:right>
          <a:top>
            <a:ln cap="flat" cmpd="sng" w="9525">
              <a:solidFill>
                <a:srgbClr val="9E9E9E"/>
              </a:solidFill>
              <a:prstDash val="solid"/>
              <a:round/>
              <a:headEnd len="med" w="med" type="none"/>
              <a:tailEnd len="med" w="med" type="none"/>
            </a:ln>
          </a:top>
          <a:bottom>
            <a:ln cap="flat" cmpd="sng" w="9525">
              <a:solidFill>
                <a:srgbClr val="9E9E9E"/>
              </a:solidFill>
              <a:prstDash val="solid"/>
              <a:round/>
              <a:headEnd len="med" w="med" type="none"/>
              <a:tailEnd len="med" w="med" type="none"/>
            </a:ln>
          </a:bottom>
          <a:insideH>
            <a:ln cap="flat" cmpd="sng" w="9525">
              <a:solidFill>
                <a:srgbClr val="9E9E9E"/>
              </a:solidFill>
              <a:prstDash val="solid"/>
              <a:round/>
              <a:headEnd len="med" w="med" type="none"/>
              <a:tailEnd len="med" w="med" type="none"/>
            </a:ln>
          </a:insideH>
          <a:insideV>
            <a:ln cap="flat" cmpd="sng" w="9525">
              <a:solidFill>
                <a:srgbClr val="9E9E9E"/>
              </a:solidFill>
              <a:prstDash val="solid"/>
              <a:round/>
              <a:headEnd len="med" w="med" type="none"/>
              <a:tailEnd len="med" w="med" type="none"/>
            </a:ln>
          </a:insideV>
        </a:tcBdr>
      </a:tcStyle>
    </a:wholeTbl>
  </a:tblStyle>
</a:tblStyleLst>
</file>

<file path=ppt/_rels/presentation.xml.rels><?xml version="1.0" encoding="UTF-8" standalone="yes"?><Relationships xmlns="http://schemas.openxmlformats.org/package/2006/relationships"><Relationship Id="rId40" Type="http://schemas.openxmlformats.org/officeDocument/2006/relationships/font" Target="fonts/Garamond-regular.fntdata"/><Relationship Id="rId20" Type="http://schemas.openxmlformats.org/officeDocument/2006/relationships/slide" Target="slides/slide15.xml"/><Relationship Id="rId42" Type="http://schemas.openxmlformats.org/officeDocument/2006/relationships/font" Target="fonts/Garamond-italic.fntdata"/><Relationship Id="rId41" Type="http://schemas.openxmlformats.org/officeDocument/2006/relationships/font" Target="fonts/Garamond-bold.fntdata"/><Relationship Id="rId22" Type="http://schemas.openxmlformats.org/officeDocument/2006/relationships/slide" Target="slides/slide17.xml"/><Relationship Id="rId44" Type="http://schemas.openxmlformats.org/officeDocument/2006/relationships/font" Target="fonts/HelveticaNeue-regular.fntdata"/><Relationship Id="rId21" Type="http://schemas.openxmlformats.org/officeDocument/2006/relationships/slide" Target="slides/slide16.xml"/><Relationship Id="rId43" Type="http://schemas.openxmlformats.org/officeDocument/2006/relationships/font" Target="fonts/Garamond-boldItalic.fntdata"/><Relationship Id="rId24" Type="http://schemas.openxmlformats.org/officeDocument/2006/relationships/slide" Target="slides/slide19.xml"/><Relationship Id="rId46" Type="http://schemas.openxmlformats.org/officeDocument/2006/relationships/font" Target="fonts/HelveticaNeue-italic.fntdata"/><Relationship Id="rId23" Type="http://schemas.openxmlformats.org/officeDocument/2006/relationships/slide" Target="slides/slide18.xml"/><Relationship Id="rId45" Type="http://schemas.openxmlformats.org/officeDocument/2006/relationships/font" Target="fonts/HelveticaNeue-bold.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47" Type="http://schemas.openxmlformats.org/officeDocument/2006/relationships/font" Target="fonts/HelveticaNeue-boldItalic.fntdata"/><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slide" Target="slides/slide30.xml"/><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37" Type="http://schemas.openxmlformats.org/officeDocument/2006/relationships/slide" Target="slides/slide32.xml"/><Relationship Id="rId14" Type="http://schemas.openxmlformats.org/officeDocument/2006/relationships/slide" Target="slides/slide9.xml"/><Relationship Id="rId36" Type="http://schemas.openxmlformats.org/officeDocument/2006/relationships/slide" Target="slides/slide31.xml"/><Relationship Id="rId17" Type="http://schemas.openxmlformats.org/officeDocument/2006/relationships/slide" Target="slides/slide12.xml"/><Relationship Id="rId39" Type="http://schemas.openxmlformats.org/officeDocument/2006/relationships/slide" Target="slides/slide34.xml"/><Relationship Id="rId16" Type="http://schemas.openxmlformats.org/officeDocument/2006/relationships/slide" Target="slides/slide11.xml"/><Relationship Id="rId38" Type="http://schemas.openxmlformats.org/officeDocument/2006/relationships/slide" Target="slides/slide33.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www.socialresearchmethods.net/kb/statcorr.php" TargetMode="Externa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 name="Shape 24"/>
        <p:cNvGrpSpPr/>
        <p:nvPr/>
      </p:nvGrpSpPr>
      <p:grpSpPr>
        <a:xfrm>
          <a:off x="0" y="0"/>
          <a:ext cx="0" cy="0"/>
          <a:chOff x="0" y="0"/>
          <a:chExt cx="0" cy="0"/>
        </a:xfrm>
      </p:grpSpPr>
      <p:sp>
        <p:nvSpPr>
          <p:cNvPr id="25" name="Shape 25"/>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p:spPr>
      </p:sp>
      <p:sp>
        <p:nvSpPr>
          <p:cNvPr id="26" name="Shape 2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1" name="Shape 81"/>
        <p:cNvGrpSpPr/>
        <p:nvPr/>
      </p:nvGrpSpPr>
      <p:grpSpPr>
        <a:xfrm>
          <a:off x="0" y="0"/>
          <a:ext cx="0" cy="0"/>
          <a:chOff x="0" y="0"/>
          <a:chExt cx="0" cy="0"/>
        </a:xfrm>
      </p:grpSpPr>
      <p:sp>
        <p:nvSpPr>
          <p:cNvPr id="82" name="Shape 82"/>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83" name="Shape 8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US"/>
              <a:t>Give students 10 minutes to find the answers using an Excel formula in the proper cell. Use the file “</a:t>
            </a:r>
            <a:r>
              <a:rPr lang="en-US">
                <a:solidFill>
                  <a:schemeClr val="dk1"/>
                </a:solidFill>
              </a:rPr>
              <a:t>Sample Spreadsheet: Descriptive statistics answers” to show answers and troubleshoot after students have a chance to calculate.</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7" name="Shape 87"/>
        <p:cNvGrpSpPr/>
        <p:nvPr/>
      </p:nvGrpSpPr>
      <p:grpSpPr>
        <a:xfrm>
          <a:off x="0" y="0"/>
          <a:ext cx="0" cy="0"/>
          <a:chOff x="0" y="0"/>
          <a:chExt cx="0" cy="0"/>
        </a:xfrm>
      </p:grpSpPr>
      <p:sp>
        <p:nvSpPr>
          <p:cNvPr id="88" name="Shape 88"/>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89" name="Shape 8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8" name="Shape 98"/>
        <p:cNvGrpSpPr/>
        <p:nvPr/>
      </p:nvGrpSpPr>
      <p:grpSpPr>
        <a:xfrm>
          <a:off x="0" y="0"/>
          <a:ext cx="0" cy="0"/>
          <a:chOff x="0" y="0"/>
          <a:chExt cx="0" cy="0"/>
        </a:xfrm>
      </p:grpSpPr>
      <p:sp>
        <p:nvSpPr>
          <p:cNvPr id="99" name="Shape 99"/>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100" name="Shape 10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4" name="Shape 104"/>
        <p:cNvGrpSpPr/>
        <p:nvPr/>
      </p:nvGrpSpPr>
      <p:grpSpPr>
        <a:xfrm>
          <a:off x="0" y="0"/>
          <a:ext cx="0" cy="0"/>
          <a:chOff x="0" y="0"/>
          <a:chExt cx="0" cy="0"/>
        </a:xfrm>
      </p:grpSpPr>
      <p:sp>
        <p:nvSpPr>
          <p:cNvPr id="105" name="Shape 105"/>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106" name="Shape 10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7" name="Shape 117"/>
        <p:cNvGrpSpPr/>
        <p:nvPr/>
      </p:nvGrpSpPr>
      <p:grpSpPr>
        <a:xfrm>
          <a:off x="0" y="0"/>
          <a:ext cx="0" cy="0"/>
          <a:chOff x="0" y="0"/>
          <a:chExt cx="0" cy="0"/>
        </a:xfrm>
      </p:grpSpPr>
      <p:sp>
        <p:nvSpPr>
          <p:cNvPr id="118" name="Shape 118"/>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119" name="Shape 11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3" name="Shape 123"/>
        <p:cNvGrpSpPr/>
        <p:nvPr/>
      </p:nvGrpSpPr>
      <p:grpSpPr>
        <a:xfrm>
          <a:off x="0" y="0"/>
          <a:ext cx="0" cy="0"/>
          <a:chOff x="0" y="0"/>
          <a:chExt cx="0" cy="0"/>
        </a:xfrm>
      </p:grpSpPr>
      <p:sp>
        <p:nvSpPr>
          <p:cNvPr id="124" name="Shape 124"/>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125" name="Shape 12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9" name="Shape 129"/>
        <p:cNvGrpSpPr/>
        <p:nvPr/>
      </p:nvGrpSpPr>
      <p:grpSpPr>
        <a:xfrm>
          <a:off x="0" y="0"/>
          <a:ext cx="0" cy="0"/>
          <a:chOff x="0" y="0"/>
          <a:chExt cx="0" cy="0"/>
        </a:xfrm>
      </p:grpSpPr>
      <p:sp>
        <p:nvSpPr>
          <p:cNvPr id="130" name="Shape 130"/>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131" name="Shape 13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US"/>
              <a:t>Give students 10 minutes to find the answers using an Excel formula in the proper cell. Use the file “</a:t>
            </a:r>
            <a:r>
              <a:rPr lang="en-US">
                <a:solidFill>
                  <a:schemeClr val="dk1"/>
                </a:solidFill>
              </a:rPr>
              <a:t>Sample Spreadsheet: Descriptive Statistics Answers” to show answers and troubleshoot after students have a chance to calculate.</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5" name="Shape 135"/>
        <p:cNvGrpSpPr/>
        <p:nvPr/>
      </p:nvGrpSpPr>
      <p:grpSpPr>
        <a:xfrm>
          <a:off x="0" y="0"/>
          <a:ext cx="0" cy="0"/>
          <a:chOff x="0" y="0"/>
          <a:chExt cx="0" cy="0"/>
        </a:xfrm>
      </p:grpSpPr>
      <p:sp>
        <p:nvSpPr>
          <p:cNvPr id="136" name="Shape 136"/>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137" name="Shape 13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1" name="Shape 141"/>
        <p:cNvGrpSpPr/>
        <p:nvPr/>
      </p:nvGrpSpPr>
      <p:grpSpPr>
        <a:xfrm>
          <a:off x="0" y="0"/>
          <a:ext cx="0" cy="0"/>
          <a:chOff x="0" y="0"/>
          <a:chExt cx="0" cy="0"/>
        </a:xfrm>
      </p:grpSpPr>
      <p:sp>
        <p:nvSpPr>
          <p:cNvPr id="142" name="Shape 142"/>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143" name="Shape 14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4" name="Shape 154"/>
        <p:cNvGrpSpPr/>
        <p:nvPr/>
      </p:nvGrpSpPr>
      <p:grpSpPr>
        <a:xfrm>
          <a:off x="0" y="0"/>
          <a:ext cx="0" cy="0"/>
          <a:chOff x="0" y="0"/>
          <a:chExt cx="0" cy="0"/>
        </a:xfrm>
      </p:grpSpPr>
      <p:sp>
        <p:nvSpPr>
          <p:cNvPr id="155" name="Shape 155"/>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156" name="Shape 15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1" name="Shape 31"/>
        <p:cNvGrpSpPr/>
        <p:nvPr/>
      </p:nvGrpSpPr>
      <p:grpSpPr>
        <a:xfrm>
          <a:off x="0" y="0"/>
          <a:ext cx="0" cy="0"/>
          <a:chOff x="0" y="0"/>
          <a:chExt cx="0" cy="0"/>
        </a:xfrm>
      </p:grpSpPr>
      <p:sp>
        <p:nvSpPr>
          <p:cNvPr id="32" name="Shape 32"/>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p:spPr>
      </p:sp>
      <p:sp>
        <p:nvSpPr>
          <p:cNvPr id="33" name="Shape 33"/>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0" name="Shape 160"/>
        <p:cNvGrpSpPr/>
        <p:nvPr/>
      </p:nvGrpSpPr>
      <p:grpSpPr>
        <a:xfrm>
          <a:off x="0" y="0"/>
          <a:ext cx="0" cy="0"/>
          <a:chOff x="0" y="0"/>
          <a:chExt cx="0" cy="0"/>
        </a:xfrm>
      </p:grpSpPr>
      <p:sp>
        <p:nvSpPr>
          <p:cNvPr id="161" name="Shape 161"/>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162" name="Shape 16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6" name="Shape 166"/>
        <p:cNvGrpSpPr/>
        <p:nvPr/>
      </p:nvGrpSpPr>
      <p:grpSpPr>
        <a:xfrm>
          <a:off x="0" y="0"/>
          <a:ext cx="0" cy="0"/>
          <a:chOff x="0" y="0"/>
          <a:chExt cx="0" cy="0"/>
        </a:xfrm>
      </p:grpSpPr>
      <p:sp>
        <p:nvSpPr>
          <p:cNvPr id="167" name="Shape 167"/>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168" name="Shape 16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US"/>
              <a:t>Give students 10 minutes to find the answers using an Excel formula in the proper cell. Use the file “</a:t>
            </a:r>
            <a:r>
              <a:rPr lang="en-US">
                <a:solidFill>
                  <a:schemeClr val="dk1"/>
                </a:solidFill>
              </a:rPr>
              <a:t>Sample Spreadsheet: Descriptive Statistics Answers” to show answers and troubleshoot after students have a chance to calculate.</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2" name="Shape 172"/>
        <p:cNvGrpSpPr/>
        <p:nvPr/>
      </p:nvGrpSpPr>
      <p:grpSpPr>
        <a:xfrm>
          <a:off x="0" y="0"/>
          <a:ext cx="0" cy="0"/>
          <a:chOff x="0" y="0"/>
          <a:chExt cx="0" cy="0"/>
        </a:xfrm>
      </p:grpSpPr>
      <p:sp>
        <p:nvSpPr>
          <p:cNvPr id="173" name="Shape 173"/>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174" name="Shape 17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8" name="Shape 178"/>
        <p:cNvGrpSpPr/>
        <p:nvPr/>
      </p:nvGrpSpPr>
      <p:grpSpPr>
        <a:xfrm>
          <a:off x="0" y="0"/>
          <a:ext cx="0" cy="0"/>
          <a:chOff x="0" y="0"/>
          <a:chExt cx="0" cy="0"/>
        </a:xfrm>
      </p:grpSpPr>
      <p:sp>
        <p:nvSpPr>
          <p:cNvPr id="179" name="Shape 179"/>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180" name="Shape 18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6" name="Shape 186"/>
        <p:cNvGrpSpPr/>
        <p:nvPr/>
      </p:nvGrpSpPr>
      <p:grpSpPr>
        <a:xfrm>
          <a:off x="0" y="0"/>
          <a:ext cx="0" cy="0"/>
          <a:chOff x="0" y="0"/>
          <a:chExt cx="0" cy="0"/>
        </a:xfrm>
      </p:grpSpPr>
      <p:sp>
        <p:nvSpPr>
          <p:cNvPr id="187" name="Shape 187"/>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188" name="Shape 18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2" name="Shape 192"/>
        <p:cNvGrpSpPr/>
        <p:nvPr/>
      </p:nvGrpSpPr>
      <p:grpSpPr>
        <a:xfrm>
          <a:off x="0" y="0"/>
          <a:ext cx="0" cy="0"/>
          <a:chOff x="0" y="0"/>
          <a:chExt cx="0" cy="0"/>
        </a:xfrm>
      </p:grpSpPr>
      <p:sp>
        <p:nvSpPr>
          <p:cNvPr id="193" name="Shape 193"/>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194" name="Shape 19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8" name="Shape 198"/>
        <p:cNvGrpSpPr/>
        <p:nvPr/>
      </p:nvGrpSpPr>
      <p:grpSpPr>
        <a:xfrm>
          <a:off x="0" y="0"/>
          <a:ext cx="0" cy="0"/>
          <a:chOff x="0" y="0"/>
          <a:chExt cx="0" cy="0"/>
        </a:xfrm>
      </p:grpSpPr>
      <p:sp>
        <p:nvSpPr>
          <p:cNvPr id="199" name="Shape 199"/>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200" name="Shape 20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US"/>
              <a:t>Demonstrate this on the Excel spreadsheet. Explain to students that you could use any of the 4.0 cells or any of the 2.8 cells, the result will still be the same. Demonstrate the click method a couple times.</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4" name="Shape 204"/>
        <p:cNvGrpSpPr/>
        <p:nvPr/>
      </p:nvGrpSpPr>
      <p:grpSpPr>
        <a:xfrm>
          <a:off x="0" y="0"/>
          <a:ext cx="0" cy="0"/>
          <a:chOff x="0" y="0"/>
          <a:chExt cx="0" cy="0"/>
        </a:xfrm>
      </p:grpSpPr>
      <p:sp>
        <p:nvSpPr>
          <p:cNvPr id="205" name="Shape 205"/>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206" name="Shape 20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US"/>
              <a:t>Give students 10 minutes to find the answers using an Excel formula in the proper cell. Use the file “</a:t>
            </a:r>
            <a:r>
              <a:rPr lang="en-US">
                <a:solidFill>
                  <a:schemeClr val="dk1"/>
                </a:solidFill>
              </a:rPr>
              <a:t>Sample Spreadsheet: Descriptive Statistics Answers” to show answers and troubleshoot after students have a chance to calculate.</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0" name="Shape 210"/>
        <p:cNvGrpSpPr/>
        <p:nvPr/>
      </p:nvGrpSpPr>
      <p:grpSpPr>
        <a:xfrm>
          <a:off x="0" y="0"/>
          <a:ext cx="0" cy="0"/>
          <a:chOff x="0" y="0"/>
          <a:chExt cx="0" cy="0"/>
        </a:xfrm>
      </p:grpSpPr>
      <p:sp>
        <p:nvSpPr>
          <p:cNvPr id="211" name="Shape 211"/>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212" name="Shape 21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6" name="Shape 216"/>
        <p:cNvGrpSpPr/>
        <p:nvPr/>
      </p:nvGrpSpPr>
      <p:grpSpPr>
        <a:xfrm>
          <a:off x="0" y="0"/>
          <a:ext cx="0" cy="0"/>
          <a:chOff x="0" y="0"/>
          <a:chExt cx="0" cy="0"/>
        </a:xfrm>
      </p:grpSpPr>
      <p:sp>
        <p:nvSpPr>
          <p:cNvPr id="217" name="Shape 217"/>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218" name="Shape 21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i="1" lang="en-US"/>
              <a:t>Teacher note:</a:t>
            </a:r>
            <a:r>
              <a:rPr lang="en-US"/>
              <a:t> For advanced students, this website gives more detail on the math behind correlation: </a:t>
            </a:r>
            <a:r>
              <a:rPr lang="en-US" u="sng">
                <a:solidFill>
                  <a:schemeClr val="hlink"/>
                </a:solidFill>
                <a:hlinkClick r:id="rId2"/>
              </a:rPr>
              <a:t>http://www.socialresearchmethods.net/kb/statcorr.php</a:t>
            </a:r>
          </a:p>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7" name="Shape 37"/>
        <p:cNvGrpSpPr/>
        <p:nvPr/>
      </p:nvGrpSpPr>
      <p:grpSpPr>
        <a:xfrm>
          <a:off x="0" y="0"/>
          <a:ext cx="0" cy="0"/>
          <a:chOff x="0" y="0"/>
          <a:chExt cx="0" cy="0"/>
        </a:xfrm>
      </p:grpSpPr>
      <p:sp>
        <p:nvSpPr>
          <p:cNvPr id="38" name="Shape 38"/>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39" name="Shape 3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3" name="Shape 223"/>
        <p:cNvGrpSpPr/>
        <p:nvPr/>
      </p:nvGrpSpPr>
      <p:grpSpPr>
        <a:xfrm>
          <a:off x="0" y="0"/>
          <a:ext cx="0" cy="0"/>
          <a:chOff x="0" y="0"/>
          <a:chExt cx="0" cy="0"/>
        </a:xfrm>
      </p:grpSpPr>
      <p:sp>
        <p:nvSpPr>
          <p:cNvPr id="224" name="Shape 224"/>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225" name="Shape 22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9" name="Shape 229"/>
        <p:cNvGrpSpPr/>
        <p:nvPr/>
      </p:nvGrpSpPr>
      <p:grpSpPr>
        <a:xfrm>
          <a:off x="0" y="0"/>
          <a:ext cx="0" cy="0"/>
          <a:chOff x="0" y="0"/>
          <a:chExt cx="0" cy="0"/>
        </a:xfrm>
      </p:grpSpPr>
      <p:sp>
        <p:nvSpPr>
          <p:cNvPr id="230" name="Shape 230"/>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231" name="Shape 23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7" name="Shape 237"/>
        <p:cNvGrpSpPr/>
        <p:nvPr/>
      </p:nvGrpSpPr>
      <p:grpSpPr>
        <a:xfrm>
          <a:off x="0" y="0"/>
          <a:ext cx="0" cy="0"/>
          <a:chOff x="0" y="0"/>
          <a:chExt cx="0" cy="0"/>
        </a:xfrm>
      </p:grpSpPr>
      <p:sp>
        <p:nvSpPr>
          <p:cNvPr id="238" name="Shape 238"/>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239" name="Shape 23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3" name="Shape 243"/>
        <p:cNvGrpSpPr/>
        <p:nvPr/>
      </p:nvGrpSpPr>
      <p:grpSpPr>
        <a:xfrm>
          <a:off x="0" y="0"/>
          <a:ext cx="0" cy="0"/>
          <a:chOff x="0" y="0"/>
          <a:chExt cx="0" cy="0"/>
        </a:xfrm>
      </p:grpSpPr>
      <p:sp>
        <p:nvSpPr>
          <p:cNvPr id="244" name="Shape 244"/>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245" name="Shape 24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i="1" lang="en-US"/>
              <a:t>Teacher note: </a:t>
            </a:r>
            <a:r>
              <a:rPr lang="en-US"/>
              <a:t>This correlation between age and GPA will result in an error message. Troubleshoot this with students. Why can it not run a correlation? In other words, why can’t it figure out if there is a relationship? Because all the ages are the same. There’s no variation to compare.</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9" name="Shape 249"/>
        <p:cNvGrpSpPr/>
        <p:nvPr/>
      </p:nvGrpSpPr>
      <p:grpSpPr>
        <a:xfrm>
          <a:off x="0" y="0"/>
          <a:ext cx="0" cy="0"/>
          <a:chOff x="0" y="0"/>
          <a:chExt cx="0" cy="0"/>
        </a:xfrm>
      </p:grpSpPr>
      <p:sp>
        <p:nvSpPr>
          <p:cNvPr id="250" name="Shape 250"/>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251" name="Shape 25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en-US"/>
              <a:t>Give students 10 minutes to find the answers using an Excel formula in the proper cell. Use the file “</a:t>
            </a:r>
            <a:r>
              <a:rPr lang="en-US">
                <a:solidFill>
                  <a:schemeClr val="dk1"/>
                </a:solidFill>
              </a:rPr>
              <a:t>Sample Spreadsheet: Descriptive Statistics Answers” to show answers and troubleshoot after students have a chance to calculate.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2" name="Shape 42"/>
        <p:cNvGrpSpPr/>
        <p:nvPr/>
      </p:nvGrpSpPr>
      <p:grpSpPr>
        <a:xfrm>
          <a:off x="0" y="0"/>
          <a:ext cx="0" cy="0"/>
          <a:chOff x="0" y="0"/>
          <a:chExt cx="0" cy="0"/>
        </a:xfrm>
      </p:grpSpPr>
      <p:sp>
        <p:nvSpPr>
          <p:cNvPr id="43" name="Shape 43"/>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44" name="Shape 4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8" name="Shape 48"/>
        <p:cNvGrpSpPr/>
        <p:nvPr/>
      </p:nvGrpSpPr>
      <p:grpSpPr>
        <a:xfrm>
          <a:off x="0" y="0"/>
          <a:ext cx="0" cy="0"/>
          <a:chOff x="0" y="0"/>
          <a:chExt cx="0" cy="0"/>
        </a:xfrm>
      </p:grpSpPr>
      <p:sp>
        <p:nvSpPr>
          <p:cNvPr id="49" name="Shape 49"/>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50" name="Shape 5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4" name="Shape 54"/>
        <p:cNvGrpSpPr/>
        <p:nvPr/>
      </p:nvGrpSpPr>
      <p:grpSpPr>
        <a:xfrm>
          <a:off x="0" y="0"/>
          <a:ext cx="0" cy="0"/>
          <a:chOff x="0" y="0"/>
          <a:chExt cx="0" cy="0"/>
        </a:xfrm>
      </p:grpSpPr>
      <p:sp>
        <p:nvSpPr>
          <p:cNvPr id="55" name="Shape 55"/>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56" name="Shape 5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2" name="Shape 62"/>
        <p:cNvGrpSpPr/>
        <p:nvPr/>
      </p:nvGrpSpPr>
      <p:grpSpPr>
        <a:xfrm>
          <a:off x="0" y="0"/>
          <a:ext cx="0" cy="0"/>
          <a:chOff x="0" y="0"/>
          <a:chExt cx="0" cy="0"/>
        </a:xfrm>
      </p:grpSpPr>
      <p:sp>
        <p:nvSpPr>
          <p:cNvPr id="63" name="Shape 63"/>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64" name="Shape 6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8" name="Shape 68"/>
        <p:cNvGrpSpPr/>
        <p:nvPr/>
      </p:nvGrpSpPr>
      <p:grpSpPr>
        <a:xfrm>
          <a:off x="0" y="0"/>
          <a:ext cx="0" cy="0"/>
          <a:chOff x="0" y="0"/>
          <a:chExt cx="0" cy="0"/>
        </a:xfrm>
      </p:grpSpPr>
      <p:sp>
        <p:nvSpPr>
          <p:cNvPr id="69" name="Shape 69"/>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70" name="Shape 7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US"/>
              <a:t>Teacher, open the “</a:t>
            </a:r>
            <a:r>
              <a:rPr lang="en-US">
                <a:solidFill>
                  <a:schemeClr val="dk1"/>
                </a:solidFill>
              </a:rPr>
              <a:t>Sample Spreadsheet: Descriptive Statistics” spreadsheet to show how Excel works. Demonstrate the actions described in the slide.</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6" name="Shape 76"/>
        <p:cNvGrpSpPr/>
        <p:nvPr/>
      </p:nvGrpSpPr>
      <p:grpSpPr>
        <a:xfrm>
          <a:off x="0" y="0"/>
          <a:ext cx="0" cy="0"/>
          <a:chOff x="0" y="0"/>
          <a:chExt cx="0" cy="0"/>
        </a:xfrm>
      </p:grpSpPr>
      <p:sp>
        <p:nvSpPr>
          <p:cNvPr id="77" name="Shape 77"/>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78" name="Shape 7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Clr>
                <a:schemeClr val="dk1"/>
              </a:buClr>
              <a:buSzPct val="100000"/>
              <a:buFont typeface="Arial"/>
              <a:buNone/>
            </a:pPr>
            <a:r>
              <a:rPr lang="en-US">
                <a:solidFill>
                  <a:schemeClr val="dk1"/>
                </a:solidFill>
              </a:rPr>
              <a:t>Demonstrate the actions described in the slide. First, show how to type in the formula for average. Then, show the click-and-drag option for Excel. Let them practice a number of times, walking to room to troubleshoot.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8" name="Shape 8"/>
        <p:cNvGrpSpPr/>
        <p:nvPr/>
      </p:nvGrpSpPr>
      <p:grpSpPr>
        <a:xfrm>
          <a:off x="0" y="0"/>
          <a:ext cx="0" cy="0"/>
          <a:chOff x="0" y="0"/>
          <a:chExt cx="0" cy="0"/>
        </a:xfrm>
      </p:grpSpPr>
      <p:sp>
        <p:nvSpPr>
          <p:cNvPr id="9" name="Shape 9"/>
          <p:cNvSpPr txBox="1"/>
          <p:nvPr>
            <p:ph type="ctrTitle"/>
          </p:nvPr>
        </p:nvSpPr>
        <p:spPr>
          <a:xfrm>
            <a:off x="685800" y="2111123"/>
            <a:ext cx="7772400" cy="1546500"/>
          </a:xfrm>
          <a:prstGeom prst="rect">
            <a:avLst/>
          </a:prstGeom>
        </p:spPr>
        <p:txBody>
          <a:bodyPr anchorCtr="0" anchor="b" bIns="91425" lIns="91425" rIns="91425" tIns="91425"/>
          <a:lstStyle>
            <a:lvl1pPr lvl="0" algn="ctr">
              <a:spcBef>
                <a:spcPts val="0"/>
              </a:spcBef>
              <a:buSzPct val="100000"/>
              <a:defRPr sz="4800"/>
            </a:lvl1pPr>
            <a:lvl2pPr lvl="1" algn="ctr">
              <a:spcBef>
                <a:spcPts val="0"/>
              </a:spcBef>
              <a:buSzPct val="100000"/>
              <a:defRPr sz="4800"/>
            </a:lvl2pPr>
            <a:lvl3pPr lvl="2" algn="ctr">
              <a:spcBef>
                <a:spcPts val="0"/>
              </a:spcBef>
              <a:buSzPct val="100000"/>
              <a:defRPr sz="4800"/>
            </a:lvl3pPr>
            <a:lvl4pPr lvl="3" algn="ctr">
              <a:spcBef>
                <a:spcPts val="0"/>
              </a:spcBef>
              <a:buSzPct val="100000"/>
              <a:defRPr sz="4800"/>
            </a:lvl4pPr>
            <a:lvl5pPr lvl="4" algn="ctr">
              <a:spcBef>
                <a:spcPts val="0"/>
              </a:spcBef>
              <a:buSzPct val="100000"/>
              <a:defRPr sz="4800"/>
            </a:lvl5pPr>
            <a:lvl6pPr lvl="5" algn="ctr">
              <a:spcBef>
                <a:spcPts val="0"/>
              </a:spcBef>
              <a:buSzPct val="100000"/>
              <a:defRPr sz="4800"/>
            </a:lvl6pPr>
            <a:lvl7pPr lvl="6" algn="ctr">
              <a:spcBef>
                <a:spcPts val="0"/>
              </a:spcBef>
              <a:buSzPct val="100000"/>
              <a:defRPr sz="4800"/>
            </a:lvl7pPr>
            <a:lvl8pPr lvl="7" algn="ctr">
              <a:spcBef>
                <a:spcPts val="0"/>
              </a:spcBef>
              <a:buSzPct val="100000"/>
              <a:defRPr sz="4800"/>
            </a:lvl8pPr>
            <a:lvl9pPr lvl="8" algn="ctr">
              <a:spcBef>
                <a:spcPts val="0"/>
              </a:spcBef>
              <a:buSzPct val="100000"/>
              <a:defRPr sz="4800"/>
            </a:lvl9pPr>
          </a:lstStyle>
          <a:p/>
        </p:txBody>
      </p:sp>
      <p:sp>
        <p:nvSpPr>
          <p:cNvPr id="10" name="Shape 10"/>
          <p:cNvSpPr txBox="1"/>
          <p:nvPr>
            <p:ph idx="1" type="subTitle"/>
          </p:nvPr>
        </p:nvSpPr>
        <p:spPr>
          <a:xfrm>
            <a:off x="685800" y="3786737"/>
            <a:ext cx="7772400" cy="1046400"/>
          </a:xfrm>
          <a:prstGeom prst="rect">
            <a:avLst/>
          </a:prstGeom>
        </p:spPr>
        <p:txBody>
          <a:bodyPr anchorCtr="0" anchor="t" bIns="91425" lIns="91425" rIns="91425" tIns="91425"/>
          <a:lstStyle>
            <a:lvl1pPr lvl="0" algn="ctr">
              <a:spcBef>
                <a:spcPts val="0"/>
              </a:spcBef>
              <a:buClr>
                <a:schemeClr val="dk2"/>
              </a:buClr>
              <a:buNone/>
              <a:defRPr>
                <a:solidFill>
                  <a:schemeClr val="dk2"/>
                </a:solidFill>
              </a:defRPr>
            </a:lvl1pPr>
            <a:lvl2pPr lvl="1" algn="ctr">
              <a:spcBef>
                <a:spcPts val="0"/>
              </a:spcBef>
              <a:buClr>
                <a:schemeClr val="dk2"/>
              </a:buClr>
              <a:buSzPct val="100000"/>
              <a:buNone/>
              <a:defRPr sz="3000">
                <a:solidFill>
                  <a:schemeClr val="dk2"/>
                </a:solidFill>
              </a:defRPr>
            </a:lvl2pPr>
            <a:lvl3pPr lvl="2" algn="ctr">
              <a:spcBef>
                <a:spcPts val="0"/>
              </a:spcBef>
              <a:buClr>
                <a:schemeClr val="dk2"/>
              </a:buClr>
              <a:buSzPct val="100000"/>
              <a:buNone/>
              <a:defRPr sz="3000">
                <a:solidFill>
                  <a:schemeClr val="dk2"/>
                </a:solidFill>
              </a:defRPr>
            </a:lvl3pPr>
            <a:lvl4pPr lvl="3" algn="ctr">
              <a:spcBef>
                <a:spcPts val="0"/>
              </a:spcBef>
              <a:buClr>
                <a:schemeClr val="dk2"/>
              </a:buClr>
              <a:buSzPct val="100000"/>
              <a:buNone/>
              <a:defRPr sz="3000">
                <a:solidFill>
                  <a:schemeClr val="dk2"/>
                </a:solidFill>
              </a:defRPr>
            </a:lvl4pPr>
            <a:lvl5pPr lvl="4" algn="ctr">
              <a:spcBef>
                <a:spcPts val="0"/>
              </a:spcBef>
              <a:buClr>
                <a:schemeClr val="dk2"/>
              </a:buClr>
              <a:buSzPct val="100000"/>
              <a:buNone/>
              <a:defRPr sz="3000">
                <a:solidFill>
                  <a:schemeClr val="dk2"/>
                </a:solidFill>
              </a:defRPr>
            </a:lvl5pPr>
            <a:lvl6pPr lvl="5" algn="ctr">
              <a:spcBef>
                <a:spcPts val="0"/>
              </a:spcBef>
              <a:buClr>
                <a:schemeClr val="dk2"/>
              </a:buClr>
              <a:buSzPct val="100000"/>
              <a:buNone/>
              <a:defRPr sz="3000">
                <a:solidFill>
                  <a:schemeClr val="dk2"/>
                </a:solidFill>
              </a:defRPr>
            </a:lvl6pPr>
            <a:lvl7pPr lvl="6" algn="ctr">
              <a:spcBef>
                <a:spcPts val="0"/>
              </a:spcBef>
              <a:buClr>
                <a:schemeClr val="dk2"/>
              </a:buClr>
              <a:buSzPct val="100000"/>
              <a:buNone/>
              <a:defRPr sz="3000">
                <a:solidFill>
                  <a:schemeClr val="dk2"/>
                </a:solidFill>
              </a:defRPr>
            </a:lvl7pPr>
            <a:lvl8pPr lvl="7" algn="ctr">
              <a:spcBef>
                <a:spcPts val="0"/>
              </a:spcBef>
              <a:buClr>
                <a:schemeClr val="dk2"/>
              </a:buClr>
              <a:buSzPct val="100000"/>
              <a:buNone/>
              <a:defRPr sz="3000">
                <a:solidFill>
                  <a:schemeClr val="dk2"/>
                </a:solidFill>
              </a:defRPr>
            </a:lvl8pPr>
            <a:lvl9pPr lvl="8" algn="ctr">
              <a:spcBef>
                <a:spcPts val="0"/>
              </a:spcBef>
              <a:buClr>
                <a:schemeClr val="dk2"/>
              </a:buClr>
              <a:buSzPct val="100000"/>
              <a:buNone/>
              <a:defRPr sz="3000">
                <a:solidFill>
                  <a:schemeClr val="dk2"/>
                </a:solidFil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1" name="Shape 11"/>
        <p:cNvGrpSpPr/>
        <p:nvPr/>
      </p:nvGrpSpPr>
      <p:grpSpPr>
        <a:xfrm>
          <a:off x="0" y="0"/>
          <a:ext cx="0" cy="0"/>
          <a:chOff x="0" y="0"/>
          <a:chExt cx="0" cy="0"/>
        </a:xfrm>
      </p:grpSpPr>
      <p:sp>
        <p:nvSpPr>
          <p:cNvPr id="12" name="Shape 12"/>
          <p:cNvSpPr txBox="1"/>
          <p:nvPr>
            <p:ph type="title"/>
          </p:nvPr>
        </p:nvSpPr>
        <p:spPr>
          <a:xfrm>
            <a:off x="457200" y="274637"/>
            <a:ext cx="8229600" cy="1143000"/>
          </a:xfrm>
          <a:prstGeom prst="rect">
            <a:avLst/>
          </a:prstGeom>
        </p:spPr>
        <p:txBody>
          <a:bodyPr anchorCtr="0" anchor="b"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3" name="Shape 13"/>
          <p:cNvSpPr txBox="1"/>
          <p:nvPr>
            <p:ph idx="1" type="body"/>
          </p:nvPr>
        </p:nvSpPr>
        <p:spPr>
          <a:xfrm>
            <a:off x="457200" y="1600200"/>
            <a:ext cx="8229600" cy="4967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4" name="Shape 14"/>
        <p:cNvGrpSpPr/>
        <p:nvPr/>
      </p:nvGrpSpPr>
      <p:grpSpPr>
        <a:xfrm>
          <a:off x="0" y="0"/>
          <a:ext cx="0" cy="0"/>
          <a:chOff x="0" y="0"/>
          <a:chExt cx="0" cy="0"/>
        </a:xfrm>
      </p:grpSpPr>
      <p:sp>
        <p:nvSpPr>
          <p:cNvPr id="15" name="Shape 15"/>
          <p:cNvSpPr txBox="1"/>
          <p:nvPr>
            <p:ph type="title"/>
          </p:nvPr>
        </p:nvSpPr>
        <p:spPr>
          <a:xfrm>
            <a:off x="457200" y="274637"/>
            <a:ext cx="8229600" cy="1143000"/>
          </a:xfrm>
          <a:prstGeom prst="rect">
            <a:avLst/>
          </a:prstGeom>
        </p:spPr>
        <p:txBody>
          <a:bodyPr anchorCtr="0" anchor="b"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6" name="Shape 16"/>
          <p:cNvSpPr txBox="1"/>
          <p:nvPr>
            <p:ph idx="1" type="body"/>
          </p:nvPr>
        </p:nvSpPr>
        <p:spPr>
          <a:xfrm>
            <a:off x="457200" y="1600200"/>
            <a:ext cx="3994500" cy="4967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7" name="Shape 17"/>
          <p:cNvSpPr txBox="1"/>
          <p:nvPr>
            <p:ph idx="2" type="body"/>
          </p:nvPr>
        </p:nvSpPr>
        <p:spPr>
          <a:xfrm>
            <a:off x="4692273" y="1600200"/>
            <a:ext cx="3994500" cy="4967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18" name="Shape 18"/>
        <p:cNvGrpSpPr/>
        <p:nvPr/>
      </p:nvGrpSpPr>
      <p:grpSpPr>
        <a:xfrm>
          <a:off x="0" y="0"/>
          <a:ext cx="0" cy="0"/>
          <a:chOff x="0" y="0"/>
          <a:chExt cx="0" cy="0"/>
        </a:xfrm>
      </p:grpSpPr>
      <p:sp>
        <p:nvSpPr>
          <p:cNvPr id="19" name="Shape 19"/>
          <p:cNvSpPr txBox="1"/>
          <p:nvPr>
            <p:ph type="title"/>
          </p:nvPr>
        </p:nvSpPr>
        <p:spPr>
          <a:xfrm>
            <a:off x="457200" y="274637"/>
            <a:ext cx="8229600" cy="1143000"/>
          </a:xfrm>
          <a:prstGeom prst="rect">
            <a:avLst/>
          </a:prstGeom>
        </p:spPr>
        <p:txBody>
          <a:bodyPr anchorCtr="0" anchor="b"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20" name="Shape 20"/>
        <p:cNvGrpSpPr/>
        <p:nvPr/>
      </p:nvGrpSpPr>
      <p:grpSpPr>
        <a:xfrm>
          <a:off x="0" y="0"/>
          <a:ext cx="0" cy="0"/>
          <a:chOff x="0" y="0"/>
          <a:chExt cx="0" cy="0"/>
        </a:xfrm>
      </p:grpSpPr>
      <p:sp>
        <p:nvSpPr>
          <p:cNvPr id="21" name="Shape 21"/>
          <p:cNvSpPr txBox="1"/>
          <p:nvPr>
            <p:ph idx="1" type="body"/>
          </p:nvPr>
        </p:nvSpPr>
        <p:spPr>
          <a:xfrm>
            <a:off x="457200" y="5875078"/>
            <a:ext cx="8229600" cy="692700"/>
          </a:xfrm>
          <a:prstGeom prst="rect">
            <a:avLst/>
          </a:prstGeom>
        </p:spPr>
        <p:txBody>
          <a:bodyPr anchorCtr="0" anchor="t" bIns="91425" lIns="91425" rIns="91425" tIns="91425"/>
          <a:lstStyle>
            <a:lvl1pPr lvl="0" algn="ctr">
              <a:spcBef>
                <a:spcPts val="360"/>
              </a:spcBef>
              <a:buSzPct val="100000"/>
              <a:buNone/>
              <a:defRPr sz="1800"/>
            </a:lvl1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22" name="Shape 22"/>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JEA">
    <p:bg>
      <p:bgPr>
        <a:solidFill>
          <a:schemeClr val="lt1"/>
        </a:solidFill>
      </p:bgPr>
    </p:bg>
    <p:spTree>
      <p:nvGrpSpPr>
        <p:cNvPr id="23" name="Shape 23"/>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457200" y="274637"/>
            <a:ext cx="8229600" cy="1143000"/>
          </a:xfrm>
          <a:prstGeom prst="rect">
            <a:avLst/>
          </a:prstGeom>
          <a:noFill/>
          <a:ln>
            <a:noFill/>
          </a:ln>
        </p:spPr>
        <p:txBody>
          <a:bodyPr anchorCtr="0" anchor="b" bIns="91425" lIns="91425" rIns="91425" tIns="91425"/>
          <a:lstStyle>
            <a:lvl1pPr lvl="0">
              <a:spcBef>
                <a:spcPts val="0"/>
              </a:spcBef>
              <a:buClr>
                <a:schemeClr val="dk1"/>
              </a:buClr>
              <a:buSzPct val="100000"/>
              <a:buNone/>
              <a:defRPr b="1" sz="3600">
                <a:solidFill>
                  <a:schemeClr val="dk1"/>
                </a:solidFill>
              </a:defRPr>
            </a:lvl1pPr>
            <a:lvl2pPr lvl="1">
              <a:spcBef>
                <a:spcPts val="0"/>
              </a:spcBef>
              <a:buClr>
                <a:schemeClr val="dk1"/>
              </a:buClr>
              <a:buSzPct val="100000"/>
              <a:buNone/>
              <a:defRPr b="1" sz="3600">
                <a:solidFill>
                  <a:schemeClr val="dk1"/>
                </a:solidFill>
              </a:defRPr>
            </a:lvl2pPr>
            <a:lvl3pPr lvl="2">
              <a:spcBef>
                <a:spcPts val="0"/>
              </a:spcBef>
              <a:buClr>
                <a:schemeClr val="dk1"/>
              </a:buClr>
              <a:buSzPct val="100000"/>
              <a:buNone/>
              <a:defRPr b="1" sz="3600">
                <a:solidFill>
                  <a:schemeClr val="dk1"/>
                </a:solidFill>
              </a:defRPr>
            </a:lvl3pPr>
            <a:lvl4pPr lvl="3">
              <a:spcBef>
                <a:spcPts val="0"/>
              </a:spcBef>
              <a:buClr>
                <a:schemeClr val="dk1"/>
              </a:buClr>
              <a:buSzPct val="100000"/>
              <a:buNone/>
              <a:defRPr b="1" sz="3600">
                <a:solidFill>
                  <a:schemeClr val="dk1"/>
                </a:solidFill>
              </a:defRPr>
            </a:lvl4pPr>
            <a:lvl5pPr lvl="4">
              <a:spcBef>
                <a:spcPts val="0"/>
              </a:spcBef>
              <a:buClr>
                <a:schemeClr val="dk1"/>
              </a:buClr>
              <a:buSzPct val="100000"/>
              <a:buNone/>
              <a:defRPr b="1" sz="3600">
                <a:solidFill>
                  <a:schemeClr val="dk1"/>
                </a:solidFill>
              </a:defRPr>
            </a:lvl5pPr>
            <a:lvl6pPr lvl="5">
              <a:spcBef>
                <a:spcPts val="0"/>
              </a:spcBef>
              <a:buClr>
                <a:schemeClr val="dk1"/>
              </a:buClr>
              <a:buSzPct val="100000"/>
              <a:buNone/>
              <a:defRPr b="1" sz="3600">
                <a:solidFill>
                  <a:schemeClr val="dk1"/>
                </a:solidFill>
              </a:defRPr>
            </a:lvl6pPr>
            <a:lvl7pPr lvl="6">
              <a:spcBef>
                <a:spcPts val="0"/>
              </a:spcBef>
              <a:buClr>
                <a:schemeClr val="dk1"/>
              </a:buClr>
              <a:buSzPct val="100000"/>
              <a:buNone/>
              <a:defRPr b="1" sz="3600">
                <a:solidFill>
                  <a:schemeClr val="dk1"/>
                </a:solidFill>
              </a:defRPr>
            </a:lvl7pPr>
            <a:lvl8pPr lvl="7">
              <a:spcBef>
                <a:spcPts val="0"/>
              </a:spcBef>
              <a:buClr>
                <a:schemeClr val="dk1"/>
              </a:buClr>
              <a:buSzPct val="100000"/>
              <a:buNone/>
              <a:defRPr b="1" sz="3600">
                <a:solidFill>
                  <a:schemeClr val="dk1"/>
                </a:solidFill>
              </a:defRPr>
            </a:lvl8pPr>
            <a:lvl9pPr lvl="8">
              <a:spcBef>
                <a:spcPts val="0"/>
              </a:spcBef>
              <a:buClr>
                <a:schemeClr val="dk1"/>
              </a:buClr>
              <a:buSzPct val="100000"/>
              <a:buNone/>
              <a:defRPr b="1" sz="3600">
                <a:solidFill>
                  <a:schemeClr val="dk1"/>
                </a:solidFill>
              </a:defRPr>
            </a:lvl9pPr>
          </a:lstStyle>
          <a:p/>
        </p:txBody>
      </p:sp>
      <p:sp>
        <p:nvSpPr>
          <p:cNvPr id="7" name="Shape 7"/>
          <p:cNvSpPr txBox="1"/>
          <p:nvPr>
            <p:ph idx="1" type="body"/>
          </p:nvPr>
        </p:nvSpPr>
        <p:spPr>
          <a:xfrm>
            <a:off x="457200" y="1600200"/>
            <a:ext cx="8229600" cy="4967700"/>
          </a:xfrm>
          <a:prstGeom prst="rect">
            <a:avLst/>
          </a:prstGeom>
          <a:noFill/>
          <a:ln>
            <a:noFill/>
          </a:ln>
        </p:spPr>
        <p:txBody>
          <a:bodyPr anchorCtr="0" anchor="t" bIns="91425" lIns="91425" rIns="91425" tIns="91425"/>
          <a:lstStyle>
            <a:lvl1pPr lvl="0">
              <a:spcBef>
                <a:spcPts val="600"/>
              </a:spcBef>
              <a:buClr>
                <a:schemeClr val="dk1"/>
              </a:buClr>
              <a:buSzPct val="100000"/>
              <a:defRPr sz="3000">
                <a:solidFill>
                  <a:schemeClr val="dk1"/>
                </a:solidFill>
              </a:defRPr>
            </a:lvl1pPr>
            <a:lvl2pPr lvl="1">
              <a:spcBef>
                <a:spcPts val="480"/>
              </a:spcBef>
              <a:buClr>
                <a:schemeClr val="dk1"/>
              </a:buClr>
              <a:buSzPct val="100000"/>
              <a:defRPr sz="2400">
                <a:solidFill>
                  <a:schemeClr val="dk1"/>
                </a:solidFill>
              </a:defRPr>
            </a:lvl2pPr>
            <a:lvl3pPr lvl="2">
              <a:spcBef>
                <a:spcPts val="480"/>
              </a:spcBef>
              <a:buClr>
                <a:schemeClr val="dk1"/>
              </a:buClr>
              <a:buSzPct val="100000"/>
              <a:defRPr sz="2400">
                <a:solidFill>
                  <a:schemeClr val="dk1"/>
                </a:solidFill>
              </a:defRPr>
            </a:lvl3pPr>
            <a:lvl4pPr lvl="3">
              <a:spcBef>
                <a:spcPts val="360"/>
              </a:spcBef>
              <a:buClr>
                <a:schemeClr val="dk1"/>
              </a:buClr>
              <a:buSzPct val="100000"/>
              <a:defRPr sz="1800">
                <a:solidFill>
                  <a:schemeClr val="dk1"/>
                </a:solidFill>
              </a:defRPr>
            </a:lvl4pPr>
            <a:lvl5pPr lvl="4">
              <a:spcBef>
                <a:spcPts val="360"/>
              </a:spcBef>
              <a:buClr>
                <a:schemeClr val="dk1"/>
              </a:buClr>
              <a:buSzPct val="100000"/>
              <a:defRPr sz="1800">
                <a:solidFill>
                  <a:schemeClr val="dk1"/>
                </a:solidFill>
              </a:defRPr>
            </a:lvl5pPr>
            <a:lvl6pPr lvl="5">
              <a:spcBef>
                <a:spcPts val="360"/>
              </a:spcBef>
              <a:buClr>
                <a:schemeClr val="dk1"/>
              </a:buClr>
              <a:buSzPct val="100000"/>
              <a:defRPr sz="1800">
                <a:solidFill>
                  <a:schemeClr val="dk1"/>
                </a:solidFill>
              </a:defRPr>
            </a:lvl6pPr>
            <a:lvl7pPr lvl="6">
              <a:spcBef>
                <a:spcPts val="360"/>
              </a:spcBef>
              <a:buClr>
                <a:schemeClr val="dk1"/>
              </a:buClr>
              <a:buSzPct val="100000"/>
              <a:defRPr sz="1800">
                <a:solidFill>
                  <a:schemeClr val="dk1"/>
                </a:solidFill>
              </a:defRPr>
            </a:lvl7pPr>
            <a:lvl8pPr lvl="7">
              <a:spcBef>
                <a:spcPts val="360"/>
              </a:spcBef>
              <a:buClr>
                <a:schemeClr val="dk1"/>
              </a:buClr>
              <a:buSzPct val="100000"/>
              <a:defRPr sz="1800">
                <a:solidFill>
                  <a:schemeClr val="dk1"/>
                </a:solidFill>
              </a:defRPr>
            </a:lvl8pPr>
            <a:lvl9pPr lvl="8">
              <a:spcBef>
                <a:spcPts val="360"/>
              </a:spcBef>
              <a:buClr>
                <a:schemeClr val="dk1"/>
              </a:buClr>
              <a:buSzPct val="100000"/>
              <a:defRPr sz="1800">
                <a:solidFill>
                  <a:schemeClr val="dk1"/>
                </a:solidFill>
              </a:defRPr>
            </a:lvl9pPr>
          </a:lstStyle>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 Id="rId3" Type="http://schemas.openxmlformats.org/officeDocument/2006/relationships/image" Target="../media/image00.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0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0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03.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image" Target="../media/image03.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 Id="rId3" Type="http://schemas.openxmlformats.org/officeDocument/2006/relationships/image" Target="../media/image03.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0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0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 name="Shape 27"/>
        <p:cNvGrpSpPr/>
        <p:nvPr/>
      </p:nvGrpSpPr>
      <p:grpSpPr>
        <a:xfrm>
          <a:off x="0" y="0"/>
          <a:ext cx="0" cy="0"/>
          <a:chOff x="0" y="0"/>
          <a:chExt cx="0" cy="0"/>
        </a:xfrm>
      </p:grpSpPr>
      <p:pic>
        <p:nvPicPr>
          <p:cNvPr descr="curriculum-background.jpg" id="28" name="Shape 28"/>
          <p:cNvPicPr preferRelativeResize="0"/>
          <p:nvPr/>
        </p:nvPicPr>
        <p:blipFill>
          <a:blip r:embed="rId3">
            <a:alphaModFix/>
          </a:blip>
          <a:stretch>
            <a:fillRect/>
          </a:stretch>
        </p:blipFill>
        <p:spPr>
          <a:xfrm>
            <a:off x="0" y="60157"/>
            <a:ext cx="9144001" cy="6737685"/>
          </a:xfrm>
          <a:prstGeom prst="rect">
            <a:avLst/>
          </a:prstGeom>
          <a:noFill/>
          <a:ln>
            <a:noFill/>
          </a:ln>
        </p:spPr>
      </p:pic>
      <p:sp>
        <p:nvSpPr>
          <p:cNvPr id="29" name="Shape 29"/>
          <p:cNvSpPr txBox="1"/>
          <p:nvPr/>
        </p:nvSpPr>
        <p:spPr>
          <a:xfrm>
            <a:off x="-12750" y="1309575"/>
            <a:ext cx="9144000" cy="3693299"/>
          </a:xfrm>
          <a:prstGeom prst="rect">
            <a:avLst/>
          </a:prstGeom>
          <a:noFill/>
          <a:ln>
            <a:noFill/>
          </a:ln>
        </p:spPr>
        <p:txBody>
          <a:bodyPr anchorCtr="0" anchor="ctr" bIns="91425" lIns="91425" rIns="91425" tIns="91425">
            <a:noAutofit/>
          </a:bodyPr>
          <a:lstStyle/>
          <a:p>
            <a:pPr lvl="0" algn="ctr">
              <a:spcBef>
                <a:spcPts val="0"/>
              </a:spcBef>
              <a:buNone/>
            </a:pPr>
            <a:r>
              <a:rPr lang="en-US" sz="9600">
                <a:latin typeface="Garamond"/>
                <a:ea typeface="Garamond"/>
                <a:cs typeface="Garamond"/>
                <a:sym typeface="Garamond"/>
              </a:rPr>
              <a:t>Descriptive Statistics</a:t>
            </a:r>
          </a:p>
        </p:txBody>
      </p:sp>
      <p:sp>
        <p:nvSpPr>
          <p:cNvPr id="30" name="Shape 30"/>
          <p:cNvSpPr txBox="1"/>
          <p:nvPr/>
        </p:nvSpPr>
        <p:spPr>
          <a:xfrm>
            <a:off x="-12750" y="5479400"/>
            <a:ext cx="9144000" cy="1321500"/>
          </a:xfrm>
          <a:prstGeom prst="rect">
            <a:avLst/>
          </a:prstGeom>
          <a:noFill/>
          <a:ln>
            <a:noFill/>
          </a:ln>
        </p:spPr>
        <p:txBody>
          <a:bodyPr anchorCtr="0" anchor="t" bIns="91425" lIns="91425" rIns="91425" tIns="91425">
            <a:noAutofit/>
          </a:bodyPr>
          <a:lstStyle/>
          <a:p>
            <a:pPr lvl="0" algn="ctr">
              <a:spcBef>
                <a:spcPts val="0"/>
              </a:spcBef>
              <a:buNone/>
            </a:pPr>
            <a:r>
              <a:rPr lang="en-US" sz="3000">
                <a:latin typeface="Helvetica Neue"/>
                <a:ea typeface="Helvetica Neue"/>
                <a:cs typeface="Helvetica Neue"/>
                <a:sym typeface="Helvetica Neue"/>
              </a:rPr>
              <a:t>News Gathering</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4" name="Shape 84"/>
        <p:cNvGrpSpPr/>
        <p:nvPr/>
      </p:nvGrpSpPr>
      <p:grpSpPr>
        <a:xfrm>
          <a:off x="0" y="0"/>
          <a:ext cx="0" cy="0"/>
          <a:chOff x="0" y="0"/>
          <a:chExt cx="0" cy="0"/>
        </a:xfrm>
      </p:grpSpPr>
      <p:sp>
        <p:nvSpPr>
          <p:cNvPr id="85" name="Shape 85"/>
          <p:cNvSpPr txBox="1"/>
          <p:nvPr>
            <p:ph idx="4294967295" type="title"/>
          </p:nvPr>
        </p:nvSpPr>
        <p:spPr>
          <a:xfrm>
            <a:off x="457200" y="274637"/>
            <a:ext cx="8229600" cy="1143000"/>
          </a:xfrm>
          <a:prstGeom prst="rect">
            <a:avLst/>
          </a:prstGeom>
        </p:spPr>
        <p:txBody>
          <a:bodyPr anchorCtr="0" anchor="b" bIns="91425" lIns="91425" rIns="91425" tIns="91425">
            <a:noAutofit/>
          </a:bodyPr>
          <a:lstStyle/>
          <a:p>
            <a:pPr lvl="0" rtl="0">
              <a:spcBef>
                <a:spcPts val="0"/>
              </a:spcBef>
              <a:buNone/>
            </a:pPr>
            <a:r>
              <a:rPr lang="en-US"/>
              <a:t>You try</a:t>
            </a:r>
          </a:p>
        </p:txBody>
      </p:sp>
      <p:sp>
        <p:nvSpPr>
          <p:cNvPr id="86" name="Shape 86"/>
          <p:cNvSpPr txBox="1"/>
          <p:nvPr>
            <p:ph idx="4294967295" type="body"/>
          </p:nvPr>
        </p:nvSpPr>
        <p:spPr>
          <a:xfrm>
            <a:off x="457200" y="1600200"/>
            <a:ext cx="8229600" cy="2906400"/>
          </a:xfrm>
          <a:prstGeom prst="rect">
            <a:avLst/>
          </a:prstGeom>
        </p:spPr>
        <p:txBody>
          <a:bodyPr anchorCtr="0" anchor="t" bIns="91425" lIns="91425" rIns="91425" tIns="91425">
            <a:noAutofit/>
          </a:bodyPr>
          <a:lstStyle/>
          <a:p>
            <a:pPr lvl="0">
              <a:spcBef>
                <a:spcPts val="0"/>
              </a:spcBef>
              <a:buNone/>
            </a:pPr>
            <a:r>
              <a:rPr lang="en-US"/>
              <a:t>Calculate the mean for:</a:t>
            </a:r>
          </a:p>
          <a:p>
            <a:pPr lvl="0" rtl="0">
              <a:spcBef>
                <a:spcPts val="0"/>
              </a:spcBef>
              <a:buNone/>
            </a:pPr>
            <a:r>
              <a:t/>
            </a:r>
            <a:endParaRPr/>
          </a:p>
          <a:p>
            <a:pPr lvl="0" rtl="0">
              <a:spcBef>
                <a:spcPts val="0"/>
              </a:spcBef>
              <a:buNone/>
            </a:pPr>
            <a:r>
              <a:rPr lang="en-US"/>
              <a:t>GPA</a:t>
            </a:r>
          </a:p>
          <a:p>
            <a:pPr lvl="0" rtl="0">
              <a:spcBef>
                <a:spcPts val="0"/>
              </a:spcBef>
              <a:buNone/>
            </a:pPr>
            <a:r>
              <a:rPr lang="en-US"/>
              <a:t>Debt year 2</a:t>
            </a:r>
          </a:p>
          <a:p>
            <a:pPr lvl="0" rtl="0">
              <a:spcBef>
                <a:spcPts val="0"/>
              </a:spcBef>
              <a:buNone/>
            </a:pPr>
            <a:r>
              <a:rPr lang="en-US"/>
              <a:t>ACT scores</a:t>
            </a:r>
          </a:p>
          <a:p>
            <a:pPr lvl="0" rtl="0">
              <a:spcBef>
                <a:spcPts val="0"/>
              </a:spcBef>
              <a:buNone/>
            </a:pPr>
            <a:r>
              <a:rPr lang="en-US"/>
              <a:t>Debt year 4</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0" name="Shape 90"/>
        <p:cNvGrpSpPr/>
        <p:nvPr/>
      </p:nvGrpSpPr>
      <p:grpSpPr>
        <a:xfrm>
          <a:off x="0" y="0"/>
          <a:ext cx="0" cy="0"/>
          <a:chOff x="0" y="0"/>
          <a:chExt cx="0" cy="0"/>
        </a:xfrm>
      </p:grpSpPr>
      <p:pic>
        <p:nvPicPr>
          <p:cNvPr descr="Screen Shot 2017-01-08 at 3.26.47 PM.png" id="91" name="Shape 91"/>
          <p:cNvPicPr preferRelativeResize="0"/>
          <p:nvPr/>
        </p:nvPicPr>
        <p:blipFill>
          <a:blip r:embed="rId3">
            <a:alphaModFix/>
          </a:blip>
          <a:stretch>
            <a:fillRect/>
          </a:stretch>
        </p:blipFill>
        <p:spPr>
          <a:xfrm>
            <a:off x="1397437" y="172100"/>
            <a:ext cx="7526865" cy="3809999"/>
          </a:xfrm>
          <a:prstGeom prst="rect">
            <a:avLst/>
          </a:prstGeom>
          <a:noFill/>
          <a:ln>
            <a:noFill/>
          </a:ln>
        </p:spPr>
      </p:pic>
      <p:sp>
        <p:nvSpPr>
          <p:cNvPr id="92" name="Shape 92"/>
          <p:cNvSpPr/>
          <p:nvPr/>
        </p:nvSpPr>
        <p:spPr>
          <a:xfrm>
            <a:off x="3004500" y="4040550"/>
            <a:ext cx="245400" cy="527400"/>
          </a:xfrm>
          <a:prstGeom prst="upArrow">
            <a:avLst>
              <a:gd fmla="val 50000" name="adj1"/>
              <a:gd fmla="val 50000" name="adj2"/>
            </a:avLst>
          </a:prstGeom>
          <a:solidFill>
            <a:srgbClr val="FF0000"/>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93" name="Shape 93"/>
          <p:cNvSpPr/>
          <p:nvPr/>
        </p:nvSpPr>
        <p:spPr>
          <a:xfrm>
            <a:off x="4562575" y="4040550"/>
            <a:ext cx="245400" cy="527400"/>
          </a:xfrm>
          <a:prstGeom prst="upArrow">
            <a:avLst>
              <a:gd fmla="val 50000" name="adj1"/>
              <a:gd fmla="val 50000" name="adj2"/>
            </a:avLst>
          </a:prstGeom>
          <a:solidFill>
            <a:srgbClr val="FF0000"/>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94" name="Shape 94"/>
          <p:cNvSpPr/>
          <p:nvPr/>
        </p:nvSpPr>
        <p:spPr>
          <a:xfrm>
            <a:off x="5212800" y="4040550"/>
            <a:ext cx="245400" cy="527400"/>
          </a:xfrm>
          <a:prstGeom prst="upArrow">
            <a:avLst>
              <a:gd fmla="val 50000" name="adj1"/>
              <a:gd fmla="val 50000" name="adj2"/>
            </a:avLst>
          </a:prstGeom>
          <a:solidFill>
            <a:srgbClr val="FF0000"/>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95" name="Shape 95"/>
          <p:cNvSpPr/>
          <p:nvPr/>
        </p:nvSpPr>
        <p:spPr>
          <a:xfrm>
            <a:off x="7322950" y="4040550"/>
            <a:ext cx="245400" cy="527400"/>
          </a:xfrm>
          <a:prstGeom prst="upArrow">
            <a:avLst>
              <a:gd fmla="val 50000" name="adj1"/>
              <a:gd fmla="val 50000" name="adj2"/>
            </a:avLst>
          </a:prstGeom>
          <a:solidFill>
            <a:srgbClr val="FF0000"/>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96" name="Shape 96"/>
          <p:cNvSpPr/>
          <p:nvPr/>
        </p:nvSpPr>
        <p:spPr>
          <a:xfrm>
            <a:off x="8562050" y="4040550"/>
            <a:ext cx="245400" cy="527400"/>
          </a:xfrm>
          <a:prstGeom prst="upArrow">
            <a:avLst>
              <a:gd fmla="val 50000" name="adj1"/>
              <a:gd fmla="val 50000" name="adj2"/>
            </a:avLst>
          </a:prstGeom>
          <a:solidFill>
            <a:srgbClr val="FF0000"/>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97" name="Shape 97"/>
          <p:cNvSpPr txBox="1"/>
          <p:nvPr/>
        </p:nvSpPr>
        <p:spPr>
          <a:xfrm>
            <a:off x="330000" y="5255100"/>
            <a:ext cx="8759700" cy="1214700"/>
          </a:xfrm>
          <a:prstGeom prst="rect">
            <a:avLst/>
          </a:prstGeom>
          <a:noFill/>
          <a:ln>
            <a:noFill/>
          </a:ln>
        </p:spPr>
        <p:txBody>
          <a:bodyPr anchorCtr="0" anchor="t" bIns="91425" lIns="91425" rIns="91425" tIns="91425">
            <a:noAutofit/>
          </a:bodyPr>
          <a:lstStyle/>
          <a:p>
            <a:pPr lvl="0">
              <a:spcBef>
                <a:spcPts val="0"/>
              </a:spcBef>
              <a:buNone/>
            </a:pPr>
            <a:r>
              <a:rPr lang="en-US"/>
              <a:t>Start with the age column</a:t>
            </a:r>
          </a:p>
          <a:p>
            <a:pPr lvl="0">
              <a:spcBef>
                <a:spcPts val="0"/>
              </a:spcBef>
              <a:buNone/>
            </a:pPr>
            <a:r>
              <a:rPr lang="en-US"/>
              <a:t>Click inside the cell at the bottom, in the row for “mean”</a:t>
            </a:r>
          </a:p>
          <a:p>
            <a:pPr lvl="0">
              <a:spcBef>
                <a:spcPts val="0"/>
              </a:spcBef>
              <a:buNone/>
            </a:pPr>
            <a:r>
              <a:rPr lang="en-US"/>
              <a:t>Type this: =AVERAGE(C2:C28)</a:t>
            </a:r>
          </a:p>
          <a:p>
            <a:pPr lvl="0">
              <a:spcBef>
                <a:spcPts val="0"/>
              </a:spcBef>
              <a:buNone/>
            </a:pPr>
            <a:r>
              <a:t/>
            </a:r>
            <a:endParaRPr/>
          </a:p>
          <a:p>
            <a:pPr lvl="0">
              <a:spcBef>
                <a:spcPts val="0"/>
              </a:spcBef>
              <a:buNone/>
            </a:pPr>
            <a:r>
              <a:rPr lang="en-US"/>
              <a:t>OR try the click-and-drag method.</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1" name="Shape 101"/>
        <p:cNvGrpSpPr/>
        <p:nvPr/>
      </p:nvGrpSpPr>
      <p:grpSpPr>
        <a:xfrm>
          <a:off x="0" y="0"/>
          <a:ext cx="0" cy="0"/>
          <a:chOff x="0" y="0"/>
          <a:chExt cx="0" cy="0"/>
        </a:xfrm>
      </p:grpSpPr>
      <p:sp>
        <p:nvSpPr>
          <p:cNvPr id="102" name="Shape 102"/>
          <p:cNvSpPr txBox="1"/>
          <p:nvPr>
            <p:ph type="title"/>
          </p:nvPr>
        </p:nvSpPr>
        <p:spPr>
          <a:xfrm>
            <a:off x="457200" y="274637"/>
            <a:ext cx="8229600" cy="1143000"/>
          </a:xfrm>
          <a:prstGeom prst="rect">
            <a:avLst/>
          </a:prstGeom>
        </p:spPr>
        <p:txBody>
          <a:bodyPr anchorCtr="0" anchor="b" bIns="91425" lIns="91425" rIns="91425" tIns="91425">
            <a:noAutofit/>
          </a:bodyPr>
          <a:lstStyle/>
          <a:p>
            <a:pPr lvl="0">
              <a:spcBef>
                <a:spcPts val="0"/>
              </a:spcBef>
              <a:buNone/>
            </a:pPr>
            <a:r>
              <a:rPr lang="en-US"/>
              <a:t>Mode</a:t>
            </a:r>
          </a:p>
        </p:txBody>
      </p:sp>
      <p:sp>
        <p:nvSpPr>
          <p:cNvPr id="103" name="Shape 103"/>
          <p:cNvSpPr txBox="1"/>
          <p:nvPr>
            <p:ph idx="1" type="body"/>
          </p:nvPr>
        </p:nvSpPr>
        <p:spPr>
          <a:xfrm>
            <a:off x="457200" y="1600200"/>
            <a:ext cx="8229600" cy="4967700"/>
          </a:xfrm>
          <a:prstGeom prst="rect">
            <a:avLst/>
          </a:prstGeom>
        </p:spPr>
        <p:txBody>
          <a:bodyPr anchorCtr="0" anchor="t" bIns="91425" lIns="91425" rIns="91425" tIns="91425">
            <a:noAutofit/>
          </a:bodyPr>
          <a:lstStyle/>
          <a:p>
            <a:pPr lvl="0">
              <a:spcBef>
                <a:spcPts val="0"/>
              </a:spcBef>
              <a:buNone/>
            </a:pPr>
            <a:r>
              <a:rPr lang="en-US"/>
              <a:t>The value that occurs most frequently</a:t>
            </a:r>
            <a:br>
              <a:rPr lang="en-US"/>
            </a:br>
            <a:r>
              <a:rPr lang="en-US"/>
              <a:t>in the set.</a:t>
            </a:r>
          </a:p>
          <a:p>
            <a:pPr lvl="0">
              <a:spcBef>
                <a:spcPts val="0"/>
              </a:spcBef>
              <a:buNone/>
            </a:pPr>
            <a:r>
              <a:t/>
            </a:r>
            <a:endParaRPr/>
          </a:p>
          <a:p>
            <a:pPr lvl="0">
              <a:spcBef>
                <a:spcPts val="0"/>
              </a:spcBef>
              <a:buNone/>
            </a:pPr>
            <a:r>
              <a:rPr i="1" lang="en-US"/>
              <a:t>To find: </a:t>
            </a:r>
            <a:r>
              <a:rPr lang="en-US"/>
              <a:t>Order the numbers numerically and count which one shows up the most.</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7" name="Shape 107"/>
        <p:cNvGrpSpPr/>
        <p:nvPr/>
      </p:nvGrpSpPr>
      <p:grpSpPr>
        <a:xfrm>
          <a:off x="0" y="0"/>
          <a:ext cx="0" cy="0"/>
          <a:chOff x="0" y="0"/>
          <a:chExt cx="0" cy="0"/>
        </a:xfrm>
      </p:grpSpPr>
      <p:sp>
        <p:nvSpPr>
          <p:cNvPr id="108" name="Shape 108"/>
          <p:cNvSpPr txBox="1"/>
          <p:nvPr>
            <p:ph type="title"/>
          </p:nvPr>
        </p:nvSpPr>
        <p:spPr>
          <a:xfrm>
            <a:off x="609600" y="427042"/>
            <a:ext cx="8229600" cy="435900"/>
          </a:xfrm>
          <a:prstGeom prst="rect">
            <a:avLst/>
          </a:prstGeom>
        </p:spPr>
        <p:txBody>
          <a:bodyPr anchorCtr="0" anchor="b" bIns="91425" lIns="91425" rIns="91425" tIns="91425">
            <a:noAutofit/>
          </a:bodyPr>
          <a:lstStyle/>
          <a:p>
            <a:pPr lvl="0" rtl="0">
              <a:spcBef>
                <a:spcPts val="0"/>
              </a:spcBef>
              <a:buNone/>
            </a:pPr>
            <a:r>
              <a:rPr lang="en-US"/>
              <a:t>Practice</a:t>
            </a:r>
          </a:p>
        </p:txBody>
      </p:sp>
      <p:sp>
        <p:nvSpPr>
          <p:cNvPr id="109" name="Shape 109"/>
          <p:cNvSpPr txBox="1"/>
          <p:nvPr>
            <p:ph idx="1" type="body"/>
          </p:nvPr>
        </p:nvSpPr>
        <p:spPr>
          <a:xfrm>
            <a:off x="670925" y="862950"/>
            <a:ext cx="8229600" cy="1143000"/>
          </a:xfrm>
          <a:prstGeom prst="rect">
            <a:avLst/>
          </a:prstGeom>
        </p:spPr>
        <p:txBody>
          <a:bodyPr anchorCtr="0" anchor="t" bIns="91425" lIns="91425" rIns="91425" tIns="91425">
            <a:noAutofit/>
          </a:bodyPr>
          <a:lstStyle/>
          <a:p>
            <a:pPr lvl="0" rtl="0">
              <a:spcBef>
                <a:spcPts val="0"/>
              </a:spcBef>
              <a:buNone/>
            </a:pPr>
            <a:r>
              <a:rPr lang="en-US"/>
              <a:t>In your spreadsheet, create an extra row at the bottom with the label “mode.”</a:t>
            </a:r>
          </a:p>
          <a:p>
            <a:pPr lvl="0" rtl="0">
              <a:spcBef>
                <a:spcPts val="0"/>
              </a:spcBef>
              <a:buNone/>
            </a:pPr>
            <a:r>
              <a:t/>
            </a:r>
            <a:endParaRPr/>
          </a:p>
        </p:txBody>
      </p:sp>
      <p:pic>
        <p:nvPicPr>
          <p:cNvPr descr="Screen Shot 2017-01-08 at 3.28.33 PM.png" id="110" name="Shape 110"/>
          <p:cNvPicPr preferRelativeResize="0"/>
          <p:nvPr/>
        </p:nvPicPr>
        <p:blipFill rotWithShape="1">
          <a:blip r:embed="rId3">
            <a:alphaModFix/>
          </a:blip>
          <a:srcRect b="8315" l="0" r="0" t="0"/>
          <a:stretch/>
        </p:blipFill>
        <p:spPr>
          <a:xfrm>
            <a:off x="843475" y="2067299"/>
            <a:ext cx="7761848" cy="4169274"/>
          </a:xfrm>
          <a:prstGeom prst="rect">
            <a:avLst/>
          </a:prstGeom>
          <a:noFill/>
          <a:ln>
            <a:noFill/>
          </a:ln>
        </p:spPr>
      </p:pic>
      <p:sp>
        <p:nvSpPr>
          <p:cNvPr id="111" name="Shape 111"/>
          <p:cNvSpPr/>
          <p:nvPr/>
        </p:nvSpPr>
        <p:spPr>
          <a:xfrm>
            <a:off x="182775" y="6052525"/>
            <a:ext cx="598500" cy="297600"/>
          </a:xfrm>
          <a:prstGeom prst="rightArrow">
            <a:avLst>
              <a:gd fmla="val 50000" name="adj1"/>
              <a:gd fmla="val 50000" name="adj2"/>
            </a:avLst>
          </a:prstGeom>
          <a:solidFill>
            <a:srgbClr val="FF0000"/>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12" name="Shape 112"/>
          <p:cNvSpPr/>
          <p:nvPr/>
        </p:nvSpPr>
        <p:spPr>
          <a:xfrm>
            <a:off x="2317475" y="6273375"/>
            <a:ext cx="147300" cy="392700"/>
          </a:xfrm>
          <a:prstGeom prst="upArrow">
            <a:avLst>
              <a:gd fmla="val 50000" name="adj1"/>
              <a:gd fmla="val 50000" name="adj2"/>
            </a:avLst>
          </a:prstGeom>
          <a:solidFill>
            <a:srgbClr val="FF0000"/>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13" name="Shape 113"/>
          <p:cNvSpPr/>
          <p:nvPr/>
        </p:nvSpPr>
        <p:spPr>
          <a:xfrm>
            <a:off x="4059575" y="6297925"/>
            <a:ext cx="147300" cy="392700"/>
          </a:xfrm>
          <a:prstGeom prst="upArrow">
            <a:avLst>
              <a:gd fmla="val 50000" name="adj1"/>
              <a:gd fmla="val 50000" name="adj2"/>
            </a:avLst>
          </a:prstGeom>
          <a:solidFill>
            <a:srgbClr val="FF0000"/>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14" name="Shape 114"/>
          <p:cNvSpPr/>
          <p:nvPr/>
        </p:nvSpPr>
        <p:spPr>
          <a:xfrm>
            <a:off x="4820200" y="6297925"/>
            <a:ext cx="147300" cy="392700"/>
          </a:xfrm>
          <a:prstGeom prst="upArrow">
            <a:avLst>
              <a:gd fmla="val 50000" name="adj1"/>
              <a:gd fmla="val 50000" name="adj2"/>
            </a:avLst>
          </a:prstGeom>
          <a:solidFill>
            <a:srgbClr val="FF0000"/>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15" name="Shape 115"/>
          <p:cNvSpPr/>
          <p:nvPr/>
        </p:nvSpPr>
        <p:spPr>
          <a:xfrm>
            <a:off x="6930375" y="6297925"/>
            <a:ext cx="147300" cy="392700"/>
          </a:xfrm>
          <a:prstGeom prst="upArrow">
            <a:avLst>
              <a:gd fmla="val 50000" name="adj1"/>
              <a:gd fmla="val 50000" name="adj2"/>
            </a:avLst>
          </a:prstGeom>
          <a:solidFill>
            <a:srgbClr val="FF0000"/>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16" name="Shape 116"/>
          <p:cNvSpPr/>
          <p:nvPr/>
        </p:nvSpPr>
        <p:spPr>
          <a:xfrm>
            <a:off x="8292150" y="6297925"/>
            <a:ext cx="147300" cy="392700"/>
          </a:xfrm>
          <a:prstGeom prst="upArrow">
            <a:avLst>
              <a:gd fmla="val 50000" name="adj1"/>
              <a:gd fmla="val 50000" name="adj2"/>
            </a:avLst>
          </a:prstGeom>
          <a:solidFill>
            <a:srgbClr val="FF0000"/>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0" name="Shape 120"/>
        <p:cNvGrpSpPr/>
        <p:nvPr/>
      </p:nvGrpSpPr>
      <p:grpSpPr>
        <a:xfrm>
          <a:off x="0" y="0"/>
          <a:ext cx="0" cy="0"/>
          <a:chOff x="0" y="0"/>
          <a:chExt cx="0" cy="0"/>
        </a:xfrm>
      </p:grpSpPr>
      <p:sp>
        <p:nvSpPr>
          <p:cNvPr id="121" name="Shape 121"/>
          <p:cNvSpPr txBox="1"/>
          <p:nvPr>
            <p:ph type="title"/>
          </p:nvPr>
        </p:nvSpPr>
        <p:spPr>
          <a:xfrm>
            <a:off x="457200" y="274637"/>
            <a:ext cx="8229600" cy="1143000"/>
          </a:xfrm>
          <a:prstGeom prst="rect">
            <a:avLst/>
          </a:prstGeom>
        </p:spPr>
        <p:txBody>
          <a:bodyPr anchorCtr="0" anchor="b" bIns="91425" lIns="91425" rIns="91425" tIns="91425">
            <a:noAutofit/>
          </a:bodyPr>
          <a:lstStyle/>
          <a:p>
            <a:pPr lvl="0" rtl="0">
              <a:spcBef>
                <a:spcPts val="0"/>
              </a:spcBef>
              <a:buNone/>
            </a:pPr>
            <a:r>
              <a:rPr lang="en-US"/>
              <a:t>Let’s calculate the mode for:</a:t>
            </a:r>
          </a:p>
        </p:txBody>
      </p:sp>
      <p:sp>
        <p:nvSpPr>
          <p:cNvPr id="122" name="Shape 122"/>
          <p:cNvSpPr txBox="1"/>
          <p:nvPr>
            <p:ph idx="1" type="body"/>
          </p:nvPr>
        </p:nvSpPr>
        <p:spPr>
          <a:xfrm>
            <a:off x="457200" y="1600200"/>
            <a:ext cx="8229600" cy="2906400"/>
          </a:xfrm>
          <a:prstGeom prst="rect">
            <a:avLst/>
          </a:prstGeom>
        </p:spPr>
        <p:txBody>
          <a:bodyPr anchorCtr="0" anchor="t" bIns="91425" lIns="91425" rIns="91425" tIns="91425">
            <a:noAutofit/>
          </a:bodyPr>
          <a:lstStyle/>
          <a:p>
            <a:pPr lvl="0" rtl="0">
              <a:spcBef>
                <a:spcPts val="0"/>
              </a:spcBef>
              <a:buNone/>
            </a:pPr>
            <a:r>
              <a:rPr lang="en-US"/>
              <a:t>Age</a:t>
            </a:r>
          </a:p>
          <a:p>
            <a:pPr lvl="0" rtl="0">
              <a:spcBef>
                <a:spcPts val="0"/>
              </a:spcBef>
              <a:buNone/>
            </a:pPr>
            <a:r>
              <a:rPr lang="en-US"/>
              <a:t>GPA</a:t>
            </a:r>
          </a:p>
          <a:p>
            <a:pPr lvl="0" rtl="0">
              <a:spcBef>
                <a:spcPts val="0"/>
              </a:spcBef>
              <a:buNone/>
            </a:pPr>
            <a:r>
              <a:rPr lang="en-US"/>
              <a:t>Debt year 2</a:t>
            </a:r>
          </a:p>
          <a:p>
            <a:pPr lvl="0" rtl="0">
              <a:spcBef>
                <a:spcPts val="0"/>
              </a:spcBef>
              <a:buNone/>
            </a:pPr>
            <a:r>
              <a:rPr lang="en-US"/>
              <a:t>ACT scores</a:t>
            </a:r>
          </a:p>
          <a:p>
            <a:pPr lvl="0">
              <a:spcBef>
                <a:spcPts val="0"/>
              </a:spcBef>
              <a:buNone/>
            </a:pPr>
            <a:r>
              <a:rPr lang="en-US"/>
              <a:t>Debt year 4</a:t>
            </a:r>
          </a:p>
          <a:p>
            <a:pPr lvl="0">
              <a:spcBef>
                <a:spcPts val="0"/>
              </a:spcBef>
              <a:buNone/>
            </a:pPr>
            <a:r>
              <a:t/>
            </a:r>
            <a:endParaRPr/>
          </a:p>
          <a:p>
            <a:pPr lvl="0" rtl="0">
              <a:spcBef>
                <a:spcPts val="0"/>
              </a:spcBef>
              <a:buNone/>
            </a:pPr>
            <a:r>
              <a:rPr lang="en-US"/>
              <a:t>In Excel, the command is MODE. What would we enter into the cell to calculate age?</a:t>
            </a: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6" name="Shape 126"/>
        <p:cNvGrpSpPr/>
        <p:nvPr/>
      </p:nvGrpSpPr>
      <p:grpSpPr>
        <a:xfrm>
          <a:off x="0" y="0"/>
          <a:ext cx="0" cy="0"/>
          <a:chOff x="0" y="0"/>
          <a:chExt cx="0" cy="0"/>
        </a:xfrm>
      </p:grpSpPr>
      <p:sp>
        <p:nvSpPr>
          <p:cNvPr id="127" name="Shape 127"/>
          <p:cNvSpPr txBox="1"/>
          <p:nvPr>
            <p:ph type="title"/>
          </p:nvPr>
        </p:nvSpPr>
        <p:spPr>
          <a:xfrm>
            <a:off x="457200" y="274637"/>
            <a:ext cx="8229600" cy="1143000"/>
          </a:xfrm>
          <a:prstGeom prst="rect">
            <a:avLst/>
          </a:prstGeom>
        </p:spPr>
        <p:txBody>
          <a:bodyPr anchorCtr="0" anchor="b" bIns="91425" lIns="91425" rIns="91425" tIns="91425">
            <a:noAutofit/>
          </a:bodyPr>
          <a:lstStyle/>
          <a:p>
            <a:pPr lvl="0">
              <a:spcBef>
                <a:spcPts val="0"/>
              </a:spcBef>
              <a:buNone/>
            </a:pPr>
            <a:r>
              <a:rPr lang="en-US"/>
              <a:t>Calculate for age</a:t>
            </a:r>
          </a:p>
        </p:txBody>
      </p:sp>
      <p:sp>
        <p:nvSpPr>
          <p:cNvPr id="128" name="Shape 128"/>
          <p:cNvSpPr txBox="1"/>
          <p:nvPr>
            <p:ph idx="1" type="body"/>
          </p:nvPr>
        </p:nvSpPr>
        <p:spPr>
          <a:xfrm>
            <a:off x="457200" y="1600200"/>
            <a:ext cx="8229600" cy="4967700"/>
          </a:xfrm>
          <a:prstGeom prst="rect">
            <a:avLst/>
          </a:prstGeom>
        </p:spPr>
        <p:txBody>
          <a:bodyPr anchorCtr="0" anchor="t" bIns="91425" lIns="91425" rIns="91425" tIns="91425">
            <a:noAutofit/>
          </a:bodyPr>
          <a:lstStyle/>
          <a:p>
            <a:pPr lvl="0">
              <a:spcBef>
                <a:spcPts val="0"/>
              </a:spcBef>
              <a:buNone/>
            </a:pPr>
            <a:r>
              <a:rPr lang="en-US"/>
              <a:t>=MODE(C2:C28)</a:t>
            </a:r>
          </a:p>
          <a:p>
            <a:pPr lvl="0">
              <a:spcBef>
                <a:spcPts val="0"/>
              </a:spcBef>
              <a:buNone/>
            </a:pPr>
            <a:r>
              <a:t/>
            </a:r>
            <a:endParaRPr/>
          </a:p>
          <a:p>
            <a:pPr lvl="0">
              <a:spcBef>
                <a:spcPts val="0"/>
              </a:spcBef>
              <a:buNone/>
            </a:pPr>
            <a:r>
              <a:rPr lang="en-US"/>
              <a:t>or</a:t>
            </a:r>
          </a:p>
          <a:p>
            <a:pPr lvl="0">
              <a:spcBef>
                <a:spcPts val="0"/>
              </a:spcBef>
              <a:buNone/>
            </a:pPr>
            <a:r>
              <a:rPr lang="en-US"/>
              <a:t>=MODE</a:t>
            </a:r>
          </a:p>
          <a:p>
            <a:pPr lvl="0">
              <a:spcBef>
                <a:spcPts val="0"/>
              </a:spcBef>
              <a:buNone/>
            </a:pPr>
            <a:r>
              <a:rPr lang="en-US"/>
              <a:t>---&gt;then click and drag from C2 down to C28</a:t>
            </a:r>
          </a:p>
          <a:p>
            <a:pPr lvl="0">
              <a:spcBef>
                <a:spcPts val="0"/>
              </a:spcBef>
              <a:buNone/>
            </a:pPr>
            <a:r>
              <a:t/>
            </a:r>
            <a:endParaRPr/>
          </a:p>
          <a:p>
            <a:pPr lvl="0">
              <a:spcBef>
                <a:spcPts val="0"/>
              </a:spcBef>
              <a:buNone/>
            </a:pPr>
            <a:r>
              <a:rPr lang="en-US"/>
              <a:t>Troubleshooting: look at the formula bar at the top of the screen if you get the error message: #NAME! The formula should look like the top.</a:t>
            </a: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2" name="Shape 132"/>
        <p:cNvGrpSpPr/>
        <p:nvPr/>
      </p:nvGrpSpPr>
      <p:grpSpPr>
        <a:xfrm>
          <a:off x="0" y="0"/>
          <a:ext cx="0" cy="0"/>
          <a:chOff x="0" y="0"/>
          <a:chExt cx="0" cy="0"/>
        </a:xfrm>
      </p:grpSpPr>
      <p:sp>
        <p:nvSpPr>
          <p:cNvPr id="133" name="Shape 133"/>
          <p:cNvSpPr txBox="1"/>
          <p:nvPr>
            <p:ph idx="4294967295" type="title"/>
          </p:nvPr>
        </p:nvSpPr>
        <p:spPr>
          <a:xfrm>
            <a:off x="457200" y="274637"/>
            <a:ext cx="8229600" cy="1143000"/>
          </a:xfrm>
          <a:prstGeom prst="rect">
            <a:avLst/>
          </a:prstGeom>
        </p:spPr>
        <p:txBody>
          <a:bodyPr anchorCtr="0" anchor="b" bIns="91425" lIns="91425" rIns="91425" tIns="91425">
            <a:noAutofit/>
          </a:bodyPr>
          <a:lstStyle/>
          <a:p>
            <a:pPr lvl="0" rtl="0">
              <a:spcBef>
                <a:spcPts val="0"/>
              </a:spcBef>
              <a:buNone/>
            </a:pPr>
            <a:r>
              <a:rPr lang="en-US"/>
              <a:t>You try</a:t>
            </a:r>
          </a:p>
        </p:txBody>
      </p:sp>
      <p:sp>
        <p:nvSpPr>
          <p:cNvPr id="134" name="Shape 134"/>
          <p:cNvSpPr txBox="1"/>
          <p:nvPr>
            <p:ph idx="4294967295" type="body"/>
          </p:nvPr>
        </p:nvSpPr>
        <p:spPr>
          <a:xfrm>
            <a:off x="457200" y="1600200"/>
            <a:ext cx="8229600" cy="2906400"/>
          </a:xfrm>
          <a:prstGeom prst="rect">
            <a:avLst/>
          </a:prstGeom>
        </p:spPr>
        <p:txBody>
          <a:bodyPr anchorCtr="0" anchor="t" bIns="91425" lIns="91425" rIns="91425" tIns="91425">
            <a:noAutofit/>
          </a:bodyPr>
          <a:lstStyle/>
          <a:p>
            <a:pPr lvl="0" rtl="0">
              <a:spcBef>
                <a:spcPts val="0"/>
              </a:spcBef>
              <a:buNone/>
            </a:pPr>
            <a:r>
              <a:rPr lang="en-US"/>
              <a:t>Calculate the mode for:</a:t>
            </a:r>
          </a:p>
          <a:p>
            <a:pPr lvl="0" rtl="0">
              <a:spcBef>
                <a:spcPts val="0"/>
              </a:spcBef>
              <a:buNone/>
            </a:pPr>
            <a:r>
              <a:t/>
            </a:r>
            <a:endParaRPr/>
          </a:p>
          <a:p>
            <a:pPr lvl="0" rtl="0">
              <a:spcBef>
                <a:spcPts val="0"/>
              </a:spcBef>
              <a:buNone/>
            </a:pPr>
            <a:r>
              <a:rPr lang="en-US"/>
              <a:t>GPA</a:t>
            </a:r>
          </a:p>
          <a:p>
            <a:pPr lvl="0" rtl="0">
              <a:spcBef>
                <a:spcPts val="0"/>
              </a:spcBef>
              <a:buNone/>
            </a:pPr>
            <a:r>
              <a:rPr lang="en-US"/>
              <a:t>Debt year 2</a:t>
            </a:r>
          </a:p>
          <a:p>
            <a:pPr lvl="0" rtl="0">
              <a:spcBef>
                <a:spcPts val="0"/>
              </a:spcBef>
              <a:buNone/>
            </a:pPr>
            <a:r>
              <a:rPr lang="en-US"/>
              <a:t>ACT scores</a:t>
            </a:r>
          </a:p>
          <a:p>
            <a:pPr lvl="0" rtl="0">
              <a:spcBef>
                <a:spcPts val="0"/>
              </a:spcBef>
              <a:buNone/>
            </a:pPr>
            <a:r>
              <a:rPr lang="en-US"/>
              <a:t>Debt year 4</a:t>
            </a: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8" name="Shape 138"/>
        <p:cNvGrpSpPr/>
        <p:nvPr/>
      </p:nvGrpSpPr>
      <p:grpSpPr>
        <a:xfrm>
          <a:off x="0" y="0"/>
          <a:ext cx="0" cy="0"/>
          <a:chOff x="0" y="0"/>
          <a:chExt cx="0" cy="0"/>
        </a:xfrm>
      </p:grpSpPr>
      <p:sp>
        <p:nvSpPr>
          <p:cNvPr id="139" name="Shape 139"/>
          <p:cNvSpPr txBox="1"/>
          <p:nvPr>
            <p:ph type="title"/>
          </p:nvPr>
        </p:nvSpPr>
        <p:spPr>
          <a:xfrm>
            <a:off x="457200" y="274637"/>
            <a:ext cx="8229600" cy="1143000"/>
          </a:xfrm>
          <a:prstGeom prst="rect">
            <a:avLst/>
          </a:prstGeom>
        </p:spPr>
        <p:txBody>
          <a:bodyPr anchorCtr="0" anchor="b" bIns="91425" lIns="91425" rIns="91425" tIns="91425">
            <a:noAutofit/>
          </a:bodyPr>
          <a:lstStyle/>
          <a:p>
            <a:pPr lvl="0">
              <a:spcBef>
                <a:spcPts val="0"/>
              </a:spcBef>
              <a:buNone/>
            </a:pPr>
            <a:r>
              <a:rPr lang="en-US"/>
              <a:t>Median</a:t>
            </a:r>
          </a:p>
        </p:txBody>
      </p:sp>
      <p:sp>
        <p:nvSpPr>
          <p:cNvPr id="140" name="Shape 140"/>
          <p:cNvSpPr txBox="1"/>
          <p:nvPr>
            <p:ph idx="1" type="body"/>
          </p:nvPr>
        </p:nvSpPr>
        <p:spPr>
          <a:xfrm>
            <a:off x="457200" y="1600200"/>
            <a:ext cx="8229600" cy="4967700"/>
          </a:xfrm>
          <a:prstGeom prst="rect">
            <a:avLst/>
          </a:prstGeom>
        </p:spPr>
        <p:txBody>
          <a:bodyPr anchorCtr="0" anchor="t" bIns="91425" lIns="91425" rIns="91425" tIns="91425">
            <a:noAutofit/>
          </a:bodyPr>
          <a:lstStyle/>
          <a:p>
            <a:pPr lvl="0">
              <a:spcBef>
                <a:spcPts val="0"/>
              </a:spcBef>
              <a:buNone/>
            </a:pPr>
            <a:r>
              <a:rPr lang="en-US"/>
              <a:t>The score found at the </a:t>
            </a:r>
            <a:r>
              <a:rPr i="1" lang="en-US"/>
              <a:t>exact</a:t>
            </a:r>
            <a:r>
              <a:rPr lang="en-US"/>
              <a:t> middle of the set.</a:t>
            </a:r>
          </a:p>
          <a:p>
            <a:pPr lvl="0">
              <a:spcBef>
                <a:spcPts val="0"/>
              </a:spcBef>
              <a:buNone/>
            </a:pPr>
            <a:r>
              <a:t/>
            </a:r>
            <a:endParaRPr/>
          </a:p>
          <a:p>
            <a:pPr lvl="0">
              <a:spcBef>
                <a:spcPts val="0"/>
              </a:spcBef>
              <a:buNone/>
            </a:pPr>
            <a:r>
              <a:rPr i="1" lang="en-US"/>
              <a:t>To find: </a:t>
            </a:r>
            <a:r>
              <a:rPr lang="en-US"/>
              <a:t>List all the numbers in numerical order, then find the one exactly in the middle. If the middle exists between two numbers, you would average the two numbers on each side of the middle.</a:t>
            </a: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4" name="Shape 144"/>
        <p:cNvGrpSpPr/>
        <p:nvPr/>
      </p:nvGrpSpPr>
      <p:grpSpPr>
        <a:xfrm>
          <a:off x="0" y="0"/>
          <a:ext cx="0" cy="0"/>
          <a:chOff x="0" y="0"/>
          <a:chExt cx="0" cy="0"/>
        </a:xfrm>
      </p:grpSpPr>
      <p:sp>
        <p:nvSpPr>
          <p:cNvPr id="145" name="Shape 145"/>
          <p:cNvSpPr txBox="1"/>
          <p:nvPr>
            <p:ph type="title"/>
          </p:nvPr>
        </p:nvSpPr>
        <p:spPr>
          <a:xfrm>
            <a:off x="609600" y="427042"/>
            <a:ext cx="8229600" cy="435900"/>
          </a:xfrm>
          <a:prstGeom prst="rect">
            <a:avLst/>
          </a:prstGeom>
        </p:spPr>
        <p:txBody>
          <a:bodyPr anchorCtr="0" anchor="b" bIns="91425" lIns="91425" rIns="91425" tIns="91425">
            <a:noAutofit/>
          </a:bodyPr>
          <a:lstStyle/>
          <a:p>
            <a:pPr lvl="0" rtl="0">
              <a:spcBef>
                <a:spcPts val="0"/>
              </a:spcBef>
              <a:buNone/>
            </a:pPr>
            <a:r>
              <a:rPr lang="en-US"/>
              <a:t>Practice</a:t>
            </a:r>
          </a:p>
        </p:txBody>
      </p:sp>
      <p:sp>
        <p:nvSpPr>
          <p:cNvPr id="146" name="Shape 146"/>
          <p:cNvSpPr txBox="1"/>
          <p:nvPr>
            <p:ph idx="1" type="body"/>
          </p:nvPr>
        </p:nvSpPr>
        <p:spPr>
          <a:xfrm>
            <a:off x="670925" y="862950"/>
            <a:ext cx="8229600" cy="1143000"/>
          </a:xfrm>
          <a:prstGeom prst="rect">
            <a:avLst/>
          </a:prstGeom>
        </p:spPr>
        <p:txBody>
          <a:bodyPr anchorCtr="0" anchor="t" bIns="91425" lIns="91425" rIns="91425" tIns="91425">
            <a:noAutofit/>
          </a:bodyPr>
          <a:lstStyle/>
          <a:p>
            <a:pPr lvl="0" rtl="0">
              <a:spcBef>
                <a:spcPts val="0"/>
              </a:spcBef>
              <a:buNone/>
            </a:pPr>
            <a:r>
              <a:rPr lang="en-US"/>
              <a:t>In your spreadsheet, create an extra row at the bottom with the label “median.”</a:t>
            </a:r>
          </a:p>
          <a:p>
            <a:pPr lvl="0" rtl="0">
              <a:spcBef>
                <a:spcPts val="0"/>
              </a:spcBef>
              <a:buNone/>
            </a:pPr>
            <a:r>
              <a:t/>
            </a:r>
            <a:endParaRPr/>
          </a:p>
        </p:txBody>
      </p:sp>
      <p:pic>
        <p:nvPicPr>
          <p:cNvPr descr="Screen Shot 2017-01-08 at 3.28.33 PM.png" id="147" name="Shape 147"/>
          <p:cNvPicPr preferRelativeResize="0"/>
          <p:nvPr/>
        </p:nvPicPr>
        <p:blipFill rotWithShape="1">
          <a:blip r:embed="rId3">
            <a:alphaModFix/>
          </a:blip>
          <a:srcRect b="5820" l="0" r="0" t="0"/>
          <a:stretch/>
        </p:blipFill>
        <p:spPr>
          <a:xfrm>
            <a:off x="843475" y="2067299"/>
            <a:ext cx="7761848" cy="4282824"/>
          </a:xfrm>
          <a:prstGeom prst="rect">
            <a:avLst/>
          </a:prstGeom>
          <a:noFill/>
          <a:ln>
            <a:noFill/>
          </a:ln>
        </p:spPr>
      </p:pic>
      <p:sp>
        <p:nvSpPr>
          <p:cNvPr id="148" name="Shape 148"/>
          <p:cNvSpPr/>
          <p:nvPr/>
        </p:nvSpPr>
        <p:spPr>
          <a:xfrm>
            <a:off x="182775" y="6175225"/>
            <a:ext cx="598500" cy="297600"/>
          </a:xfrm>
          <a:prstGeom prst="rightArrow">
            <a:avLst>
              <a:gd fmla="val 50000" name="adj1"/>
              <a:gd fmla="val 50000" name="adj2"/>
            </a:avLst>
          </a:prstGeom>
          <a:solidFill>
            <a:srgbClr val="FF0000"/>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49" name="Shape 149"/>
          <p:cNvSpPr/>
          <p:nvPr/>
        </p:nvSpPr>
        <p:spPr>
          <a:xfrm>
            <a:off x="2317475" y="6425775"/>
            <a:ext cx="147300" cy="392700"/>
          </a:xfrm>
          <a:prstGeom prst="upArrow">
            <a:avLst>
              <a:gd fmla="val 50000" name="adj1"/>
              <a:gd fmla="val 50000" name="adj2"/>
            </a:avLst>
          </a:prstGeom>
          <a:solidFill>
            <a:srgbClr val="FF0000"/>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50" name="Shape 150"/>
          <p:cNvSpPr/>
          <p:nvPr/>
        </p:nvSpPr>
        <p:spPr>
          <a:xfrm>
            <a:off x="4059575" y="6450325"/>
            <a:ext cx="147300" cy="392700"/>
          </a:xfrm>
          <a:prstGeom prst="upArrow">
            <a:avLst>
              <a:gd fmla="val 50000" name="adj1"/>
              <a:gd fmla="val 50000" name="adj2"/>
            </a:avLst>
          </a:prstGeom>
          <a:solidFill>
            <a:srgbClr val="FF0000"/>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51" name="Shape 151"/>
          <p:cNvSpPr/>
          <p:nvPr/>
        </p:nvSpPr>
        <p:spPr>
          <a:xfrm>
            <a:off x="4820200" y="6450325"/>
            <a:ext cx="147300" cy="392700"/>
          </a:xfrm>
          <a:prstGeom prst="upArrow">
            <a:avLst>
              <a:gd fmla="val 50000" name="adj1"/>
              <a:gd fmla="val 50000" name="adj2"/>
            </a:avLst>
          </a:prstGeom>
          <a:solidFill>
            <a:srgbClr val="FF0000"/>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52" name="Shape 152"/>
          <p:cNvSpPr/>
          <p:nvPr/>
        </p:nvSpPr>
        <p:spPr>
          <a:xfrm>
            <a:off x="6930375" y="6450325"/>
            <a:ext cx="147300" cy="392700"/>
          </a:xfrm>
          <a:prstGeom prst="upArrow">
            <a:avLst>
              <a:gd fmla="val 50000" name="adj1"/>
              <a:gd fmla="val 50000" name="adj2"/>
            </a:avLst>
          </a:prstGeom>
          <a:solidFill>
            <a:srgbClr val="FF0000"/>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53" name="Shape 153"/>
          <p:cNvSpPr/>
          <p:nvPr/>
        </p:nvSpPr>
        <p:spPr>
          <a:xfrm>
            <a:off x="8292150" y="6450325"/>
            <a:ext cx="147300" cy="392700"/>
          </a:xfrm>
          <a:prstGeom prst="upArrow">
            <a:avLst>
              <a:gd fmla="val 50000" name="adj1"/>
              <a:gd fmla="val 50000" name="adj2"/>
            </a:avLst>
          </a:prstGeom>
          <a:solidFill>
            <a:srgbClr val="FF0000"/>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7" name="Shape 157"/>
        <p:cNvGrpSpPr/>
        <p:nvPr/>
      </p:nvGrpSpPr>
      <p:grpSpPr>
        <a:xfrm>
          <a:off x="0" y="0"/>
          <a:ext cx="0" cy="0"/>
          <a:chOff x="0" y="0"/>
          <a:chExt cx="0" cy="0"/>
        </a:xfrm>
      </p:grpSpPr>
      <p:sp>
        <p:nvSpPr>
          <p:cNvPr id="158" name="Shape 158"/>
          <p:cNvSpPr txBox="1"/>
          <p:nvPr>
            <p:ph type="title"/>
          </p:nvPr>
        </p:nvSpPr>
        <p:spPr>
          <a:xfrm>
            <a:off x="457200" y="274637"/>
            <a:ext cx="8229600" cy="1143000"/>
          </a:xfrm>
          <a:prstGeom prst="rect">
            <a:avLst/>
          </a:prstGeom>
        </p:spPr>
        <p:txBody>
          <a:bodyPr anchorCtr="0" anchor="b" bIns="91425" lIns="91425" rIns="91425" tIns="91425">
            <a:noAutofit/>
          </a:bodyPr>
          <a:lstStyle/>
          <a:p>
            <a:pPr lvl="0" rtl="0">
              <a:spcBef>
                <a:spcPts val="0"/>
              </a:spcBef>
              <a:buNone/>
            </a:pPr>
            <a:r>
              <a:rPr lang="en-US"/>
              <a:t>Let’s calculate the median for:</a:t>
            </a:r>
          </a:p>
        </p:txBody>
      </p:sp>
      <p:sp>
        <p:nvSpPr>
          <p:cNvPr id="159" name="Shape 159"/>
          <p:cNvSpPr txBox="1"/>
          <p:nvPr>
            <p:ph idx="1" type="body"/>
          </p:nvPr>
        </p:nvSpPr>
        <p:spPr>
          <a:xfrm>
            <a:off x="457200" y="1600200"/>
            <a:ext cx="8229600" cy="2906400"/>
          </a:xfrm>
          <a:prstGeom prst="rect">
            <a:avLst/>
          </a:prstGeom>
        </p:spPr>
        <p:txBody>
          <a:bodyPr anchorCtr="0" anchor="t" bIns="91425" lIns="91425" rIns="91425" tIns="91425">
            <a:noAutofit/>
          </a:bodyPr>
          <a:lstStyle/>
          <a:p>
            <a:pPr lvl="0" rtl="0">
              <a:spcBef>
                <a:spcPts val="0"/>
              </a:spcBef>
              <a:buNone/>
            </a:pPr>
            <a:r>
              <a:rPr lang="en-US"/>
              <a:t>Age</a:t>
            </a:r>
          </a:p>
          <a:p>
            <a:pPr lvl="0" rtl="0">
              <a:spcBef>
                <a:spcPts val="0"/>
              </a:spcBef>
              <a:buNone/>
            </a:pPr>
            <a:r>
              <a:rPr lang="en-US"/>
              <a:t>GPA</a:t>
            </a:r>
          </a:p>
          <a:p>
            <a:pPr lvl="0" rtl="0">
              <a:spcBef>
                <a:spcPts val="0"/>
              </a:spcBef>
              <a:buNone/>
            </a:pPr>
            <a:r>
              <a:rPr lang="en-US"/>
              <a:t>Debt year 2</a:t>
            </a:r>
          </a:p>
          <a:p>
            <a:pPr lvl="0" rtl="0">
              <a:spcBef>
                <a:spcPts val="0"/>
              </a:spcBef>
              <a:buNone/>
            </a:pPr>
            <a:r>
              <a:rPr lang="en-US"/>
              <a:t>ACT scores</a:t>
            </a:r>
          </a:p>
          <a:p>
            <a:pPr lvl="0">
              <a:spcBef>
                <a:spcPts val="0"/>
              </a:spcBef>
              <a:buNone/>
            </a:pPr>
            <a:r>
              <a:rPr lang="en-US"/>
              <a:t>Debt year 4</a:t>
            </a:r>
          </a:p>
          <a:p>
            <a:pPr lvl="0">
              <a:spcBef>
                <a:spcPts val="0"/>
              </a:spcBef>
              <a:buNone/>
            </a:pPr>
            <a:r>
              <a:t/>
            </a:r>
            <a:endParaRPr/>
          </a:p>
          <a:p>
            <a:pPr lvl="0" rtl="0">
              <a:spcBef>
                <a:spcPts val="0"/>
              </a:spcBef>
              <a:buNone/>
            </a:pPr>
            <a:r>
              <a:rPr lang="en-US"/>
              <a:t>In Excel, the command is MEDIAN. What would you enter into the cell to calculate median age?</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4" name="Shape 34"/>
        <p:cNvGrpSpPr/>
        <p:nvPr/>
      </p:nvGrpSpPr>
      <p:grpSpPr>
        <a:xfrm>
          <a:off x="0" y="0"/>
          <a:ext cx="0" cy="0"/>
          <a:chOff x="0" y="0"/>
          <a:chExt cx="0" cy="0"/>
        </a:xfrm>
      </p:grpSpPr>
      <p:sp>
        <p:nvSpPr>
          <p:cNvPr id="35" name="Shape 35"/>
          <p:cNvSpPr txBox="1"/>
          <p:nvPr>
            <p:ph type="title"/>
          </p:nvPr>
        </p:nvSpPr>
        <p:spPr>
          <a:xfrm>
            <a:off x="457200" y="274637"/>
            <a:ext cx="8229600" cy="1143000"/>
          </a:xfrm>
          <a:prstGeom prst="rect">
            <a:avLst/>
          </a:prstGeom>
        </p:spPr>
        <p:txBody>
          <a:bodyPr anchorCtr="0" anchor="b" bIns="91425" lIns="91425" rIns="91425" tIns="91425">
            <a:noAutofit/>
          </a:bodyPr>
          <a:lstStyle/>
          <a:p>
            <a:pPr lvl="0">
              <a:spcBef>
                <a:spcPts val="0"/>
              </a:spcBef>
              <a:buNone/>
            </a:pPr>
            <a:r>
              <a:rPr lang="en-US">
                <a:latin typeface="Helvetica Neue"/>
                <a:ea typeface="Helvetica Neue"/>
                <a:cs typeface="Helvetica Neue"/>
                <a:sym typeface="Helvetica Neue"/>
              </a:rPr>
              <a:t>What are descriptive statistics?</a:t>
            </a:r>
          </a:p>
        </p:txBody>
      </p:sp>
      <p:sp>
        <p:nvSpPr>
          <p:cNvPr id="36" name="Shape 36"/>
          <p:cNvSpPr txBox="1"/>
          <p:nvPr>
            <p:ph idx="1" type="body"/>
          </p:nvPr>
        </p:nvSpPr>
        <p:spPr>
          <a:xfrm>
            <a:off x="457200" y="1600200"/>
            <a:ext cx="8229600" cy="4967700"/>
          </a:xfrm>
          <a:prstGeom prst="rect">
            <a:avLst/>
          </a:prstGeom>
        </p:spPr>
        <p:txBody>
          <a:bodyPr anchorCtr="0" anchor="t" bIns="91425" lIns="91425" rIns="91425" tIns="91425">
            <a:noAutofit/>
          </a:bodyPr>
          <a:lstStyle/>
          <a:p>
            <a:pPr lvl="0" rtl="0">
              <a:spcBef>
                <a:spcPts val="0"/>
              </a:spcBef>
              <a:buNone/>
            </a:pPr>
            <a:r>
              <a:rPr lang="en-US">
                <a:latin typeface="Helvetica Neue"/>
                <a:ea typeface="Helvetica Neue"/>
                <a:cs typeface="Helvetica Neue"/>
                <a:sym typeface="Helvetica Neue"/>
              </a:rPr>
              <a:t>Calculations that allow us to start to analyze our data by describing it in certain ways</a:t>
            </a:r>
          </a:p>
          <a:p>
            <a:pPr lvl="0">
              <a:spcBef>
                <a:spcPts val="0"/>
              </a:spcBef>
              <a:buNone/>
            </a:pPr>
            <a:r>
              <a:t/>
            </a:r>
            <a:endParaRPr>
              <a:latin typeface="Helvetica Neue"/>
              <a:ea typeface="Helvetica Neue"/>
              <a:cs typeface="Helvetica Neue"/>
              <a:sym typeface="Helvetica Neue"/>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3" name="Shape 163"/>
        <p:cNvGrpSpPr/>
        <p:nvPr/>
      </p:nvGrpSpPr>
      <p:grpSpPr>
        <a:xfrm>
          <a:off x="0" y="0"/>
          <a:ext cx="0" cy="0"/>
          <a:chOff x="0" y="0"/>
          <a:chExt cx="0" cy="0"/>
        </a:xfrm>
      </p:grpSpPr>
      <p:sp>
        <p:nvSpPr>
          <p:cNvPr id="164" name="Shape 164"/>
          <p:cNvSpPr txBox="1"/>
          <p:nvPr>
            <p:ph type="title"/>
          </p:nvPr>
        </p:nvSpPr>
        <p:spPr>
          <a:xfrm>
            <a:off x="457200" y="274637"/>
            <a:ext cx="8229600" cy="1143000"/>
          </a:xfrm>
          <a:prstGeom prst="rect">
            <a:avLst/>
          </a:prstGeom>
        </p:spPr>
        <p:txBody>
          <a:bodyPr anchorCtr="0" anchor="b" bIns="91425" lIns="91425" rIns="91425" tIns="91425">
            <a:noAutofit/>
          </a:bodyPr>
          <a:lstStyle/>
          <a:p>
            <a:pPr lvl="0" rtl="0">
              <a:spcBef>
                <a:spcPts val="0"/>
              </a:spcBef>
              <a:buNone/>
            </a:pPr>
            <a:r>
              <a:rPr lang="en-US"/>
              <a:t>Calculate for age</a:t>
            </a:r>
          </a:p>
        </p:txBody>
      </p:sp>
      <p:sp>
        <p:nvSpPr>
          <p:cNvPr id="165" name="Shape 165"/>
          <p:cNvSpPr txBox="1"/>
          <p:nvPr>
            <p:ph idx="1" type="body"/>
          </p:nvPr>
        </p:nvSpPr>
        <p:spPr>
          <a:xfrm>
            <a:off x="457200" y="1600200"/>
            <a:ext cx="8229600" cy="4967700"/>
          </a:xfrm>
          <a:prstGeom prst="rect">
            <a:avLst/>
          </a:prstGeom>
        </p:spPr>
        <p:txBody>
          <a:bodyPr anchorCtr="0" anchor="t" bIns="91425" lIns="91425" rIns="91425" tIns="91425">
            <a:noAutofit/>
          </a:bodyPr>
          <a:lstStyle/>
          <a:p>
            <a:pPr lvl="0" rtl="0">
              <a:spcBef>
                <a:spcPts val="0"/>
              </a:spcBef>
              <a:buNone/>
            </a:pPr>
            <a:r>
              <a:rPr lang="en-US"/>
              <a:t>=MEDIAN(C2:C28)</a:t>
            </a:r>
          </a:p>
          <a:p>
            <a:pPr lvl="0" rtl="0">
              <a:spcBef>
                <a:spcPts val="0"/>
              </a:spcBef>
              <a:buNone/>
            </a:pPr>
            <a:r>
              <a:t/>
            </a:r>
            <a:endParaRPr/>
          </a:p>
          <a:p>
            <a:pPr lvl="0" rtl="0">
              <a:spcBef>
                <a:spcPts val="0"/>
              </a:spcBef>
              <a:buNone/>
            </a:pPr>
            <a:r>
              <a:rPr lang="en-US"/>
              <a:t>or</a:t>
            </a:r>
          </a:p>
          <a:p>
            <a:pPr lvl="0" rtl="0">
              <a:spcBef>
                <a:spcPts val="0"/>
              </a:spcBef>
              <a:buNone/>
            </a:pPr>
            <a:r>
              <a:rPr lang="en-US"/>
              <a:t>=MEDIAN</a:t>
            </a:r>
          </a:p>
          <a:p>
            <a:pPr lvl="0" rtl="0">
              <a:spcBef>
                <a:spcPts val="0"/>
              </a:spcBef>
              <a:buNone/>
            </a:pPr>
            <a:r>
              <a:rPr lang="en-US"/>
              <a:t>---&gt;then click and drag from C2 down to C28</a:t>
            </a:r>
          </a:p>
          <a:p>
            <a:pPr lvl="0" rtl="0">
              <a:spcBef>
                <a:spcPts val="0"/>
              </a:spcBef>
              <a:buNone/>
            </a:pPr>
            <a:r>
              <a:t/>
            </a:r>
            <a:endParaRPr/>
          </a:p>
          <a:p>
            <a:pPr lvl="0" rtl="0">
              <a:spcBef>
                <a:spcPts val="0"/>
              </a:spcBef>
              <a:buNone/>
            </a:pPr>
            <a:r>
              <a:rPr lang="en-US"/>
              <a:t>Troubleshooting: look at the formula bar at the top of the screen if you get the error message: #NAME! The formula should look like the top.</a:t>
            </a: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9" name="Shape 169"/>
        <p:cNvGrpSpPr/>
        <p:nvPr/>
      </p:nvGrpSpPr>
      <p:grpSpPr>
        <a:xfrm>
          <a:off x="0" y="0"/>
          <a:ext cx="0" cy="0"/>
          <a:chOff x="0" y="0"/>
          <a:chExt cx="0" cy="0"/>
        </a:xfrm>
      </p:grpSpPr>
      <p:sp>
        <p:nvSpPr>
          <p:cNvPr id="170" name="Shape 170"/>
          <p:cNvSpPr txBox="1"/>
          <p:nvPr>
            <p:ph idx="4294967295" type="title"/>
          </p:nvPr>
        </p:nvSpPr>
        <p:spPr>
          <a:xfrm>
            <a:off x="457200" y="274637"/>
            <a:ext cx="8229600" cy="1143000"/>
          </a:xfrm>
          <a:prstGeom prst="rect">
            <a:avLst/>
          </a:prstGeom>
        </p:spPr>
        <p:txBody>
          <a:bodyPr anchorCtr="0" anchor="b" bIns="91425" lIns="91425" rIns="91425" tIns="91425">
            <a:noAutofit/>
          </a:bodyPr>
          <a:lstStyle/>
          <a:p>
            <a:pPr lvl="0" rtl="0">
              <a:spcBef>
                <a:spcPts val="0"/>
              </a:spcBef>
              <a:buNone/>
            </a:pPr>
            <a:r>
              <a:rPr lang="en-US"/>
              <a:t>You try</a:t>
            </a:r>
          </a:p>
        </p:txBody>
      </p:sp>
      <p:sp>
        <p:nvSpPr>
          <p:cNvPr id="171" name="Shape 171"/>
          <p:cNvSpPr txBox="1"/>
          <p:nvPr>
            <p:ph idx="4294967295" type="body"/>
          </p:nvPr>
        </p:nvSpPr>
        <p:spPr>
          <a:xfrm>
            <a:off x="457200" y="1600200"/>
            <a:ext cx="8229600" cy="2906400"/>
          </a:xfrm>
          <a:prstGeom prst="rect">
            <a:avLst/>
          </a:prstGeom>
        </p:spPr>
        <p:txBody>
          <a:bodyPr anchorCtr="0" anchor="t" bIns="91425" lIns="91425" rIns="91425" tIns="91425">
            <a:noAutofit/>
          </a:bodyPr>
          <a:lstStyle/>
          <a:p>
            <a:pPr lvl="0" rtl="0">
              <a:spcBef>
                <a:spcPts val="0"/>
              </a:spcBef>
              <a:buNone/>
            </a:pPr>
            <a:r>
              <a:rPr lang="en-US"/>
              <a:t>Calculate the median for:</a:t>
            </a:r>
          </a:p>
          <a:p>
            <a:pPr lvl="0" rtl="0">
              <a:spcBef>
                <a:spcPts val="0"/>
              </a:spcBef>
              <a:buNone/>
            </a:pPr>
            <a:r>
              <a:t/>
            </a:r>
            <a:endParaRPr/>
          </a:p>
          <a:p>
            <a:pPr lvl="0" rtl="0">
              <a:spcBef>
                <a:spcPts val="0"/>
              </a:spcBef>
              <a:buNone/>
            </a:pPr>
            <a:r>
              <a:rPr lang="en-US"/>
              <a:t>GPA</a:t>
            </a:r>
          </a:p>
          <a:p>
            <a:pPr lvl="0" rtl="0">
              <a:spcBef>
                <a:spcPts val="0"/>
              </a:spcBef>
              <a:buNone/>
            </a:pPr>
            <a:r>
              <a:rPr lang="en-US"/>
              <a:t>Debt year 2</a:t>
            </a:r>
          </a:p>
          <a:p>
            <a:pPr lvl="0" rtl="0">
              <a:spcBef>
                <a:spcPts val="0"/>
              </a:spcBef>
              <a:buNone/>
            </a:pPr>
            <a:r>
              <a:rPr lang="en-US"/>
              <a:t>ACT scores</a:t>
            </a:r>
          </a:p>
          <a:p>
            <a:pPr lvl="0" rtl="0">
              <a:spcBef>
                <a:spcPts val="0"/>
              </a:spcBef>
              <a:buNone/>
            </a:pPr>
            <a:r>
              <a:rPr lang="en-US"/>
              <a:t>Debt year 4</a:t>
            </a: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5" name="Shape 175"/>
        <p:cNvGrpSpPr/>
        <p:nvPr/>
      </p:nvGrpSpPr>
      <p:grpSpPr>
        <a:xfrm>
          <a:off x="0" y="0"/>
          <a:ext cx="0" cy="0"/>
          <a:chOff x="0" y="0"/>
          <a:chExt cx="0" cy="0"/>
        </a:xfrm>
      </p:grpSpPr>
      <p:sp>
        <p:nvSpPr>
          <p:cNvPr id="176" name="Shape 176"/>
          <p:cNvSpPr txBox="1"/>
          <p:nvPr>
            <p:ph type="title"/>
          </p:nvPr>
        </p:nvSpPr>
        <p:spPr>
          <a:xfrm>
            <a:off x="457200" y="274637"/>
            <a:ext cx="8229600" cy="1143000"/>
          </a:xfrm>
          <a:prstGeom prst="rect">
            <a:avLst/>
          </a:prstGeom>
        </p:spPr>
        <p:txBody>
          <a:bodyPr anchorCtr="0" anchor="b" bIns="91425" lIns="91425" rIns="91425" tIns="91425">
            <a:noAutofit/>
          </a:bodyPr>
          <a:lstStyle/>
          <a:p>
            <a:pPr lvl="0">
              <a:spcBef>
                <a:spcPts val="0"/>
              </a:spcBef>
              <a:buNone/>
            </a:pPr>
            <a:r>
              <a:rPr lang="en-US"/>
              <a:t>Range</a:t>
            </a:r>
          </a:p>
        </p:txBody>
      </p:sp>
      <p:sp>
        <p:nvSpPr>
          <p:cNvPr id="177" name="Shape 177"/>
          <p:cNvSpPr txBox="1"/>
          <p:nvPr>
            <p:ph idx="1" type="body"/>
          </p:nvPr>
        </p:nvSpPr>
        <p:spPr>
          <a:xfrm>
            <a:off x="457200" y="1600200"/>
            <a:ext cx="8229600" cy="4967700"/>
          </a:xfrm>
          <a:prstGeom prst="rect">
            <a:avLst/>
          </a:prstGeom>
        </p:spPr>
        <p:txBody>
          <a:bodyPr anchorCtr="0" anchor="t" bIns="91425" lIns="91425" rIns="91425" tIns="91425">
            <a:noAutofit/>
          </a:bodyPr>
          <a:lstStyle/>
          <a:p>
            <a:pPr lvl="0">
              <a:spcBef>
                <a:spcPts val="0"/>
              </a:spcBef>
              <a:buNone/>
            </a:pPr>
            <a:r>
              <a:rPr lang="en-US"/>
              <a:t>The highest value minus the lowest value.</a:t>
            </a:r>
          </a:p>
          <a:p>
            <a:pPr lvl="0">
              <a:spcBef>
                <a:spcPts val="0"/>
              </a:spcBef>
              <a:buNone/>
            </a:pPr>
            <a:r>
              <a:t/>
            </a:r>
            <a:endParaRPr/>
          </a:p>
          <a:p>
            <a:pPr lvl="0">
              <a:spcBef>
                <a:spcPts val="0"/>
              </a:spcBef>
              <a:buNone/>
            </a:pPr>
            <a:r>
              <a:rPr i="1" lang="en-US"/>
              <a:t>To find: </a:t>
            </a:r>
            <a:r>
              <a:rPr lang="en-US"/>
              <a:t>Subtract the lowest value from the highest value in the set.</a:t>
            </a: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1" name="Shape 181"/>
        <p:cNvGrpSpPr/>
        <p:nvPr/>
      </p:nvGrpSpPr>
      <p:grpSpPr>
        <a:xfrm>
          <a:off x="0" y="0"/>
          <a:ext cx="0" cy="0"/>
          <a:chOff x="0" y="0"/>
          <a:chExt cx="0" cy="0"/>
        </a:xfrm>
      </p:grpSpPr>
      <p:sp>
        <p:nvSpPr>
          <p:cNvPr id="182" name="Shape 182"/>
          <p:cNvSpPr txBox="1"/>
          <p:nvPr>
            <p:ph type="title"/>
          </p:nvPr>
        </p:nvSpPr>
        <p:spPr>
          <a:xfrm>
            <a:off x="609600" y="427042"/>
            <a:ext cx="8229600" cy="435900"/>
          </a:xfrm>
          <a:prstGeom prst="rect">
            <a:avLst/>
          </a:prstGeom>
        </p:spPr>
        <p:txBody>
          <a:bodyPr anchorCtr="0" anchor="b" bIns="91425" lIns="91425" rIns="91425" tIns="91425">
            <a:noAutofit/>
          </a:bodyPr>
          <a:lstStyle/>
          <a:p>
            <a:pPr lvl="0" rtl="0">
              <a:spcBef>
                <a:spcPts val="0"/>
              </a:spcBef>
              <a:buNone/>
            </a:pPr>
            <a:r>
              <a:rPr lang="en-US"/>
              <a:t>Practice</a:t>
            </a:r>
          </a:p>
        </p:txBody>
      </p:sp>
      <p:sp>
        <p:nvSpPr>
          <p:cNvPr id="183" name="Shape 183"/>
          <p:cNvSpPr txBox="1"/>
          <p:nvPr>
            <p:ph idx="1" type="body"/>
          </p:nvPr>
        </p:nvSpPr>
        <p:spPr>
          <a:xfrm>
            <a:off x="670925" y="862950"/>
            <a:ext cx="8229600" cy="1143000"/>
          </a:xfrm>
          <a:prstGeom prst="rect">
            <a:avLst/>
          </a:prstGeom>
        </p:spPr>
        <p:txBody>
          <a:bodyPr anchorCtr="0" anchor="t" bIns="91425" lIns="91425" rIns="91425" tIns="91425">
            <a:noAutofit/>
          </a:bodyPr>
          <a:lstStyle/>
          <a:p>
            <a:pPr lvl="0" rtl="0">
              <a:spcBef>
                <a:spcPts val="0"/>
              </a:spcBef>
              <a:buNone/>
            </a:pPr>
            <a:r>
              <a:rPr lang="en-US"/>
              <a:t>In your spreadsheet, create an extra row at the bottom with the label “range.”</a:t>
            </a:r>
          </a:p>
          <a:p>
            <a:pPr lvl="0" rtl="0">
              <a:spcBef>
                <a:spcPts val="0"/>
              </a:spcBef>
              <a:buNone/>
            </a:pPr>
            <a:r>
              <a:t/>
            </a:r>
            <a:endParaRPr/>
          </a:p>
        </p:txBody>
      </p:sp>
      <p:pic>
        <p:nvPicPr>
          <p:cNvPr descr="Screen Shot 2017-01-08 at 3.28.33 PM.png" id="184" name="Shape 184"/>
          <p:cNvPicPr preferRelativeResize="0"/>
          <p:nvPr/>
        </p:nvPicPr>
        <p:blipFill rotWithShape="1">
          <a:blip r:embed="rId3">
            <a:alphaModFix/>
          </a:blip>
          <a:srcRect b="2922" l="0" r="0" t="0"/>
          <a:stretch/>
        </p:blipFill>
        <p:spPr>
          <a:xfrm>
            <a:off x="767275" y="2067300"/>
            <a:ext cx="7761848" cy="4414649"/>
          </a:xfrm>
          <a:prstGeom prst="rect">
            <a:avLst/>
          </a:prstGeom>
          <a:noFill/>
          <a:ln>
            <a:noFill/>
          </a:ln>
        </p:spPr>
      </p:pic>
      <p:sp>
        <p:nvSpPr>
          <p:cNvPr id="185" name="Shape 185"/>
          <p:cNvSpPr/>
          <p:nvPr/>
        </p:nvSpPr>
        <p:spPr>
          <a:xfrm>
            <a:off x="94325" y="6209425"/>
            <a:ext cx="598500" cy="297600"/>
          </a:xfrm>
          <a:prstGeom prst="rightArrow">
            <a:avLst>
              <a:gd fmla="val 50000" name="adj1"/>
              <a:gd fmla="val 50000" name="adj2"/>
            </a:avLst>
          </a:prstGeom>
          <a:solidFill>
            <a:srgbClr val="FF0000"/>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9" name="Shape 189"/>
        <p:cNvGrpSpPr/>
        <p:nvPr/>
      </p:nvGrpSpPr>
      <p:grpSpPr>
        <a:xfrm>
          <a:off x="0" y="0"/>
          <a:ext cx="0" cy="0"/>
          <a:chOff x="0" y="0"/>
          <a:chExt cx="0" cy="0"/>
        </a:xfrm>
      </p:grpSpPr>
      <p:sp>
        <p:nvSpPr>
          <p:cNvPr id="190" name="Shape 190"/>
          <p:cNvSpPr txBox="1"/>
          <p:nvPr>
            <p:ph type="title"/>
          </p:nvPr>
        </p:nvSpPr>
        <p:spPr>
          <a:xfrm>
            <a:off x="457200" y="274637"/>
            <a:ext cx="8229600" cy="1143000"/>
          </a:xfrm>
          <a:prstGeom prst="rect">
            <a:avLst/>
          </a:prstGeom>
        </p:spPr>
        <p:txBody>
          <a:bodyPr anchorCtr="0" anchor="b" bIns="91425" lIns="91425" rIns="91425" tIns="91425">
            <a:noAutofit/>
          </a:bodyPr>
          <a:lstStyle/>
          <a:p>
            <a:pPr lvl="0" rtl="0">
              <a:spcBef>
                <a:spcPts val="0"/>
              </a:spcBef>
              <a:buNone/>
            </a:pPr>
            <a:r>
              <a:rPr lang="en-US"/>
              <a:t>Let’s calculate the range for:</a:t>
            </a:r>
          </a:p>
        </p:txBody>
      </p:sp>
      <p:sp>
        <p:nvSpPr>
          <p:cNvPr id="191" name="Shape 191"/>
          <p:cNvSpPr txBox="1"/>
          <p:nvPr>
            <p:ph idx="1" type="body"/>
          </p:nvPr>
        </p:nvSpPr>
        <p:spPr>
          <a:xfrm>
            <a:off x="457200" y="1600200"/>
            <a:ext cx="8229600" cy="2906400"/>
          </a:xfrm>
          <a:prstGeom prst="rect">
            <a:avLst/>
          </a:prstGeom>
        </p:spPr>
        <p:txBody>
          <a:bodyPr anchorCtr="0" anchor="t" bIns="91425" lIns="91425" rIns="91425" tIns="91425">
            <a:noAutofit/>
          </a:bodyPr>
          <a:lstStyle/>
          <a:p>
            <a:pPr lvl="0" rtl="0">
              <a:spcBef>
                <a:spcPts val="0"/>
              </a:spcBef>
              <a:buNone/>
            </a:pPr>
            <a:r>
              <a:rPr lang="en-US"/>
              <a:t>Age</a:t>
            </a:r>
          </a:p>
          <a:p>
            <a:pPr lvl="0" rtl="0">
              <a:spcBef>
                <a:spcPts val="0"/>
              </a:spcBef>
              <a:buNone/>
            </a:pPr>
            <a:r>
              <a:rPr lang="en-US"/>
              <a:t>GPA</a:t>
            </a:r>
          </a:p>
          <a:p>
            <a:pPr lvl="0" rtl="0">
              <a:spcBef>
                <a:spcPts val="0"/>
              </a:spcBef>
              <a:buNone/>
            </a:pPr>
            <a:r>
              <a:rPr lang="en-US"/>
              <a:t>Debt year 2</a:t>
            </a:r>
          </a:p>
          <a:p>
            <a:pPr lvl="0" rtl="0">
              <a:spcBef>
                <a:spcPts val="0"/>
              </a:spcBef>
              <a:buNone/>
            </a:pPr>
            <a:r>
              <a:rPr lang="en-US"/>
              <a:t>ACT scores</a:t>
            </a:r>
          </a:p>
          <a:p>
            <a:pPr lvl="0">
              <a:spcBef>
                <a:spcPts val="0"/>
              </a:spcBef>
              <a:buNone/>
            </a:pPr>
            <a:r>
              <a:rPr lang="en-US"/>
              <a:t>Debt year 4</a:t>
            </a:r>
          </a:p>
          <a:p>
            <a:pPr lvl="0">
              <a:spcBef>
                <a:spcPts val="0"/>
              </a:spcBef>
              <a:buNone/>
            </a:pPr>
            <a:r>
              <a:t/>
            </a:r>
            <a:endParaRPr/>
          </a:p>
          <a:p>
            <a:pPr lvl="0" rtl="0">
              <a:spcBef>
                <a:spcPts val="0"/>
              </a:spcBef>
              <a:buNone/>
            </a:pPr>
            <a:r>
              <a:rPr lang="en-US"/>
              <a:t>In Excel, you calculate the range by subtracting the lowest number in the column from the highest. </a:t>
            </a: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5" name="Shape 195"/>
        <p:cNvGrpSpPr/>
        <p:nvPr/>
      </p:nvGrpSpPr>
      <p:grpSpPr>
        <a:xfrm>
          <a:off x="0" y="0"/>
          <a:ext cx="0" cy="0"/>
          <a:chOff x="0" y="0"/>
          <a:chExt cx="0" cy="0"/>
        </a:xfrm>
      </p:grpSpPr>
      <p:sp>
        <p:nvSpPr>
          <p:cNvPr id="196" name="Shape 196"/>
          <p:cNvSpPr txBox="1"/>
          <p:nvPr>
            <p:ph type="title"/>
          </p:nvPr>
        </p:nvSpPr>
        <p:spPr>
          <a:xfrm>
            <a:off x="457200" y="274637"/>
            <a:ext cx="8229600" cy="1143000"/>
          </a:xfrm>
          <a:prstGeom prst="rect">
            <a:avLst/>
          </a:prstGeom>
        </p:spPr>
        <p:txBody>
          <a:bodyPr anchorCtr="0" anchor="b" bIns="91425" lIns="91425" rIns="91425" tIns="91425">
            <a:noAutofit/>
          </a:bodyPr>
          <a:lstStyle/>
          <a:p>
            <a:pPr lvl="0" rtl="0">
              <a:spcBef>
                <a:spcPts val="0"/>
              </a:spcBef>
              <a:buNone/>
            </a:pPr>
            <a:r>
              <a:rPr lang="en-US"/>
              <a:t>Calculate for age range</a:t>
            </a:r>
          </a:p>
        </p:txBody>
      </p:sp>
      <p:sp>
        <p:nvSpPr>
          <p:cNvPr id="197" name="Shape 197"/>
          <p:cNvSpPr txBox="1"/>
          <p:nvPr>
            <p:ph idx="1" type="body"/>
          </p:nvPr>
        </p:nvSpPr>
        <p:spPr>
          <a:xfrm>
            <a:off x="457200" y="1600200"/>
            <a:ext cx="8229600" cy="4967700"/>
          </a:xfrm>
          <a:prstGeom prst="rect">
            <a:avLst/>
          </a:prstGeom>
        </p:spPr>
        <p:txBody>
          <a:bodyPr anchorCtr="0" anchor="t" bIns="91425" lIns="91425" rIns="91425" tIns="91425">
            <a:noAutofit/>
          </a:bodyPr>
          <a:lstStyle/>
          <a:p>
            <a:pPr lvl="0">
              <a:spcBef>
                <a:spcPts val="0"/>
              </a:spcBef>
              <a:buNone/>
            </a:pPr>
            <a:r>
              <a:rPr lang="en-US"/>
              <a:t>Notice that all the ages are the same! So, the range is zero. </a:t>
            </a:r>
          </a:p>
          <a:p>
            <a:pPr lvl="0">
              <a:spcBef>
                <a:spcPts val="0"/>
              </a:spcBef>
              <a:buNone/>
            </a:pPr>
            <a:r>
              <a:t/>
            </a:r>
            <a:endParaRPr/>
          </a:p>
          <a:p>
            <a:pPr lvl="0">
              <a:spcBef>
                <a:spcPts val="0"/>
              </a:spcBef>
              <a:buNone/>
            </a:pPr>
            <a:r>
              <a:rPr lang="en-US"/>
              <a:t>Let’s look at the GPA column.</a:t>
            </a:r>
          </a:p>
          <a:p>
            <a:pPr lvl="0">
              <a:spcBef>
                <a:spcPts val="0"/>
              </a:spcBef>
              <a:buNone/>
            </a:pPr>
            <a:r>
              <a:t/>
            </a:r>
            <a:endParaRPr/>
          </a:p>
          <a:p>
            <a:pPr lvl="0">
              <a:spcBef>
                <a:spcPts val="0"/>
              </a:spcBef>
              <a:buNone/>
            </a:pPr>
            <a:r>
              <a:rPr lang="en-US"/>
              <a:t>What’s the highest GPA?</a:t>
            </a:r>
          </a:p>
          <a:p>
            <a:pPr lvl="0">
              <a:spcBef>
                <a:spcPts val="0"/>
              </a:spcBef>
              <a:buNone/>
            </a:pPr>
            <a:r>
              <a:rPr lang="en-US"/>
              <a:t>	4.0</a:t>
            </a:r>
          </a:p>
          <a:p>
            <a:pPr lvl="0">
              <a:spcBef>
                <a:spcPts val="0"/>
              </a:spcBef>
              <a:buNone/>
            </a:pPr>
            <a:r>
              <a:rPr lang="en-US"/>
              <a:t>What’s the lowest?</a:t>
            </a:r>
          </a:p>
          <a:p>
            <a:pPr lvl="0" rtl="0">
              <a:spcBef>
                <a:spcPts val="0"/>
              </a:spcBef>
              <a:buNone/>
            </a:pPr>
            <a:r>
              <a:rPr lang="en-US"/>
              <a:t>	2.8</a:t>
            </a: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1" name="Shape 201"/>
        <p:cNvGrpSpPr/>
        <p:nvPr/>
      </p:nvGrpSpPr>
      <p:grpSpPr>
        <a:xfrm>
          <a:off x="0" y="0"/>
          <a:ext cx="0" cy="0"/>
          <a:chOff x="0" y="0"/>
          <a:chExt cx="0" cy="0"/>
        </a:xfrm>
      </p:grpSpPr>
      <p:sp>
        <p:nvSpPr>
          <p:cNvPr id="202" name="Shape 202"/>
          <p:cNvSpPr txBox="1"/>
          <p:nvPr>
            <p:ph type="title"/>
          </p:nvPr>
        </p:nvSpPr>
        <p:spPr>
          <a:xfrm>
            <a:off x="457200" y="274637"/>
            <a:ext cx="8229600" cy="1143000"/>
          </a:xfrm>
          <a:prstGeom prst="rect">
            <a:avLst/>
          </a:prstGeom>
        </p:spPr>
        <p:txBody>
          <a:bodyPr anchorCtr="0" anchor="b" bIns="91425" lIns="91425" rIns="91425" tIns="91425">
            <a:noAutofit/>
          </a:bodyPr>
          <a:lstStyle/>
          <a:p>
            <a:pPr lvl="0">
              <a:spcBef>
                <a:spcPts val="0"/>
              </a:spcBef>
              <a:buNone/>
            </a:pPr>
            <a:r>
              <a:rPr lang="en-US"/>
              <a:t>Calculate for age range</a:t>
            </a:r>
          </a:p>
        </p:txBody>
      </p:sp>
      <p:sp>
        <p:nvSpPr>
          <p:cNvPr id="203" name="Shape 203"/>
          <p:cNvSpPr txBox="1"/>
          <p:nvPr>
            <p:ph idx="1" type="body"/>
          </p:nvPr>
        </p:nvSpPr>
        <p:spPr>
          <a:xfrm>
            <a:off x="457200" y="1600200"/>
            <a:ext cx="8229600" cy="4967700"/>
          </a:xfrm>
          <a:prstGeom prst="rect">
            <a:avLst/>
          </a:prstGeom>
        </p:spPr>
        <p:txBody>
          <a:bodyPr anchorCtr="0" anchor="t" bIns="91425" lIns="91425" rIns="91425" tIns="91425">
            <a:noAutofit/>
          </a:bodyPr>
          <a:lstStyle/>
          <a:p>
            <a:pPr lvl="0">
              <a:spcBef>
                <a:spcPts val="0"/>
              </a:spcBef>
              <a:buNone/>
            </a:pPr>
            <a:r>
              <a:rPr lang="en-US" sz="1800"/>
              <a:t>So, command Excel to do the math for you. Type this:</a:t>
            </a:r>
          </a:p>
          <a:p>
            <a:pPr lvl="0">
              <a:spcBef>
                <a:spcPts val="0"/>
              </a:spcBef>
              <a:buNone/>
            </a:pPr>
            <a:r>
              <a:t/>
            </a:r>
            <a:endParaRPr sz="1800"/>
          </a:p>
          <a:p>
            <a:pPr lvl="0">
              <a:spcBef>
                <a:spcPts val="0"/>
              </a:spcBef>
              <a:buNone/>
            </a:pPr>
            <a:r>
              <a:rPr lang="en-US" sz="1800"/>
              <a:t>=E3-E5</a:t>
            </a:r>
          </a:p>
          <a:p>
            <a:pPr lvl="0">
              <a:spcBef>
                <a:spcPts val="0"/>
              </a:spcBef>
              <a:buNone/>
            </a:pPr>
            <a:r>
              <a:rPr lang="en-US" sz="1800"/>
              <a:t>Hit enter</a:t>
            </a:r>
          </a:p>
          <a:p>
            <a:pPr lvl="0">
              <a:spcBef>
                <a:spcPts val="0"/>
              </a:spcBef>
              <a:buNone/>
            </a:pPr>
            <a:r>
              <a:t/>
            </a:r>
            <a:endParaRPr sz="1800"/>
          </a:p>
          <a:p>
            <a:pPr lvl="0">
              <a:spcBef>
                <a:spcPts val="0"/>
              </a:spcBef>
              <a:buNone/>
            </a:pPr>
            <a:r>
              <a:rPr i="1" lang="en-US" sz="1800"/>
              <a:t>Or, do this:</a:t>
            </a:r>
          </a:p>
          <a:p>
            <a:pPr lvl="0">
              <a:spcBef>
                <a:spcPts val="0"/>
              </a:spcBef>
              <a:buNone/>
            </a:pPr>
            <a:r>
              <a:rPr lang="en-US" sz="1800"/>
              <a:t>Click on the cell where you want the answer to go</a:t>
            </a:r>
          </a:p>
          <a:p>
            <a:pPr lvl="0">
              <a:spcBef>
                <a:spcPts val="0"/>
              </a:spcBef>
              <a:buNone/>
            </a:pPr>
            <a:r>
              <a:rPr lang="en-US" sz="1800"/>
              <a:t>Then type “=”</a:t>
            </a:r>
          </a:p>
          <a:p>
            <a:pPr lvl="0">
              <a:spcBef>
                <a:spcPts val="0"/>
              </a:spcBef>
              <a:buNone/>
            </a:pPr>
            <a:r>
              <a:rPr lang="en-US" sz="1800"/>
              <a:t>Then click on the cell E3</a:t>
            </a:r>
          </a:p>
          <a:p>
            <a:pPr lvl="0">
              <a:spcBef>
                <a:spcPts val="0"/>
              </a:spcBef>
              <a:buNone/>
            </a:pPr>
            <a:r>
              <a:rPr lang="en-US" sz="1800"/>
              <a:t>Then type “-”</a:t>
            </a:r>
          </a:p>
          <a:p>
            <a:pPr lvl="0">
              <a:spcBef>
                <a:spcPts val="0"/>
              </a:spcBef>
              <a:buNone/>
            </a:pPr>
            <a:r>
              <a:rPr lang="en-US" sz="1800"/>
              <a:t>Then click on the cell E5 </a:t>
            </a:r>
          </a:p>
          <a:p>
            <a:pPr lvl="0">
              <a:spcBef>
                <a:spcPts val="0"/>
              </a:spcBef>
              <a:buNone/>
            </a:pPr>
            <a:r>
              <a:rPr lang="en-US" sz="1800"/>
              <a:t>Hit enter.</a:t>
            </a:r>
          </a:p>
          <a:p>
            <a:pPr lvl="0">
              <a:spcBef>
                <a:spcPts val="0"/>
              </a:spcBef>
              <a:buNone/>
            </a:pPr>
            <a:r>
              <a:t/>
            </a:r>
            <a:endParaRPr sz="1800"/>
          </a:p>
          <a:p>
            <a:pPr lvl="0">
              <a:spcBef>
                <a:spcPts val="0"/>
              </a:spcBef>
              <a:buNone/>
            </a:pPr>
            <a:r>
              <a:rPr lang="en-US" sz="1800"/>
              <a:t>Range is 1.2</a:t>
            </a: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7" name="Shape 207"/>
        <p:cNvGrpSpPr/>
        <p:nvPr/>
      </p:nvGrpSpPr>
      <p:grpSpPr>
        <a:xfrm>
          <a:off x="0" y="0"/>
          <a:ext cx="0" cy="0"/>
          <a:chOff x="0" y="0"/>
          <a:chExt cx="0" cy="0"/>
        </a:xfrm>
      </p:grpSpPr>
      <p:sp>
        <p:nvSpPr>
          <p:cNvPr id="208" name="Shape 208"/>
          <p:cNvSpPr txBox="1"/>
          <p:nvPr>
            <p:ph idx="4294967295" type="title"/>
          </p:nvPr>
        </p:nvSpPr>
        <p:spPr>
          <a:xfrm>
            <a:off x="457200" y="274637"/>
            <a:ext cx="8229600" cy="1143000"/>
          </a:xfrm>
          <a:prstGeom prst="rect">
            <a:avLst/>
          </a:prstGeom>
        </p:spPr>
        <p:txBody>
          <a:bodyPr anchorCtr="0" anchor="b" bIns="91425" lIns="91425" rIns="91425" tIns="91425">
            <a:noAutofit/>
          </a:bodyPr>
          <a:lstStyle/>
          <a:p>
            <a:pPr lvl="0" rtl="0">
              <a:spcBef>
                <a:spcPts val="0"/>
              </a:spcBef>
              <a:buNone/>
            </a:pPr>
            <a:r>
              <a:rPr lang="en-US"/>
              <a:t>You try</a:t>
            </a:r>
          </a:p>
        </p:txBody>
      </p:sp>
      <p:sp>
        <p:nvSpPr>
          <p:cNvPr id="209" name="Shape 209"/>
          <p:cNvSpPr txBox="1"/>
          <p:nvPr>
            <p:ph idx="4294967295" type="body"/>
          </p:nvPr>
        </p:nvSpPr>
        <p:spPr>
          <a:xfrm>
            <a:off x="457200" y="1600200"/>
            <a:ext cx="8229600" cy="2906400"/>
          </a:xfrm>
          <a:prstGeom prst="rect">
            <a:avLst/>
          </a:prstGeom>
        </p:spPr>
        <p:txBody>
          <a:bodyPr anchorCtr="0" anchor="t" bIns="91425" lIns="91425" rIns="91425" tIns="91425">
            <a:noAutofit/>
          </a:bodyPr>
          <a:lstStyle/>
          <a:p>
            <a:pPr lvl="0" rtl="0">
              <a:spcBef>
                <a:spcPts val="0"/>
              </a:spcBef>
              <a:buNone/>
            </a:pPr>
            <a:r>
              <a:rPr lang="en-US"/>
              <a:t>Calculate the range for:</a:t>
            </a:r>
          </a:p>
          <a:p>
            <a:pPr lvl="0" rtl="0">
              <a:spcBef>
                <a:spcPts val="0"/>
              </a:spcBef>
              <a:buNone/>
            </a:pPr>
            <a:r>
              <a:t/>
            </a:r>
            <a:endParaRPr/>
          </a:p>
          <a:p>
            <a:pPr lvl="0" rtl="0">
              <a:spcBef>
                <a:spcPts val="0"/>
              </a:spcBef>
              <a:buNone/>
            </a:pPr>
            <a:r>
              <a:rPr lang="en-US"/>
              <a:t>Debt year 2</a:t>
            </a:r>
          </a:p>
          <a:p>
            <a:pPr lvl="0" rtl="0">
              <a:spcBef>
                <a:spcPts val="0"/>
              </a:spcBef>
              <a:buNone/>
            </a:pPr>
            <a:r>
              <a:rPr lang="en-US"/>
              <a:t>ACT scores</a:t>
            </a:r>
          </a:p>
          <a:p>
            <a:pPr lvl="0" rtl="0">
              <a:spcBef>
                <a:spcPts val="0"/>
              </a:spcBef>
              <a:buNone/>
            </a:pPr>
            <a:r>
              <a:rPr lang="en-US"/>
              <a:t>Debt year 4</a:t>
            </a: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3" name="Shape 213"/>
        <p:cNvGrpSpPr/>
        <p:nvPr/>
      </p:nvGrpSpPr>
      <p:grpSpPr>
        <a:xfrm>
          <a:off x="0" y="0"/>
          <a:ext cx="0" cy="0"/>
          <a:chOff x="0" y="0"/>
          <a:chExt cx="0" cy="0"/>
        </a:xfrm>
      </p:grpSpPr>
      <p:sp>
        <p:nvSpPr>
          <p:cNvPr id="214" name="Shape 214"/>
          <p:cNvSpPr txBox="1"/>
          <p:nvPr>
            <p:ph type="title"/>
          </p:nvPr>
        </p:nvSpPr>
        <p:spPr>
          <a:xfrm>
            <a:off x="457200" y="274637"/>
            <a:ext cx="8229600" cy="1143000"/>
          </a:xfrm>
          <a:prstGeom prst="rect">
            <a:avLst/>
          </a:prstGeom>
        </p:spPr>
        <p:txBody>
          <a:bodyPr anchorCtr="0" anchor="b" bIns="91425" lIns="91425" rIns="91425" tIns="91425">
            <a:noAutofit/>
          </a:bodyPr>
          <a:lstStyle/>
          <a:p>
            <a:pPr lvl="0">
              <a:spcBef>
                <a:spcPts val="0"/>
              </a:spcBef>
              <a:buNone/>
            </a:pPr>
            <a:r>
              <a:rPr lang="en-US"/>
              <a:t>Correlation</a:t>
            </a:r>
          </a:p>
        </p:txBody>
      </p:sp>
      <p:sp>
        <p:nvSpPr>
          <p:cNvPr id="215" name="Shape 215"/>
          <p:cNvSpPr txBox="1"/>
          <p:nvPr>
            <p:ph idx="1" type="body"/>
          </p:nvPr>
        </p:nvSpPr>
        <p:spPr>
          <a:xfrm>
            <a:off x="457200" y="1600200"/>
            <a:ext cx="8229600" cy="4967700"/>
          </a:xfrm>
          <a:prstGeom prst="rect">
            <a:avLst/>
          </a:prstGeom>
        </p:spPr>
        <p:txBody>
          <a:bodyPr anchorCtr="0" anchor="t" bIns="91425" lIns="91425" rIns="91425" tIns="91425">
            <a:noAutofit/>
          </a:bodyPr>
          <a:lstStyle/>
          <a:p>
            <a:pPr lvl="0">
              <a:spcBef>
                <a:spcPts val="0"/>
              </a:spcBef>
              <a:buNone/>
            </a:pPr>
            <a:r>
              <a:rPr lang="en-US"/>
              <a:t>Correlation is a single number that describes the degree of relationship between two numerical variables.</a:t>
            </a:r>
          </a:p>
          <a:p>
            <a:pPr lvl="0">
              <a:spcBef>
                <a:spcPts val="0"/>
              </a:spcBef>
              <a:buNone/>
            </a:pPr>
            <a:r>
              <a:t/>
            </a:r>
            <a:endParaRPr/>
          </a:p>
          <a:p>
            <a:pPr lvl="0">
              <a:spcBef>
                <a:spcPts val="0"/>
              </a:spcBef>
              <a:buNone/>
            </a:pPr>
            <a:r>
              <a:rPr i="1" lang="en-US"/>
              <a:t>To find: </a:t>
            </a:r>
            <a:r>
              <a:rPr lang="en-US"/>
              <a:t>Use Excel command CORREL.</a:t>
            </a: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9" name="Shape 219"/>
        <p:cNvGrpSpPr/>
        <p:nvPr/>
      </p:nvGrpSpPr>
      <p:grpSpPr>
        <a:xfrm>
          <a:off x="0" y="0"/>
          <a:ext cx="0" cy="0"/>
          <a:chOff x="0" y="0"/>
          <a:chExt cx="0" cy="0"/>
        </a:xfrm>
      </p:grpSpPr>
      <p:sp>
        <p:nvSpPr>
          <p:cNvPr id="220" name="Shape 220"/>
          <p:cNvSpPr txBox="1"/>
          <p:nvPr>
            <p:ph type="title"/>
          </p:nvPr>
        </p:nvSpPr>
        <p:spPr>
          <a:xfrm>
            <a:off x="457200" y="274637"/>
            <a:ext cx="8229600" cy="1143000"/>
          </a:xfrm>
          <a:prstGeom prst="rect">
            <a:avLst/>
          </a:prstGeom>
        </p:spPr>
        <p:txBody>
          <a:bodyPr anchorCtr="0" anchor="b" bIns="91425" lIns="91425" rIns="91425" tIns="91425">
            <a:noAutofit/>
          </a:bodyPr>
          <a:lstStyle/>
          <a:p>
            <a:pPr lvl="0">
              <a:spcBef>
                <a:spcPts val="0"/>
              </a:spcBef>
              <a:buNone/>
            </a:pPr>
            <a:r>
              <a:rPr lang="en-US"/>
              <a:t>Correlation example</a:t>
            </a:r>
          </a:p>
        </p:txBody>
      </p:sp>
      <p:graphicFrame>
        <p:nvGraphicFramePr>
          <p:cNvPr id="221" name="Shape 221"/>
          <p:cNvGraphicFramePr/>
          <p:nvPr/>
        </p:nvGraphicFramePr>
        <p:xfrm>
          <a:off x="648975" y="1531150"/>
          <a:ext cx="3000000" cy="3000000"/>
        </p:xfrm>
        <a:graphic>
          <a:graphicData uri="http://schemas.openxmlformats.org/drawingml/2006/table">
            <a:tbl>
              <a:tblPr>
                <a:noFill/>
                <a:tableStyleId>{D4A89F43-4491-4648-B68A-3B69AFD99E37}</a:tableStyleId>
              </a:tblPr>
              <a:tblGrid>
                <a:gridCol w="2413000"/>
                <a:gridCol w="2413000"/>
                <a:gridCol w="2413000"/>
              </a:tblGrid>
              <a:tr h="381000">
                <a:tc>
                  <a:txBody>
                    <a:bodyPr>
                      <a:noAutofit/>
                    </a:bodyPr>
                    <a:lstStyle/>
                    <a:p>
                      <a:pPr lvl="0">
                        <a:spcBef>
                          <a:spcPts val="0"/>
                        </a:spcBef>
                        <a:buNone/>
                      </a:pPr>
                      <a:r>
                        <a:rPr lang="en-US"/>
                        <a:t>Person</a:t>
                      </a:r>
                    </a:p>
                  </a:txBody>
                  <a:tcPr marT="91425" marB="91425" marR="91425" marL="91425"/>
                </a:tc>
                <a:tc>
                  <a:txBody>
                    <a:bodyPr>
                      <a:noAutofit/>
                    </a:bodyPr>
                    <a:lstStyle/>
                    <a:p>
                      <a:pPr lvl="0">
                        <a:spcBef>
                          <a:spcPts val="0"/>
                        </a:spcBef>
                        <a:buNone/>
                      </a:pPr>
                      <a:r>
                        <a:rPr lang="en-US"/>
                        <a:t>Height (in inches)</a:t>
                      </a:r>
                    </a:p>
                  </a:txBody>
                  <a:tcPr marT="91425" marB="91425" marR="91425" marL="91425"/>
                </a:tc>
                <a:tc>
                  <a:txBody>
                    <a:bodyPr>
                      <a:noAutofit/>
                    </a:bodyPr>
                    <a:lstStyle/>
                    <a:p>
                      <a:pPr lvl="0">
                        <a:spcBef>
                          <a:spcPts val="0"/>
                        </a:spcBef>
                        <a:buNone/>
                      </a:pPr>
                      <a:r>
                        <a:rPr lang="en-US"/>
                        <a:t>High School GPA</a:t>
                      </a:r>
                    </a:p>
                  </a:txBody>
                  <a:tcPr marT="91425" marB="91425" marR="91425" marL="91425"/>
                </a:tc>
              </a:tr>
              <a:tr h="381000">
                <a:tc>
                  <a:txBody>
                    <a:bodyPr>
                      <a:noAutofit/>
                    </a:bodyPr>
                    <a:lstStyle/>
                    <a:p>
                      <a:pPr lvl="0">
                        <a:spcBef>
                          <a:spcPts val="0"/>
                        </a:spcBef>
                        <a:buNone/>
                      </a:pPr>
                      <a:r>
                        <a:rPr lang="en-US"/>
                        <a:t>1</a:t>
                      </a:r>
                    </a:p>
                  </a:txBody>
                  <a:tcPr marT="91425" marB="91425" marR="91425" marL="91425"/>
                </a:tc>
                <a:tc>
                  <a:txBody>
                    <a:bodyPr>
                      <a:noAutofit/>
                    </a:bodyPr>
                    <a:lstStyle/>
                    <a:p>
                      <a:pPr lvl="0">
                        <a:spcBef>
                          <a:spcPts val="0"/>
                        </a:spcBef>
                        <a:buNone/>
                      </a:pPr>
                      <a:r>
                        <a:rPr lang="en-US"/>
                        <a:t>60</a:t>
                      </a:r>
                    </a:p>
                  </a:txBody>
                  <a:tcPr marT="91425" marB="91425" marR="91425" marL="91425"/>
                </a:tc>
                <a:tc>
                  <a:txBody>
                    <a:bodyPr>
                      <a:noAutofit/>
                    </a:bodyPr>
                    <a:lstStyle/>
                    <a:p>
                      <a:pPr lvl="0">
                        <a:spcBef>
                          <a:spcPts val="0"/>
                        </a:spcBef>
                        <a:buNone/>
                      </a:pPr>
                      <a:r>
                        <a:rPr lang="en-US"/>
                        <a:t>4.0</a:t>
                      </a:r>
                    </a:p>
                  </a:txBody>
                  <a:tcPr marT="91425" marB="91425" marR="91425" marL="91425"/>
                </a:tc>
              </a:tr>
              <a:tr h="381000">
                <a:tc>
                  <a:txBody>
                    <a:bodyPr>
                      <a:noAutofit/>
                    </a:bodyPr>
                    <a:lstStyle/>
                    <a:p>
                      <a:pPr lvl="0">
                        <a:spcBef>
                          <a:spcPts val="0"/>
                        </a:spcBef>
                        <a:buNone/>
                      </a:pPr>
                      <a:r>
                        <a:rPr lang="en-US"/>
                        <a:t>2</a:t>
                      </a:r>
                    </a:p>
                  </a:txBody>
                  <a:tcPr marT="91425" marB="91425" marR="91425" marL="91425"/>
                </a:tc>
                <a:tc>
                  <a:txBody>
                    <a:bodyPr>
                      <a:noAutofit/>
                    </a:bodyPr>
                    <a:lstStyle/>
                    <a:p>
                      <a:pPr lvl="0">
                        <a:spcBef>
                          <a:spcPts val="0"/>
                        </a:spcBef>
                        <a:buNone/>
                      </a:pPr>
                      <a:r>
                        <a:rPr lang="en-US"/>
                        <a:t>68</a:t>
                      </a:r>
                    </a:p>
                  </a:txBody>
                  <a:tcPr marT="91425" marB="91425" marR="91425" marL="91425"/>
                </a:tc>
                <a:tc>
                  <a:txBody>
                    <a:bodyPr>
                      <a:noAutofit/>
                    </a:bodyPr>
                    <a:lstStyle/>
                    <a:p>
                      <a:pPr lvl="0">
                        <a:spcBef>
                          <a:spcPts val="0"/>
                        </a:spcBef>
                        <a:buNone/>
                      </a:pPr>
                      <a:r>
                        <a:rPr lang="en-US"/>
                        <a:t>2.5</a:t>
                      </a:r>
                    </a:p>
                  </a:txBody>
                  <a:tcPr marT="91425" marB="91425" marR="91425" marL="91425"/>
                </a:tc>
              </a:tr>
              <a:tr h="381000">
                <a:tc>
                  <a:txBody>
                    <a:bodyPr>
                      <a:noAutofit/>
                    </a:bodyPr>
                    <a:lstStyle/>
                    <a:p>
                      <a:pPr lvl="0">
                        <a:spcBef>
                          <a:spcPts val="0"/>
                        </a:spcBef>
                        <a:buNone/>
                      </a:pPr>
                      <a:r>
                        <a:rPr lang="en-US"/>
                        <a:t>3</a:t>
                      </a:r>
                    </a:p>
                  </a:txBody>
                  <a:tcPr marT="91425" marB="91425" marR="91425" marL="91425"/>
                </a:tc>
                <a:tc>
                  <a:txBody>
                    <a:bodyPr>
                      <a:noAutofit/>
                    </a:bodyPr>
                    <a:lstStyle/>
                    <a:p>
                      <a:pPr lvl="0">
                        <a:spcBef>
                          <a:spcPts val="0"/>
                        </a:spcBef>
                        <a:buNone/>
                      </a:pPr>
                      <a:r>
                        <a:rPr lang="en-US"/>
                        <a:t>59</a:t>
                      </a:r>
                    </a:p>
                  </a:txBody>
                  <a:tcPr marT="91425" marB="91425" marR="91425" marL="91425"/>
                </a:tc>
                <a:tc>
                  <a:txBody>
                    <a:bodyPr>
                      <a:noAutofit/>
                    </a:bodyPr>
                    <a:lstStyle/>
                    <a:p>
                      <a:pPr lvl="0">
                        <a:spcBef>
                          <a:spcPts val="0"/>
                        </a:spcBef>
                        <a:buNone/>
                      </a:pPr>
                      <a:r>
                        <a:rPr lang="en-US"/>
                        <a:t>2.7</a:t>
                      </a:r>
                    </a:p>
                  </a:txBody>
                  <a:tcPr marT="91425" marB="91425" marR="91425" marL="91425"/>
                </a:tc>
              </a:tr>
              <a:tr h="381000">
                <a:tc>
                  <a:txBody>
                    <a:bodyPr>
                      <a:noAutofit/>
                    </a:bodyPr>
                    <a:lstStyle/>
                    <a:p>
                      <a:pPr lvl="0">
                        <a:spcBef>
                          <a:spcPts val="0"/>
                        </a:spcBef>
                        <a:buNone/>
                      </a:pPr>
                      <a:r>
                        <a:rPr lang="en-US"/>
                        <a:t>4</a:t>
                      </a:r>
                    </a:p>
                  </a:txBody>
                  <a:tcPr marT="91425" marB="91425" marR="91425" marL="91425"/>
                </a:tc>
                <a:tc>
                  <a:txBody>
                    <a:bodyPr>
                      <a:noAutofit/>
                    </a:bodyPr>
                    <a:lstStyle/>
                    <a:p>
                      <a:pPr lvl="0">
                        <a:spcBef>
                          <a:spcPts val="0"/>
                        </a:spcBef>
                        <a:buNone/>
                      </a:pPr>
                      <a:r>
                        <a:rPr lang="en-US"/>
                        <a:t>62</a:t>
                      </a:r>
                    </a:p>
                  </a:txBody>
                  <a:tcPr marT="91425" marB="91425" marR="91425" marL="91425"/>
                </a:tc>
                <a:tc>
                  <a:txBody>
                    <a:bodyPr>
                      <a:noAutofit/>
                    </a:bodyPr>
                    <a:lstStyle/>
                    <a:p>
                      <a:pPr lvl="0">
                        <a:spcBef>
                          <a:spcPts val="0"/>
                        </a:spcBef>
                        <a:buNone/>
                      </a:pPr>
                      <a:r>
                        <a:rPr lang="en-US"/>
                        <a:t>3.1</a:t>
                      </a:r>
                    </a:p>
                  </a:txBody>
                  <a:tcPr marT="91425" marB="91425" marR="91425" marL="91425"/>
                </a:tc>
              </a:tr>
              <a:tr h="381000">
                <a:tc>
                  <a:txBody>
                    <a:bodyPr>
                      <a:noAutofit/>
                    </a:bodyPr>
                    <a:lstStyle/>
                    <a:p>
                      <a:pPr lvl="0">
                        <a:spcBef>
                          <a:spcPts val="0"/>
                        </a:spcBef>
                        <a:buNone/>
                      </a:pPr>
                      <a:r>
                        <a:rPr lang="en-US"/>
                        <a:t>5</a:t>
                      </a:r>
                    </a:p>
                  </a:txBody>
                  <a:tcPr marT="91425" marB="91425" marR="91425" marL="91425"/>
                </a:tc>
                <a:tc>
                  <a:txBody>
                    <a:bodyPr>
                      <a:noAutofit/>
                    </a:bodyPr>
                    <a:lstStyle/>
                    <a:p>
                      <a:pPr lvl="0">
                        <a:spcBef>
                          <a:spcPts val="0"/>
                        </a:spcBef>
                        <a:buNone/>
                      </a:pPr>
                      <a:r>
                        <a:rPr lang="en-US"/>
                        <a:t>71</a:t>
                      </a:r>
                    </a:p>
                  </a:txBody>
                  <a:tcPr marT="91425" marB="91425" marR="91425" marL="91425"/>
                </a:tc>
                <a:tc>
                  <a:txBody>
                    <a:bodyPr>
                      <a:noAutofit/>
                    </a:bodyPr>
                    <a:lstStyle/>
                    <a:p>
                      <a:pPr lvl="0">
                        <a:spcBef>
                          <a:spcPts val="0"/>
                        </a:spcBef>
                        <a:buNone/>
                      </a:pPr>
                      <a:r>
                        <a:rPr lang="en-US"/>
                        <a:t>3.8</a:t>
                      </a:r>
                    </a:p>
                  </a:txBody>
                  <a:tcPr marT="91425" marB="91425" marR="91425" marL="91425"/>
                </a:tc>
              </a:tr>
              <a:tr h="381000">
                <a:tc>
                  <a:txBody>
                    <a:bodyPr>
                      <a:noAutofit/>
                    </a:bodyPr>
                    <a:lstStyle/>
                    <a:p>
                      <a:pPr lvl="0">
                        <a:spcBef>
                          <a:spcPts val="0"/>
                        </a:spcBef>
                        <a:buNone/>
                      </a:pPr>
                      <a:r>
                        <a:rPr lang="en-US"/>
                        <a:t>6</a:t>
                      </a:r>
                    </a:p>
                  </a:txBody>
                  <a:tcPr marT="91425" marB="91425" marR="91425" marL="91425"/>
                </a:tc>
                <a:tc>
                  <a:txBody>
                    <a:bodyPr>
                      <a:noAutofit/>
                    </a:bodyPr>
                    <a:lstStyle/>
                    <a:p>
                      <a:pPr lvl="0">
                        <a:spcBef>
                          <a:spcPts val="0"/>
                        </a:spcBef>
                        <a:buNone/>
                      </a:pPr>
                      <a:r>
                        <a:rPr lang="en-US"/>
                        <a:t>75</a:t>
                      </a:r>
                    </a:p>
                  </a:txBody>
                  <a:tcPr marT="91425" marB="91425" marR="91425" marL="91425"/>
                </a:tc>
                <a:tc>
                  <a:txBody>
                    <a:bodyPr>
                      <a:noAutofit/>
                    </a:bodyPr>
                    <a:lstStyle/>
                    <a:p>
                      <a:pPr lvl="0">
                        <a:spcBef>
                          <a:spcPts val="0"/>
                        </a:spcBef>
                        <a:buNone/>
                      </a:pPr>
                      <a:r>
                        <a:rPr lang="en-US"/>
                        <a:t>4.0</a:t>
                      </a:r>
                    </a:p>
                  </a:txBody>
                  <a:tcPr marT="91425" marB="91425" marR="91425" marL="91425"/>
                </a:tc>
              </a:tr>
            </a:tbl>
          </a:graphicData>
        </a:graphic>
      </p:graphicFrame>
      <p:sp>
        <p:nvSpPr>
          <p:cNvPr id="222" name="Shape 222"/>
          <p:cNvSpPr txBox="1"/>
          <p:nvPr/>
        </p:nvSpPr>
        <p:spPr>
          <a:xfrm>
            <a:off x="648975" y="4629425"/>
            <a:ext cx="7778100" cy="1607100"/>
          </a:xfrm>
          <a:prstGeom prst="rect">
            <a:avLst/>
          </a:prstGeom>
          <a:noFill/>
          <a:ln>
            <a:noFill/>
          </a:ln>
        </p:spPr>
        <p:txBody>
          <a:bodyPr anchorCtr="0" anchor="t" bIns="91425" lIns="91425" rIns="91425" tIns="91425">
            <a:noAutofit/>
          </a:bodyPr>
          <a:lstStyle/>
          <a:p>
            <a:pPr lvl="0">
              <a:spcBef>
                <a:spcPts val="0"/>
              </a:spcBef>
              <a:buNone/>
            </a:pPr>
            <a:r>
              <a:rPr lang="en-US" sz="1800"/>
              <a:t>In this example, we could use a correlation formula to describe the relationship between a person’s height and a person’s GPA. Correlation can tell us how strong a relationship is, and whether it is positively related (both numbers tend to increase together) or negatively related (when one number moves up, the other tends to move down). </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0" name="Shape 40"/>
        <p:cNvGrpSpPr/>
        <p:nvPr/>
      </p:nvGrpSpPr>
      <p:grpSpPr>
        <a:xfrm>
          <a:off x="0" y="0"/>
          <a:ext cx="0" cy="0"/>
          <a:chOff x="0" y="0"/>
          <a:chExt cx="0" cy="0"/>
        </a:xfrm>
      </p:grpSpPr>
      <p:sp>
        <p:nvSpPr>
          <p:cNvPr id="41" name="Shape 41"/>
          <p:cNvSpPr txBox="1"/>
          <p:nvPr>
            <p:ph idx="1" type="body"/>
          </p:nvPr>
        </p:nvSpPr>
        <p:spPr>
          <a:xfrm>
            <a:off x="457200" y="691275"/>
            <a:ext cx="8229600" cy="5876700"/>
          </a:xfrm>
          <a:prstGeom prst="rect">
            <a:avLst/>
          </a:prstGeom>
        </p:spPr>
        <p:txBody>
          <a:bodyPr anchorCtr="0" anchor="t" bIns="91425" lIns="91425" rIns="91425" tIns="91425">
            <a:noAutofit/>
          </a:bodyPr>
          <a:lstStyle/>
          <a:p>
            <a:pPr lvl="0">
              <a:spcBef>
                <a:spcPts val="0"/>
              </a:spcBef>
              <a:buNone/>
            </a:pPr>
            <a:r>
              <a:rPr lang="en-US">
                <a:latin typeface="Helvetica Neue"/>
                <a:ea typeface="Helvetica Neue"/>
                <a:cs typeface="Helvetica Neue"/>
                <a:sym typeface="Helvetica Neue"/>
              </a:rPr>
              <a:t>Descriptive statistics are measures that show:</a:t>
            </a:r>
          </a:p>
          <a:p>
            <a:pPr lvl="0">
              <a:spcBef>
                <a:spcPts val="0"/>
              </a:spcBef>
              <a:buClr>
                <a:schemeClr val="dk1"/>
              </a:buClr>
              <a:buSzPct val="36666"/>
              <a:buFont typeface="Arial"/>
              <a:buNone/>
            </a:pPr>
            <a:r>
              <a:t/>
            </a:r>
            <a:endParaRPr>
              <a:latin typeface="Helvetica Neue"/>
              <a:ea typeface="Helvetica Neue"/>
              <a:cs typeface="Helvetica Neue"/>
              <a:sym typeface="Helvetica Neue"/>
            </a:endParaRPr>
          </a:p>
          <a:p>
            <a:pPr indent="-228600" lvl="0" marL="457200">
              <a:spcBef>
                <a:spcPts val="0"/>
              </a:spcBef>
              <a:buFont typeface="Helvetica Neue"/>
            </a:pPr>
            <a:r>
              <a:rPr lang="en-US">
                <a:latin typeface="Helvetica Neue"/>
                <a:ea typeface="Helvetica Neue"/>
                <a:cs typeface="Helvetica Neue"/>
                <a:sym typeface="Helvetica Neue"/>
              </a:rPr>
              <a:t> central tendency (how close together the numbers/data points are or aren’t)</a:t>
            </a:r>
          </a:p>
          <a:p>
            <a:pPr lvl="0">
              <a:spcBef>
                <a:spcPts val="0"/>
              </a:spcBef>
              <a:buClr>
                <a:schemeClr val="dk1"/>
              </a:buClr>
              <a:buSzPct val="36666"/>
              <a:buFont typeface="Arial"/>
              <a:buNone/>
            </a:pPr>
            <a:r>
              <a:t/>
            </a:r>
            <a:endParaRPr>
              <a:latin typeface="Helvetica Neue"/>
              <a:ea typeface="Helvetica Neue"/>
              <a:cs typeface="Helvetica Neue"/>
              <a:sym typeface="Helvetica Neue"/>
            </a:endParaRPr>
          </a:p>
          <a:p>
            <a:pPr indent="-228600" lvl="0" marL="457200">
              <a:spcBef>
                <a:spcPts val="0"/>
              </a:spcBef>
              <a:buFont typeface="Helvetica Neue"/>
            </a:pPr>
            <a:r>
              <a:rPr lang="en-US">
                <a:latin typeface="Helvetica Neue"/>
                <a:ea typeface="Helvetica Neue"/>
                <a:cs typeface="Helvetica Neue"/>
                <a:sym typeface="Helvetica Neue"/>
              </a:rPr>
              <a:t>spread (the range from highest to lowest of the numbers/data points)</a:t>
            </a:r>
          </a:p>
          <a:p>
            <a:pPr lvl="0">
              <a:spcBef>
                <a:spcPts val="0"/>
              </a:spcBef>
              <a:buClr>
                <a:schemeClr val="dk1"/>
              </a:buClr>
              <a:buSzPct val="36666"/>
              <a:buFont typeface="Arial"/>
              <a:buNone/>
            </a:pPr>
            <a:r>
              <a:t/>
            </a:r>
            <a:endParaRPr>
              <a:latin typeface="Helvetica Neue"/>
              <a:ea typeface="Helvetica Neue"/>
              <a:cs typeface="Helvetica Neue"/>
              <a:sym typeface="Helvetica Neue"/>
            </a:endParaRPr>
          </a:p>
          <a:p>
            <a:pPr indent="-228600" lvl="0" marL="457200">
              <a:spcBef>
                <a:spcPts val="0"/>
              </a:spcBef>
              <a:buFont typeface="Helvetica Neue"/>
            </a:pPr>
            <a:r>
              <a:rPr lang="en-US">
                <a:latin typeface="Helvetica Neue"/>
                <a:ea typeface="Helvetica Neue"/>
                <a:cs typeface="Helvetica Neue"/>
                <a:sym typeface="Helvetica Neue"/>
              </a:rPr>
              <a:t>variability (how different the numbers/data points are from each other)</a:t>
            </a:r>
          </a:p>
          <a:p>
            <a:pPr lvl="0">
              <a:spcBef>
                <a:spcPts val="0"/>
              </a:spcBef>
              <a:buNone/>
            </a:pPr>
            <a:r>
              <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6" name="Shape 226"/>
        <p:cNvGrpSpPr/>
        <p:nvPr/>
      </p:nvGrpSpPr>
      <p:grpSpPr>
        <a:xfrm>
          <a:off x="0" y="0"/>
          <a:ext cx="0" cy="0"/>
          <a:chOff x="0" y="0"/>
          <a:chExt cx="0" cy="0"/>
        </a:xfrm>
      </p:grpSpPr>
      <p:sp>
        <p:nvSpPr>
          <p:cNvPr id="227" name="Shape 227"/>
          <p:cNvSpPr txBox="1"/>
          <p:nvPr>
            <p:ph type="title"/>
          </p:nvPr>
        </p:nvSpPr>
        <p:spPr>
          <a:xfrm>
            <a:off x="457200" y="274637"/>
            <a:ext cx="8229600" cy="1143000"/>
          </a:xfrm>
          <a:prstGeom prst="rect">
            <a:avLst/>
          </a:prstGeom>
        </p:spPr>
        <p:txBody>
          <a:bodyPr anchorCtr="0" anchor="b" bIns="91425" lIns="91425" rIns="91425" tIns="91425">
            <a:noAutofit/>
          </a:bodyPr>
          <a:lstStyle/>
          <a:p>
            <a:pPr lvl="0">
              <a:spcBef>
                <a:spcPts val="0"/>
              </a:spcBef>
              <a:buNone/>
            </a:pPr>
            <a:r>
              <a:rPr lang="en-US"/>
              <a:t>Understanding a correlation result</a:t>
            </a:r>
          </a:p>
        </p:txBody>
      </p:sp>
      <p:sp>
        <p:nvSpPr>
          <p:cNvPr id="228" name="Shape 228"/>
          <p:cNvSpPr txBox="1"/>
          <p:nvPr>
            <p:ph idx="1" type="body"/>
          </p:nvPr>
        </p:nvSpPr>
        <p:spPr>
          <a:xfrm>
            <a:off x="457200" y="1600200"/>
            <a:ext cx="8229600" cy="4967700"/>
          </a:xfrm>
          <a:prstGeom prst="rect">
            <a:avLst/>
          </a:prstGeom>
        </p:spPr>
        <p:txBody>
          <a:bodyPr anchorCtr="0" anchor="t" bIns="91425" lIns="91425" rIns="91425" tIns="91425">
            <a:noAutofit/>
          </a:bodyPr>
          <a:lstStyle/>
          <a:p>
            <a:pPr lvl="0">
              <a:spcBef>
                <a:spcPts val="0"/>
              </a:spcBef>
              <a:buNone/>
            </a:pPr>
            <a:r>
              <a:rPr lang="en-US" sz="2000"/>
              <a:t>When you calculate correlation, you should get a result from between -1 to 1. The closer to 1 or -1, the stronger the relationship.</a:t>
            </a:r>
          </a:p>
          <a:p>
            <a:pPr lvl="0">
              <a:spcBef>
                <a:spcPts val="0"/>
              </a:spcBef>
              <a:buNone/>
            </a:pPr>
            <a:r>
              <a:t/>
            </a:r>
            <a:endParaRPr sz="2000"/>
          </a:p>
          <a:p>
            <a:pPr lvl="0">
              <a:spcBef>
                <a:spcPts val="0"/>
              </a:spcBef>
              <a:buNone/>
            </a:pPr>
            <a:r>
              <a:rPr lang="en-US" sz="2000"/>
              <a:t>Results closer to -1 suggest that the two sets of numbers tend to move in opposite directions (as one goes up, the other goes down).</a:t>
            </a:r>
          </a:p>
          <a:p>
            <a:pPr lvl="0">
              <a:spcBef>
                <a:spcPts val="0"/>
              </a:spcBef>
              <a:buNone/>
            </a:pPr>
            <a:r>
              <a:t/>
            </a:r>
            <a:endParaRPr sz="2000"/>
          </a:p>
          <a:p>
            <a:pPr lvl="0">
              <a:spcBef>
                <a:spcPts val="0"/>
              </a:spcBef>
              <a:buNone/>
            </a:pPr>
            <a:r>
              <a:rPr lang="en-US" sz="2000"/>
              <a:t>Results closer to 1 suggest that the two sets of numbers tend to increase together (as one goes up, so does the other).</a:t>
            </a:r>
          </a:p>
          <a:p>
            <a:pPr lvl="0">
              <a:spcBef>
                <a:spcPts val="0"/>
              </a:spcBef>
              <a:buNone/>
            </a:pPr>
            <a:r>
              <a:t/>
            </a:r>
            <a:endParaRPr sz="2000"/>
          </a:p>
          <a:p>
            <a:pPr lvl="0">
              <a:spcBef>
                <a:spcPts val="0"/>
              </a:spcBef>
              <a:buNone/>
            </a:pPr>
            <a:r>
              <a:rPr lang="en-US" sz="2000"/>
              <a:t>Results closer to zero suggest there isn’t a strong correlation — or relationship — between the two numbers.</a:t>
            </a: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2" name="Shape 232"/>
        <p:cNvGrpSpPr/>
        <p:nvPr/>
      </p:nvGrpSpPr>
      <p:grpSpPr>
        <a:xfrm>
          <a:off x="0" y="0"/>
          <a:ext cx="0" cy="0"/>
          <a:chOff x="0" y="0"/>
          <a:chExt cx="0" cy="0"/>
        </a:xfrm>
      </p:grpSpPr>
      <p:sp>
        <p:nvSpPr>
          <p:cNvPr id="233" name="Shape 233"/>
          <p:cNvSpPr txBox="1"/>
          <p:nvPr>
            <p:ph type="title"/>
          </p:nvPr>
        </p:nvSpPr>
        <p:spPr>
          <a:xfrm>
            <a:off x="609600" y="427042"/>
            <a:ext cx="8229600" cy="435900"/>
          </a:xfrm>
          <a:prstGeom prst="rect">
            <a:avLst/>
          </a:prstGeom>
        </p:spPr>
        <p:txBody>
          <a:bodyPr anchorCtr="0" anchor="b" bIns="91425" lIns="91425" rIns="91425" tIns="91425">
            <a:noAutofit/>
          </a:bodyPr>
          <a:lstStyle/>
          <a:p>
            <a:pPr lvl="0" rtl="0">
              <a:spcBef>
                <a:spcPts val="0"/>
              </a:spcBef>
              <a:buNone/>
            </a:pPr>
            <a:r>
              <a:rPr lang="en-US"/>
              <a:t>Practice</a:t>
            </a:r>
          </a:p>
        </p:txBody>
      </p:sp>
      <p:sp>
        <p:nvSpPr>
          <p:cNvPr id="234" name="Shape 234"/>
          <p:cNvSpPr txBox="1"/>
          <p:nvPr>
            <p:ph idx="1" type="body"/>
          </p:nvPr>
        </p:nvSpPr>
        <p:spPr>
          <a:xfrm>
            <a:off x="670925" y="862950"/>
            <a:ext cx="8229600" cy="1143000"/>
          </a:xfrm>
          <a:prstGeom prst="rect">
            <a:avLst/>
          </a:prstGeom>
        </p:spPr>
        <p:txBody>
          <a:bodyPr anchorCtr="0" anchor="t" bIns="91425" lIns="91425" rIns="91425" tIns="91425">
            <a:noAutofit/>
          </a:bodyPr>
          <a:lstStyle/>
          <a:p>
            <a:pPr lvl="0" rtl="0">
              <a:spcBef>
                <a:spcPts val="0"/>
              </a:spcBef>
              <a:buNone/>
            </a:pPr>
            <a:r>
              <a:rPr lang="en-US"/>
              <a:t>In your spreadsheet, create an extra row at the bottom with the label “correlation.”</a:t>
            </a:r>
          </a:p>
          <a:p>
            <a:pPr lvl="0" rtl="0">
              <a:spcBef>
                <a:spcPts val="0"/>
              </a:spcBef>
              <a:buNone/>
            </a:pPr>
            <a:r>
              <a:t/>
            </a:r>
            <a:endParaRPr/>
          </a:p>
        </p:txBody>
      </p:sp>
      <p:pic>
        <p:nvPicPr>
          <p:cNvPr descr="Screen Shot 2017-01-08 at 3.28.33 PM.png" id="235" name="Shape 235"/>
          <p:cNvPicPr preferRelativeResize="0"/>
          <p:nvPr/>
        </p:nvPicPr>
        <p:blipFill rotWithShape="1">
          <a:blip r:embed="rId3">
            <a:alphaModFix/>
          </a:blip>
          <a:srcRect b="0" l="0" r="0" t="0"/>
          <a:stretch/>
        </p:blipFill>
        <p:spPr>
          <a:xfrm>
            <a:off x="767275" y="2067300"/>
            <a:ext cx="7761848" cy="4547424"/>
          </a:xfrm>
          <a:prstGeom prst="rect">
            <a:avLst/>
          </a:prstGeom>
          <a:noFill/>
          <a:ln>
            <a:noFill/>
          </a:ln>
        </p:spPr>
      </p:pic>
      <p:sp>
        <p:nvSpPr>
          <p:cNvPr id="236" name="Shape 236"/>
          <p:cNvSpPr/>
          <p:nvPr/>
        </p:nvSpPr>
        <p:spPr>
          <a:xfrm>
            <a:off x="106575" y="6368925"/>
            <a:ext cx="598500" cy="297600"/>
          </a:xfrm>
          <a:prstGeom prst="rightArrow">
            <a:avLst>
              <a:gd fmla="val 50000" name="adj1"/>
              <a:gd fmla="val 50000" name="adj2"/>
            </a:avLst>
          </a:prstGeom>
          <a:solidFill>
            <a:srgbClr val="FF0000"/>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0" name="Shape 240"/>
        <p:cNvGrpSpPr/>
        <p:nvPr/>
      </p:nvGrpSpPr>
      <p:grpSpPr>
        <a:xfrm>
          <a:off x="0" y="0"/>
          <a:ext cx="0" cy="0"/>
          <a:chOff x="0" y="0"/>
          <a:chExt cx="0" cy="0"/>
        </a:xfrm>
      </p:grpSpPr>
      <p:sp>
        <p:nvSpPr>
          <p:cNvPr id="241" name="Shape 241"/>
          <p:cNvSpPr txBox="1"/>
          <p:nvPr>
            <p:ph type="title"/>
          </p:nvPr>
        </p:nvSpPr>
        <p:spPr>
          <a:xfrm>
            <a:off x="457200" y="274637"/>
            <a:ext cx="8229600" cy="1143000"/>
          </a:xfrm>
          <a:prstGeom prst="rect">
            <a:avLst/>
          </a:prstGeom>
        </p:spPr>
        <p:txBody>
          <a:bodyPr anchorCtr="0" anchor="b" bIns="91425" lIns="91425" rIns="91425" tIns="91425">
            <a:noAutofit/>
          </a:bodyPr>
          <a:lstStyle/>
          <a:p>
            <a:pPr lvl="0" rtl="0">
              <a:spcBef>
                <a:spcPts val="0"/>
              </a:spcBef>
              <a:buNone/>
            </a:pPr>
            <a:r>
              <a:rPr lang="en-US"/>
              <a:t>Let’s calculate the correlation for:</a:t>
            </a:r>
          </a:p>
        </p:txBody>
      </p:sp>
      <p:sp>
        <p:nvSpPr>
          <p:cNvPr id="242" name="Shape 242"/>
          <p:cNvSpPr txBox="1"/>
          <p:nvPr>
            <p:ph idx="1" type="body"/>
          </p:nvPr>
        </p:nvSpPr>
        <p:spPr>
          <a:xfrm>
            <a:off x="457200" y="1600200"/>
            <a:ext cx="8229600" cy="2906400"/>
          </a:xfrm>
          <a:prstGeom prst="rect">
            <a:avLst/>
          </a:prstGeom>
        </p:spPr>
        <p:txBody>
          <a:bodyPr anchorCtr="0" anchor="t" bIns="91425" lIns="91425" rIns="91425" tIns="91425">
            <a:noAutofit/>
          </a:bodyPr>
          <a:lstStyle/>
          <a:p>
            <a:pPr lvl="0" rtl="0">
              <a:spcBef>
                <a:spcPts val="0"/>
              </a:spcBef>
              <a:buNone/>
            </a:pPr>
            <a:r>
              <a:rPr i="1" lang="en-US"/>
              <a:t>Age</a:t>
            </a:r>
          </a:p>
          <a:p>
            <a:pPr lvl="0" rtl="0">
              <a:spcBef>
                <a:spcPts val="0"/>
              </a:spcBef>
              <a:buNone/>
            </a:pPr>
            <a:r>
              <a:rPr lang="en-US"/>
              <a:t>GPA</a:t>
            </a:r>
          </a:p>
          <a:p>
            <a:pPr lvl="0" rtl="0">
              <a:spcBef>
                <a:spcPts val="0"/>
              </a:spcBef>
              <a:buNone/>
            </a:pPr>
            <a:r>
              <a:rPr lang="en-US"/>
              <a:t>Debt year 2</a:t>
            </a:r>
          </a:p>
          <a:p>
            <a:pPr lvl="0" rtl="0">
              <a:spcBef>
                <a:spcPts val="0"/>
              </a:spcBef>
              <a:buNone/>
            </a:pPr>
            <a:r>
              <a:rPr lang="en-US"/>
              <a:t>ACT scores</a:t>
            </a:r>
          </a:p>
          <a:p>
            <a:pPr lvl="0" rtl="0">
              <a:spcBef>
                <a:spcPts val="0"/>
              </a:spcBef>
              <a:buNone/>
            </a:pPr>
            <a:r>
              <a:rPr lang="en-US"/>
              <a:t>Debt year 4</a:t>
            </a:r>
          </a:p>
          <a:p>
            <a:pPr lvl="0" rtl="0">
              <a:spcBef>
                <a:spcPts val="0"/>
              </a:spcBef>
              <a:buNone/>
            </a:pPr>
            <a:r>
              <a:t/>
            </a:r>
            <a:endParaRPr/>
          </a:p>
          <a:p>
            <a:pPr lvl="0" rtl="0">
              <a:spcBef>
                <a:spcPts val="0"/>
              </a:spcBef>
              <a:buNone/>
            </a:pPr>
            <a:r>
              <a:rPr lang="en-US"/>
              <a:t>In Excel, the command is CORREL. What would you enter into the cell to calculate median age?</a:t>
            </a: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6" name="Shape 246"/>
        <p:cNvGrpSpPr/>
        <p:nvPr/>
      </p:nvGrpSpPr>
      <p:grpSpPr>
        <a:xfrm>
          <a:off x="0" y="0"/>
          <a:ext cx="0" cy="0"/>
          <a:chOff x="0" y="0"/>
          <a:chExt cx="0" cy="0"/>
        </a:xfrm>
      </p:grpSpPr>
      <p:sp>
        <p:nvSpPr>
          <p:cNvPr id="247" name="Shape 247"/>
          <p:cNvSpPr txBox="1"/>
          <p:nvPr>
            <p:ph type="title"/>
          </p:nvPr>
        </p:nvSpPr>
        <p:spPr>
          <a:xfrm>
            <a:off x="457200" y="274637"/>
            <a:ext cx="8229600" cy="1143000"/>
          </a:xfrm>
          <a:prstGeom prst="rect">
            <a:avLst/>
          </a:prstGeom>
        </p:spPr>
        <p:txBody>
          <a:bodyPr anchorCtr="0" anchor="b" bIns="91425" lIns="91425" rIns="91425" tIns="91425">
            <a:noAutofit/>
          </a:bodyPr>
          <a:lstStyle/>
          <a:p>
            <a:pPr lvl="0" rtl="0">
              <a:spcBef>
                <a:spcPts val="0"/>
              </a:spcBef>
              <a:buNone/>
            </a:pPr>
            <a:r>
              <a:rPr lang="en-US"/>
              <a:t>Calculate correlation for age and GPA</a:t>
            </a:r>
          </a:p>
        </p:txBody>
      </p:sp>
      <p:sp>
        <p:nvSpPr>
          <p:cNvPr id="248" name="Shape 248"/>
          <p:cNvSpPr txBox="1"/>
          <p:nvPr>
            <p:ph idx="1" type="body"/>
          </p:nvPr>
        </p:nvSpPr>
        <p:spPr>
          <a:xfrm>
            <a:off x="457200" y="1600200"/>
            <a:ext cx="8229600" cy="4967700"/>
          </a:xfrm>
          <a:prstGeom prst="rect">
            <a:avLst/>
          </a:prstGeom>
        </p:spPr>
        <p:txBody>
          <a:bodyPr anchorCtr="0" anchor="t" bIns="91425" lIns="91425" rIns="91425" tIns="91425">
            <a:noAutofit/>
          </a:bodyPr>
          <a:lstStyle/>
          <a:p>
            <a:pPr lvl="0" rtl="0">
              <a:spcBef>
                <a:spcPts val="0"/>
              </a:spcBef>
              <a:buNone/>
            </a:pPr>
            <a:r>
              <a:rPr lang="en-US" sz="1800"/>
              <a:t>=CORREL(C2:C28, E2:E28)</a:t>
            </a:r>
          </a:p>
          <a:p>
            <a:pPr lvl="0" rtl="0">
              <a:spcBef>
                <a:spcPts val="0"/>
              </a:spcBef>
              <a:buNone/>
            </a:pPr>
            <a:r>
              <a:t/>
            </a:r>
            <a:endParaRPr sz="1800"/>
          </a:p>
          <a:p>
            <a:pPr lvl="0" rtl="0">
              <a:spcBef>
                <a:spcPts val="0"/>
              </a:spcBef>
              <a:buNone/>
            </a:pPr>
            <a:r>
              <a:rPr lang="en-US" sz="1800"/>
              <a:t>or start typing and choose</a:t>
            </a:r>
          </a:p>
          <a:p>
            <a:pPr lvl="0" rtl="0">
              <a:spcBef>
                <a:spcPts val="0"/>
              </a:spcBef>
              <a:buNone/>
            </a:pPr>
            <a:r>
              <a:rPr lang="en-US" sz="1800"/>
              <a:t>=CORREL</a:t>
            </a:r>
          </a:p>
          <a:p>
            <a:pPr lvl="0" rtl="0">
              <a:spcBef>
                <a:spcPts val="0"/>
              </a:spcBef>
              <a:buNone/>
            </a:pPr>
            <a:r>
              <a:rPr lang="en-US" sz="1800"/>
              <a:t>---&gt;then click and drag from C2 down to C28, enter a comma, then click and drag from E2 down to E28</a:t>
            </a:r>
          </a:p>
          <a:p>
            <a:pPr lvl="0" rtl="0">
              <a:spcBef>
                <a:spcPts val="0"/>
              </a:spcBef>
              <a:buNone/>
            </a:pPr>
            <a:r>
              <a:t/>
            </a:r>
            <a:endParaRPr sz="1800"/>
          </a:p>
          <a:p>
            <a:pPr lvl="0">
              <a:spcBef>
                <a:spcPts val="0"/>
              </a:spcBef>
              <a:buNone/>
            </a:pPr>
            <a:r>
              <a:rPr i="1" lang="en-US" sz="1800"/>
              <a:t>Troubleshooting</a:t>
            </a:r>
            <a:r>
              <a:rPr lang="en-US" sz="1800"/>
              <a:t>: look at the formula bar at the top of the screen if you get the error message: #NAME! The formula should look like the top. </a:t>
            </a:r>
          </a:p>
          <a:p>
            <a:pPr lvl="0">
              <a:spcBef>
                <a:spcPts val="0"/>
              </a:spcBef>
              <a:buNone/>
            </a:pPr>
            <a:r>
              <a:t/>
            </a:r>
            <a:endParaRPr sz="1800"/>
          </a:p>
          <a:p>
            <a:pPr lvl="0" rtl="0">
              <a:spcBef>
                <a:spcPts val="0"/>
              </a:spcBef>
              <a:buNone/>
            </a:pPr>
            <a:r>
              <a:rPr lang="en-US" sz="1800"/>
              <a:t>(Often, people haven’t entered parentheses to close the command)</a:t>
            </a: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2" name="Shape 252"/>
        <p:cNvGrpSpPr/>
        <p:nvPr/>
      </p:nvGrpSpPr>
      <p:grpSpPr>
        <a:xfrm>
          <a:off x="0" y="0"/>
          <a:ext cx="0" cy="0"/>
          <a:chOff x="0" y="0"/>
          <a:chExt cx="0" cy="0"/>
        </a:xfrm>
      </p:grpSpPr>
      <p:sp>
        <p:nvSpPr>
          <p:cNvPr id="253" name="Shape 253"/>
          <p:cNvSpPr txBox="1"/>
          <p:nvPr>
            <p:ph idx="4294967295" type="title"/>
          </p:nvPr>
        </p:nvSpPr>
        <p:spPr>
          <a:xfrm>
            <a:off x="457200" y="274637"/>
            <a:ext cx="8229600" cy="1143000"/>
          </a:xfrm>
          <a:prstGeom prst="rect">
            <a:avLst/>
          </a:prstGeom>
        </p:spPr>
        <p:txBody>
          <a:bodyPr anchorCtr="0" anchor="b" bIns="91425" lIns="91425" rIns="91425" tIns="91425">
            <a:noAutofit/>
          </a:bodyPr>
          <a:lstStyle/>
          <a:p>
            <a:pPr lvl="0" rtl="0">
              <a:spcBef>
                <a:spcPts val="0"/>
              </a:spcBef>
              <a:buNone/>
            </a:pPr>
            <a:r>
              <a:rPr lang="en-US"/>
              <a:t>You try</a:t>
            </a:r>
          </a:p>
        </p:txBody>
      </p:sp>
      <p:sp>
        <p:nvSpPr>
          <p:cNvPr id="254" name="Shape 254"/>
          <p:cNvSpPr txBox="1"/>
          <p:nvPr>
            <p:ph idx="4294967295" type="body"/>
          </p:nvPr>
        </p:nvSpPr>
        <p:spPr>
          <a:xfrm>
            <a:off x="457200" y="1600200"/>
            <a:ext cx="8229600" cy="2906400"/>
          </a:xfrm>
          <a:prstGeom prst="rect">
            <a:avLst/>
          </a:prstGeom>
        </p:spPr>
        <p:txBody>
          <a:bodyPr anchorCtr="0" anchor="t" bIns="91425" lIns="91425" rIns="91425" tIns="91425">
            <a:noAutofit/>
          </a:bodyPr>
          <a:lstStyle/>
          <a:p>
            <a:pPr lvl="0" rtl="0">
              <a:spcBef>
                <a:spcPts val="0"/>
              </a:spcBef>
              <a:buNone/>
            </a:pPr>
            <a:r>
              <a:rPr lang="en-US"/>
              <a:t>Calculate the correlation for:</a:t>
            </a:r>
          </a:p>
          <a:p>
            <a:pPr lvl="0" rtl="0">
              <a:spcBef>
                <a:spcPts val="0"/>
              </a:spcBef>
              <a:buNone/>
            </a:pPr>
            <a:r>
              <a:t/>
            </a:r>
            <a:endParaRPr/>
          </a:p>
          <a:p>
            <a:pPr lvl="0" rtl="0">
              <a:spcBef>
                <a:spcPts val="0"/>
              </a:spcBef>
              <a:buNone/>
            </a:pPr>
            <a:r>
              <a:rPr lang="en-US"/>
              <a:t>GPA and Debt year 2</a:t>
            </a:r>
          </a:p>
          <a:p>
            <a:pPr lvl="0">
              <a:spcBef>
                <a:spcPts val="0"/>
              </a:spcBef>
              <a:buNone/>
            </a:pPr>
            <a:r>
              <a:rPr lang="en-US"/>
              <a:t>ACT scores and Debt year 4</a:t>
            </a:r>
          </a:p>
          <a:p>
            <a:pPr lvl="0">
              <a:spcBef>
                <a:spcPts val="0"/>
              </a:spcBef>
              <a:buNone/>
            </a:pPr>
            <a:r>
              <a:t/>
            </a:r>
            <a:endParaRPr/>
          </a:p>
          <a:p>
            <a:pPr lvl="0" rtl="0">
              <a:spcBef>
                <a:spcPts val="0"/>
              </a:spcBef>
              <a:buNone/>
            </a:pPr>
            <a:r>
              <a:rPr lang="en-US"/>
              <a:t>What else could we try to correlate?</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5" name="Shape 45"/>
        <p:cNvGrpSpPr/>
        <p:nvPr/>
      </p:nvGrpSpPr>
      <p:grpSpPr>
        <a:xfrm>
          <a:off x="0" y="0"/>
          <a:ext cx="0" cy="0"/>
          <a:chOff x="0" y="0"/>
          <a:chExt cx="0" cy="0"/>
        </a:xfrm>
      </p:grpSpPr>
      <p:sp>
        <p:nvSpPr>
          <p:cNvPr id="46" name="Shape 46"/>
          <p:cNvSpPr txBox="1"/>
          <p:nvPr>
            <p:ph type="title"/>
          </p:nvPr>
        </p:nvSpPr>
        <p:spPr>
          <a:xfrm>
            <a:off x="457200" y="274637"/>
            <a:ext cx="8229600" cy="1143000"/>
          </a:xfrm>
          <a:prstGeom prst="rect">
            <a:avLst/>
          </a:prstGeom>
        </p:spPr>
        <p:txBody>
          <a:bodyPr anchorCtr="0" anchor="b" bIns="91425" lIns="91425" rIns="91425" tIns="91425">
            <a:noAutofit/>
          </a:bodyPr>
          <a:lstStyle/>
          <a:p>
            <a:pPr lvl="0">
              <a:spcBef>
                <a:spcPts val="0"/>
              </a:spcBef>
              <a:buNone/>
            </a:pPr>
            <a:r>
              <a:rPr lang="en-US"/>
              <a:t>Descriptive measures we’ll explore</a:t>
            </a:r>
          </a:p>
        </p:txBody>
      </p:sp>
      <p:sp>
        <p:nvSpPr>
          <p:cNvPr id="47" name="Shape 47"/>
          <p:cNvSpPr txBox="1"/>
          <p:nvPr>
            <p:ph idx="1" type="body"/>
          </p:nvPr>
        </p:nvSpPr>
        <p:spPr>
          <a:xfrm>
            <a:off x="457200" y="1600200"/>
            <a:ext cx="8229600" cy="4967700"/>
          </a:xfrm>
          <a:prstGeom prst="rect">
            <a:avLst/>
          </a:prstGeom>
        </p:spPr>
        <p:txBody>
          <a:bodyPr anchorCtr="0" anchor="t" bIns="91425" lIns="91425" rIns="91425" tIns="91425">
            <a:noAutofit/>
          </a:bodyPr>
          <a:lstStyle/>
          <a:p>
            <a:pPr lvl="0">
              <a:spcBef>
                <a:spcPts val="0"/>
              </a:spcBef>
              <a:buNone/>
            </a:pPr>
            <a:r>
              <a:rPr lang="en-US"/>
              <a:t>Mean</a:t>
            </a:r>
          </a:p>
          <a:p>
            <a:pPr lvl="0">
              <a:spcBef>
                <a:spcPts val="0"/>
              </a:spcBef>
              <a:buNone/>
            </a:pPr>
            <a:r>
              <a:rPr lang="en-US"/>
              <a:t>Median </a:t>
            </a:r>
          </a:p>
          <a:p>
            <a:pPr lvl="0">
              <a:spcBef>
                <a:spcPts val="0"/>
              </a:spcBef>
              <a:buNone/>
            </a:pPr>
            <a:r>
              <a:rPr lang="en-US"/>
              <a:t>Mode</a:t>
            </a:r>
          </a:p>
          <a:p>
            <a:pPr lvl="0">
              <a:spcBef>
                <a:spcPts val="0"/>
              </a:spcBef>
              <a:buNone/>
            </a:pPr>
            <a:r>
              <a:rPr lang="en-US"/>
              <a:t>Range</a:t>
            </a:r>
          </a:p>
          <a:p>
            <a:pPr lvl="0">
              <a:spcBef>
                <a:spcPts val="0"/>
              </a:spcBef>
              <a:buNone/>
            </a:pPr>
            <a:r>
              <a:rPr lang="en-US"/>
              <a:t>Correlation</a:t>
            </a:r>
          </a:p>
          <a:p>
            <a:pPr lvl="0">
              <a:spcBef>
                <a:spcPts val="0"/>
              </a:spcBef>
              <a:buNone/>
            </a:pPr>
            <a:r>
              <a:t/>
            </a:r>
            <a:endParaRPr/>
          </a:p>
          <a:p>
            <a:pPr lvl="0">
              <a:spcBef>
                <a:spcPts val="0"/>
              </a:spcBef>
              <a:buNone/>
            </a:pPr>
            <a:r>
              <a:rPr b="1" lang="en-US"/>
              <a:t>Which of these do you recognize?</a:t>
            </a:r>
          </a:p>
          <a:p>
            <a:pPr lvl="0">
              <a:spcBef>
                <a:spcPts val="0"/>
              </a:spcBef>
              <a:buNone/>
            </a:pPr>
            <a:r>
              <a:rPr b="1" lang="en-US"/>
              <a:t>How would you define them?</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1" name="Shape 51"/>
        <p:cNvGrpSpPr/>
        <p:nvPr/>
      </p:nvGrpSpPr>
      <p:grpSpPr>
        <a:xfrm>
          <a:off x="0" y="0"/>
          <a:ext cx="0" cy="0"/>
          <a:chOff x="0" y="0"/>
          <a:chExt cx="0" cy="0"/>
        </a:xfrm>
      </p:grpSpPr>
      <p:sp>
        <p:nvSpPr>
          <p:cNvPr id="52" name="Shape 52"/>
          <p:cNvSpPr txBox="1"/>
          <p:nvPr>
            <p:ph type="title"/>
          </p:nvPr>
        </p:nvSpPr>
        <p:spPr>
          <a:xfrm>
            <a:off x="457200" y="274637"/>
            <a:ext cx="8229600" cy="1143000"/>
          </a:xfrm>
          <a:prstGeom prst="rect">
            <a:avLst/>
          </a:prstGeom>
        </p:spPr>
        <p:txBody>
          <a:bodyPr anchorCtr="0" anchor="b" bIns="91425" lIns="91425" rIns="91425" tIns="91425">
            <a:noAutofit/>
          </a:bodyPr>
          <a:lstStyle/>
          <a:p>
            <a:pPr lvl="0">
              <a:spcBef>
                <a:spcPts val="0"/>
              </a:spcBef>
              <a:buNone/>
            </a:pPr>
            <a:r>
              <a:rPr lang="en-US"/>
              <a:t>Mean</a:t>
            </a:r>
          </a:p>
        </p:txBody>
      </p:sp>
      <p:sp>
        <p:nvSpPr>
          <p:cNvPr id="53" name="Shape 53"/>
          <p:cNvSpPr txBox="1"/>
          <p:nvPr>
            <p:ph idx="1" type="body"/>
          </p:nvPr>
        </p:nvSpPr>
        <p:spPr>
          <a:xfrm>
            <a:off x="457200" y="1600200"/>
            <a:ext cx="8229600" cy="4967700"/>
          </a:xfrm>
          <a:prstGeom prst="rect">
            <a:avLst/>
          </a:prstGeom>
        </p:spPr>
        <p:txBody>
          <a:bodyPr anchorCtr="0" anchor="t" bIns="91425" lIns="91425" rIns="91425" tIns="91425">
            <a:noAutofit/>
          </a:bodyPr>
          <a:lstStyle/>
          <a:p>
            <a:pPr lvl="0">
              <a:spcBef>
                <a:spcPts val="0"/>
              </a:spcBef>
              <a:buNone/>
            </a:pPr>
            <a:r>
              <a:rPr lang="en-US"/>
              <a:t>The average.</a:t>
            </a:r>
          </a:p>
          <a:p>
            <a:pPr lvl="0">
              <a:spcBef>
                <a:spcPts val="0"/>
              </a:spcBef>
              <a:buNone/>
            </a:pPr>
            <a:r>
              <a:t/>
            </a:r>
            <a:endParaRPr/>
          </a:p>
          <a:p>
            <a:pPr lvl="0">
              <a:spcBef>
                <a:spcPts val="0"/>
              </a:spcBef>
              <a:buNone/>
            </a:pPr>
            <a:r>
              <a:rPr i="1" lang="en-US"/>
              <a:t>To find:</a:t>
            </a:r>
            <a:r>
              <a:rPr lang="en-US"/>
              <a:t> Add all the numbers and divide by the total numbers in the set.</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7" name="Shape 57"/>
        <p:cNvGrpSpPr/>
        <p:nvPr/>
      </p:nvGrpSpPr>
      <p:grpSpPr>
        <a:xfrm>
          <a:off x="0" y="0"/>
          <a:ext cx="0" cy="0"/>
          <a:chOff x="0" y="0"/>
          <a:chExt cx="0" cy="0"/>
        </a:xfrm>
      </p:grpSpPr>
      <p:sp>
        <p:nvSpPr>
          <p:cNvPr id="58" name="Shape 58"/>
          <p:cNvSpPr txBox="1"/>
          <p:nvPr>
            <p:ph type="title"/>
          </p:nvPr>
        </p:nvSpPr>
        <p:spPr>
          <a:xfrm>
            <a:off x="457200" y="274637"/>
            <a:ext cx="8229600" cy="1143000"/>
          </a:xfrm>
          <a:prstGeom prst="rect">
            <a:avLst/>
          </a:prstGeom>
        </p:spPr>
        <p:txBody>
          <a:bodyPr anchorCtr="0" anchor="b" bIns="91425" lIns="91425" rIns="91425" tIns="91425">
            <a:noAutofit/>
          </a:bodyPr>
          <a:lstStyle/>
          <a:p>
            <a:pPr lvl="0">
              <a:spcBef>
                <a:spcPts val="0"/>
              </a:spcBef>
              <a:buNone/>
            </a:pPr>
            <a:r>
              <a:rPr lang="en-US"/>
              <a:t>Practice</a:t>
            </a:r>
          </a:p>
        </p:txBody>
      </p:sp>
      <p:sp>
        <p:nvSpPr>
          <p:cNvPr id="59" name="Shape 59"/>
          <p:cNvSpPr txBox="1"/>
          <p:nvPr>
            <p:ph idx="1" type="body"/>
          </p:nvPr>
        </p:nvSpPr>
        <p:spPr>
          <a:xfrm>
            <a:off x="457200" y="1305750"/>
            <a:ext cx="8229600" cy="1143000"/>
          </a:xfrm>
          <a:prstGeom prst="rect">
            <a:avLst/>
          </a:prstGeom>
        </p:spPr>
        <p:txBody>
          <a:bodyPr anchorCtr="0" anchor="t" bIns="91425" lIns="91425" rIns="91425" tIns="91425">
            <a:noAutofit/>
          </a:bodyPr>
          <a:lstStyle/>
          <a:p>
            <a:pPr lvl="0">
              <a:spcBef>
                <a:spcPts val="0"/>
              </a:spcBef>
              <a:buNone/>
            </a:pPr>
            <a:r>
              <a:rPr lang="en-US"/>
              <a:t>In your spreadsheet, create an extra row at the bottom with the label “mean.”</a:t>
            </a:r>
          </a:p>
          <a:p>
            <a:pPr lvl="0">
              <a:spcBef>
                <a:spcPts val="0"/>
              </a:spcBef>
              <a:buNone/>
            </a:pPr>
            <a:r>
              <a:t/>
            </a:r>
            <a:endParaRPr/>
          </a:p>
        </p:txBody>
      </p:sp>
      <p:pic>
        <p:nvPicPr>
          <p:cNvPr descr="Screen Shot 2017-01-08 at 3.26.47 PM.png" id="60" name="Shape 60"/>
          <p:cNvPicPr preferRelativeResize="0"/>
          <p:nvPr/>
        </p:nvPicPr>
        <p:blipFill>
          <a:blip r:embed="rId3">
            <a:alphaModFix/>
          </a:blip>
          <a:stretch>
            <a:fillRect/>
          </a:stretch>
        </p:blipFill>
        <p:spPr>
          <a:xfrm>
            <a:off x="931787" y="2556674"/>
            <a:ext cx="7526865" cy="3809999"/>
          </a:xfrm>
          <a:prstGeom prst="rect">
            <a:avLst/>
          </a:prstGeom>
          <a:noFill/>
          <a:ln>
            <a:noFill/>
          </a:ln>
        </p:spPr>
      </p:pic>
      <p:sp>
        <p:nvSpPr>
          <p:cNvPr id="61" name="Shape 61"/>
          <p:cNvSpPr/>
          <p:nvPr/>
        </p:nvSpPr>
        <p:spPr>
          <a:xfrm>
            <a:off x="315150" y="6138450"/>
            <a:ext cx="846600" cy="371100"/>
          </a:xfrm>
          <a:prstGeom prst="rightArrow">
            <a:avLst>
              <a:gd fmla="val 50000" name="adj1"/>
              <a:gd fmla="val 50000" name="adj2"/>
            </a:avLst>
          </a:prstGeom>
          <a:solidFill>
            <a:srgbClr val="FF0000"/>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5" name="Shape 65"/>
        <p:cNvGrpSpPr/>
        <p:nvPr/>
      </p:nvGrpSpPr>
      <p:grpSpPr>
        <a:xfrm>
          <a:off x="0" y="0"/>
          <a:ext cx="0" cy="0"/>
          <a:chOff x="0" y="0"/>
          <a:chExt cx="0" cy="0"/>
        </a:xfrm>
      </p:grpSpPr>
      <p:sp>
        <p:nvSpPr>
          <p:cNvPr id="66" name="Shape 66"/>
          <p:cNvSpPr txBox="1"/>
          <p:nvPr>
            <p:ph type="title"/>
          </p:nvPr>
        </p:nvSpPr>
        <p:spPr>
          <a:xfrm>
            <a:off x="457200" y="274637"/>
            <a:ext cx="8229600" cy="1143000"/>
          </a:xfrm>
          <a:prstGeom prst="rect">
            <a:avLst/>
          </a:prstGeom>
        </p:spPr>
        <p:txBody>
          <a:bodyPr anchorCtr="0" anchor="b" bIns="91425" lIns="91425" rIns="91425" tIns="91425">
            <a:noAutofit/>
          </a:bodyPr>
          <a:lstStyle/>
          <a:p>
            <a:pPr lvl="0">
              <a:spcBef>
                <a:spcPts val="0"/>
              </a:spcBef>
              <a:buNone/>
            </a:pPr>
            <a:r>
              <a:rPr lang="en-US"/>
              <a:t>Let’s calculate the mean for:</a:t>
            </a:r>
          </a:p>
        </p:txBody>
      </p:sp>
      <p:sp>
        <p:nvSpPr>
          <p:cNvPr id="67" name="Shape 67"/>
          <p:cNvSpPr txBox="1"/>
          <p:nvPr>
            <p:ph idx="1" type="body"/>
          </p:nvPr>
        </p:nvSpPr>
        <p:spPr>
          <a:xfrm>
            <a:off x="457200" y="1600200"/>
            <a:ext cx="8229600" cy="2906400"/>
          </a:xfrm>
          <a:prstGeom prst="rect">
            <a:avLst/>
          </a:prstGeom>
        </p:spPr>
        <p:txBody>
          <a:bodyPr anchorCtr="0" anchor="t" bIns="91425" lIns="91425" rIns="91425" tIns="91425">
            <a:noAutofit/>
          </a:bodyPr>
          <a:lstStyle/>
          <a:p>
            <a:pPr lvl="0">
              <a:spcBef>
                <a:spcPts val="0"/>
              </a:spcBef>
              <a:buNone/>
            </a:pPr>
            <a:r>
              <a:rPr lang="en-US"/>
              <a:t>Age</a:t>
            </a:r>
          </a:p>
          <a:p>
            <a:pPr lvl="0">
              <a:spcBef>
                <a:spcPts val="0"/>
              </a:spcBef>
              <a:buNone/>
            </a:pPr>
            <a:r>
              <a:rPr lang="en-US"/>
              <a:t>GPA</a:t>
            </a:r>
          </a:p>
          <a:p>
            <a:pPr lvl="0">
              <a:spcBef>
                <a:spcPts val="0"/>
              </a:spcBef>
              <a:buNone/>
            </a:pPr>
            <a:r>
              <a:rPr lang="en-US"/>
              <a:t>Debt year 2</a:t>
            </a:r>
          </a:p>
          <a:p>
            <a:pPr lvl="0">
              <a:spcBef>
                <a:spcPts val="0"/>
              </a:spcBef>
              <a:buNone/>
            </a:pPr>
            <a:r>
              <a:rPr lang="en-US"/>
              <a:t>ACT scores</a:t>
            </a:r>
          </a:p>
          <a:p>
            <a:pPr lvl="0">
              <a:spcBef>
                <a:spcPts val="0"/>
              </a:spcBef>
              <a:buNone/>
            </a:pPr>
            <a:r>
              <a:rPr lang="en-US"/>
              <a:t>Debt year 4</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1" name="Shape 71"/>
        <p:cNvGrpSpPr/>
        <p:nvPr/>
      </p:nvGrpSpPr>
      <p:grpSpPr>
        <a:xfrm>
          <a:off x="0" y="0"/>
          <a:ext cx="0" cy="0"/>
          <a:chOff x="0" y="0"/>
          <a:chExt cx="0" cy="0"/>
        </a:xfrm>
      </p:grpSpPr>
      <p:sp>
        <p:nvSpPr>
          <p:cNvPr id="72" name="Shape 72"/>
          <p:cNvSpPr txBox="1"/>
          <p:nvPr>
            <p:ph type="title"/>
          </p:nvPr>
        </p:nvSpPr>
        <p:spPr>
          <a:xfrm>
            <a:off x="457200" y="274637"/>
            <a:ext cx="8229600" cy="1143000"/>
          </a:xfrm>
          <a:prstGeom prst="rect">
            <a:avLst/>
          </a:prstGeom>
        </p:spPr>
        <p:txBody>
          <a:bodyPr anchorCtr="0" anchor="b" bIns="91425" lIns="91425" rIns="91425" tIns="91425">
            <a:noAutofit/>
          </a:bodyPr>
          <a:lstStyle/>
          <a:p>
            <a:pPr lvl="0">
              <a:spcBef>
                <a:spcPts val="0"/>
              </a:spcBef>
              <a:buNone/>
            </a:pPr>
            <a:r>
              <a:rPr lang="en-US"/>
              <a:t>But first, an overview of excel functions</a:t>
            </a:r>
          </a:p>
        </p:txBody>
      </p:sp>
      <p:sp>
        <p:nvSpPr>
          <p:cNvPr id="73" name="Shape 73"/>
          <p:cNvSpPr txBox="1"/>
          <p:nvPr>
            <p:ph idx="1" type="body"/>
          </p:nvPr>
        </p:nvSpPr>
        <p:spPr>
          <a:xfrm>
            <a:off x="457200" y="1476450"/>
            <a:ext cx="8472900" cy="5091300"/>
          </a:xfrm>
          <a:prstGeom prst="rect">
            <a:avLst/>
          </a:prstGeom>
        </p:spPr>
        <p:txBody>
          <a:bodyPr anchorCtr="0" anchor="t" bIns="91425" lIns="91425" rIns="91425" tIns="91425">
            <a:noAutofit/>
          </a:bodyPr>
          <a:lstStyle/>
          <a:p>
            <a:pPr lvl="0">
              <a:spcBef>
                <a:spcPts val="0"/>
              </a:spcBef>
              <a:buNone/>
            </a:pPr>
            <a:r>
              <a:rPr lang="en-US" sz="1800"/>
              <a:t>Excel uses commands to calculate. In Excel, the command for “mean” is “Average.”</a:t>
            </a:r>
          </a:p>
          <a:p>
            <a:pPr lvl="0">
              <a:spcBef>
                <a:spcPts val="0"/>
              </a:spcBef>
              <a:buNone/>
            </a:pPr>
            <a:r>
              <a:t/>
            </a:r>
            <a:endParaRPr sz="1800"/>
          </a:p>
          <a:p>
            <a:pPr lvl="0">
              <a:spcBef>
                <a:spcPts val="0"/>
              </a:spcBef>
              <a:buNone/>
            </a:pPr>
            <a:r>
              <a:rPr lang="en-US" sz="1800"/>
              <a:t>First, you tell Excel which value you are trying to calculate (i.e. mean, mode, median). Use an equal sign (=) to indicate you are giving a command. You’ll notice as you start typing “Average,” a drop-down menu with command choices appears.</a:t>
            </a:r>
          </a:p>
          <a:p>
            <a:pPr lvl="0">
              <a:spcBef>
                <a:spcPts val="0"/>
              </a:spcBef>
              <a:buNone/>
            </a:pPr>
            <a:r>
              <a:t/>
            </a:r>
            <a:endParaRPr sz="1800"/>
          </a:p>
          <a:p>
            <a:pPr lvl="0">
              <a:spcBef>
                <a:spcPts val="0"/>
              </a:spcBef>
              <a:buNone/>
            </a:pPr>
            <a:r>
              <a:t/>
            </a:r>
            <a:endParaRPr sz="1800"/>
          </a:p>
          <a:p>
            <a:pPr lvl="0">
              <a:spcBef>
                <a:spcPts val="0"/>
              </a:spcBef>
              <a:buNone/>
            </a:pPr>
            <a:r>
              <a:t/>
            </a:r>
            <a:endParaRPr sz="1800"/>
          </a:p>
          <a:p>
            <a:pPr lvl="0">
              <a:spcBef>
                <a:spcPts val="0"/>
              </a:spcBef>
              <a:buNone/>
            </a:pPr>
            <a:r>
              <a:t/>
            </a:r>
            <a:endParaRPr sz="1800"/>
          </a:p>
          <a:p>
            <a:pPr lvl="0">
              <a:spcBef>
                <a:spcPts val="0"/>
              </a:spcBef>
              <a:buNone/>
            </a:pPr>
            <a:r>
              <a:t/>
            </a:r>
            <a:endParaRPr sz="1800"/>
          </a:p>
        </p:txBody>
      </p:sp>
      <p:pic>
        <p:nvPicPr>
          <p:cNvPr descr="Screen Shot 2017-01-08 at 3.41.53 PM.png" id="74" name="Shape 74"/>
          <p:cNvPicPr preferRelativeResize="0"/>
          <p:nvPr/>
        </p:nvPicPr>
        <p:blipFill>
          <a:blip r:embed="rId3">
            <a:alphaModFix/>
          </a:blip>
          <a:stretch>
            <a:fillRect/>
          </a:stretch>
        </p:blipFill>
        <p:spPr>
          <a:xfrm>
            <a:off x="561275" y="3795850"/>
            <a:ext cx="4958250" cy="2991474"/>
          </a:xfrm>
          <a:prstGeom prst="rect">
            <a:avLst/>
          </a:prstGeom>
          <a:noFill/>
          <a:ln>
            <a:noFill/>
          </a:ln>
        </p:spPr>
      </p:pic>
      <p:sp>
        <p:nvSpPr>
          <p:cNvPr id="75" name="Shape 75"/>
          <p:cNvSpPr/>
          <p:nvPr/>
        </p:nvSpPr>
        <p:spPr>
          <a:xfrm>
            <a:off x="3851025" y="4509325"/>
            <a:ext cx="2748000" cy="331200"/>
          </a:xfrm>
          <a:prstGeom prst="leftArrow">
            <a:avLst>
              <a:gd fmla="val 50000" name="adj1"/>
              <a:gd fmla="val 50000" name="adj2"/>
            </a:avLst>
          </a:prstGeom>
          <a:solidFill>
            <a:srgbClr val="FF0000"/>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9" name="Shape 79"/>
        <p:cNvGrpSpPr/>
        <p:nvPr/>
      </p:nvGrpSpPr>
      <p:grpSpPr>
        <a:xfrm>
          <a:off x="0" y="0"/>
          <a:ext cx="0" cy="0"/>
          <a:chOff x="0" y="0"/>
          <a:chExt cx="0" cy="0"/>
        </a:xfrm>
      </p:grpSpPr>
      <p:sp>
        <p:nvSpPr>
          <p:cNvPr id="80" name="Shape 80"/>
          <p:cNvSpPr txBox="1"/>
          <p:nvPr>
            <p:ph idx="1" type="body"/>
          </p:nvPr>
        </p:nvSpPr>
        <p:spPr>
          <a:xfrm>
            <a:off x="457200" y="838500"/>
            <a:ext cx="8229600" cy="5729400"/>
          </a:xfrm>
          <a:prstGeom prst="rect">
            <a:avLst/>
          </a:prstGeom>
        </p:spPr>
        <p:txBody>
          <a:bodyPr anchorCtr="0" anchor="t" bIns="91425" lIns="91425" rIns="91425" tIns="91425">
            <a:noAutofit/>
          </a:bodyPr>
          <a:lstStyle/>
          <a:p>
            <a:pPr lvl="0">
              <a:spcBef>
                <a:spcPts val="0"/>
              </a:spcBef>
              <a:buNone/>
            </a:pPr>
            <a:r>
              <a:rPr lang="en-US" sz="1800"/>
              <a:t>Then, you tell it which numbers to included in that average calculation. In this case, we are calculating for a whole column (i.e. the mean age). </a:t>
            </a:r>
          </a:p>
          <a:p>
            <a:pPr lvl="0">
              <a:spcBef>
                <a:spcPts val="0"/>
              </a:spcBef>
              <a:buNone/>
            </a:pPr>
            <a:r>
              <a:t/>
            </a:r>
            <a:endParaRPr sz="1800"/>
          </a:p>
          <a:p>
            <a:pPr lvl="0">
              <a:spcBef>
                <a:spcPts val="0"/>
              </a:spcBef>
              <a:buNone/>
            </a:pPr>
            <a:r>
              <a:rPr lang="en-US" sz="1800"/>
              <a:t>So, we want Excel to reference and calculate using each cell of the column “age.” We can tell Excel this two ways:</a:t>
            </a:r>
          </a:p>
          <a:p>
            <a:pPr lvl="0">
              <a:spcBef>
                <a:spcPts val="0"/>
              </a:spcBef>
              <a:buNone/>
            </a:pPr>
            <a:r>
              <a:t/>
            </a:r>
            <a:endParaRPr sz="1800"/>
          </a:p>
          <a:p>
            <a:pPr indent="-342900" lvl="0" marL="457200" rtl="0">
              <a:spcBef>
                <a:spcPts val="0"/>
              </a:spcBef>
              <a:buSzPct val="100000"/>
              <a:buAutoNum type="arabicPeriod"/>
            </a:pPr>
            <a:r>
              <a:rPr lang="en-US" sz="1800"/>
              <a:t>We can type the full range of cells we’d like Excel to reference, using a colon to separate first from last. We would type that command like this, using parenthesis around the column reference:</a:t>
            </a:r>
          </a:p>
          <a:p>
            <a:pPr indent="-342900" lvl="1" marL="914400" rtl="0">
              <a:spcBef>
                <a:spcPts val="0"/>
              </a:spcBef>
              <a:buSzPct val="100000"/>
              <a:buAutoNum type="alphaLcPeriod"/>
            </a:pPr>
            <a:r>
              <a:rPr lang="en-US" sz="1800"/>
              <a:t>=Average(C2:C28)</a:t>
            </a:r>
          </a:p>
          <a:p>
            <a:pPr indent="-342900" lvl="1" marL="914400" rtl="0">
              <a:spcBef>
                <a:spcPts val="0"/>
              </a:spcBef>
              <a:buSzPct val="100000"/>
              <a:buAutoNum type="alphaLcPeriod"/>
            </a:pPr>
            <a:r>
              <a:rPr lang="en-US" sz="1800"/>
              <a:t>Hit enter</a:t>
            </a:r>
          </a:p>
          <a:p>
            <a:pPr indent="-342900" lvl="0" marL="457200" rtl="0">
              <a:spcBef>
                <a:spcPts val="0"/>
              </a:spcBef>
              <a:buSzPct val="100000"/>
              <a:buAutoNum type="arabicPeriod"/>
            </a:pPr>
            <a:r>
              <a:rPr lang="en-US" sz="1800"/>
              <a:t>Or, we can use Excel’s “click-and-drag” feature to tell Excel which column and cells to use.</a:t>
            </a:r>
          </a:p>
          <a:p>
            <a:pPr indent="-342900" lvl="1" marL="914400" rtl="0">
              <a:spcBef>
                <a:spcPts val="0"/>
              </a:spcBef>
              <a:buSzPct val="100000"/>
              <a:buAutoNum type="alphaLcPeriod"/>
            </a:pPr>
            <a:r>
              <a:rPr lang="en-US" sz="1800"/>
              <a:t>=Average</a:t>
            </a:r>
          </a:p>
          <a:p>
            <a:pPr indent="-342900" lvl="1" marL="914400">
              <a:spcBef>
                <a:spcPts val="0"/>
              </a:spcBef>
              <a:buSzPct val="100000"/>
              <a:buAutoNum type="alphaLcPeriod"/>
            </a:pPr>
            <a:r>
              <a:rPr lang="en-US" sz="1800"/>
              <a:t>then hover mouse at the bottom right edge of the top cell of the column (C2) until you see a cross hatch. Then, click and drag all the way down the column until C28. Hit enter.</a:t>
            </a:r>
          </a:p>
        </p:txBody>
      </p:sp>
    </p:spTree>
  </p:cSld>
  <p:clrMapOvr>
    <a:masterClrMapping/>
  </p:clrMapOvr>
</p:sld>
</file>

<file path=ppt/theme/theme1.xml><?xml version="1.0" encoding="utf-8"?>
<a:theme xmlns:a="http://schemas.openxmlformats.org/drawingml/2006/main" xmlns:r="http://schemas.openxmlformats.org/officeDocument/2006/relationships" name="simple-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