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embeddedFontLst>
    <p:embeddedFont>
      <p:font typeface="Garamond"/>
      <p:regular r:id="rId15"/>
      <p:bold r:id="rId16"/>
      <p:italic r:id="rId17"/>
      <p:boldItalic r:id="rId18"/>
    </p:embeddedFont>
    <p:embeddedFont>
      <p:font typeface="Helvetica Neue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.fntdata"/><Relationship Id="rId11" Type="http://schemas.openxmlformats.org/officeDocument/2006/relationships/slide" Target="slides/slide7.xml"/><Relationship Id="rId22" Type="http://schemas.openxmlformats.org/officeDocument/2006/relationships/font" Target="fonts/HelveticaNeue-boldItalic.fntdata"/><Relationship Id="rId10" Type="http://schemas.openxmlformats.org/officeDocument/2006/relationships/slide" Target="slides/slide6.xml"/><Relationship Id="rId21" Type="http://schemas.openxmlformats.org/officeDocument/2006/relationships/font" Target="fonts/HelveticaNeue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Garamond-regular.fntdata"/><Relationship Id="rId14" Type="http://schemas.openxmlformats.org/officeDocument/2006/relationships/slide" Target="slides/slide10.xml"/><Relationship Id="rId17" Type="http://schemas.openxmlformats.org/officeDocument/2006/relationships/font" Target="fonts/Garamond-italic.fntdata"/><Relationship Id="rId16" Type="http://schemas.openxmlformats.org/officeDocument/2006/relationships/font" Target="fonts/Garamond-bold.fntdata"/><Relationship Id="rId5" Type="http://schemas.openxmlformats.org/officeDocument/2006/relationships/slide" Target="slides/slide1.xml"/><Relationship Id="rId19" Type="http://schemas.openxmlformats.org/officeDocument/2006/relationships/font" Target="fonts/HelveticaNeue-regular.fntdata"/><Relationship Id="rId6" Type="http://schemas.openxmlformats.org/officeDocument/2006/relationships/slide" Target="slides/slide2.xml"/><Relationship Id="rId18" Type="http://schemas.openxmlformats.org/officeDocument/2006/relationships/font" Target="fonts/Garamond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 name="JEA"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urriculum-background.jpg" id="28" name="Shape 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57"/>
            <a:ext cx="9144001" cy="6737685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Shape 29"/>
          <p:cNvSpPr txBox="1"/>
          <p:nvPr/>
        </p:nvSpPr>
        <p:spPr>
          <a:xfrm>
            <a:off x="-12750" y="1309575"/>
            <a:ext cx="9144000" cy="3693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Digital Dictation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-12750" y="5174600"/>
            <a:ext cx="9144000" cy="13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News Gathering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Let’s test and see.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-US" sz="7200">
                <a:latin typeface="Garamond"/>
                <a:ea typeface="Garamond"/>
                <a:cs typeface="Garamond"/>
                <a:sym typeface="Garamond"/>
              </a:rPr>
              <a:t>Interviews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Conversation between journalist, subject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Vital source for fact, narrative gathering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Investment of time in research, preparation, execution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-US" sz="7200">
                <a:latin typeface="Garamond"/>
                <a:ea typeface="Garamond"/>
                <a:cs typeface="Garamond"/>
                <a:sym typeface="Garamond"/>
              </a:rPr>
              <a:t>Handle with care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600200"/>
            <a:ext cx="86199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Good habit: interview needs to be processed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soon following the conversation.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Go over notes, add details while memory fresh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Transcribe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verbatim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(including questions)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Listening to yourself helps improve skills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Helps with credibility as a journalist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-US" sz="7200">
                <a:latin typeface="Garamond"/>
                <a:ea typeface="Garamond"/>
                <a:cs typeface="Garamond"/>
                <a:sym typeface="Garamond"/>
              </a:rPr>
              <a:t>Issues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Gaps in pre-interview research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Bias in interview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Note taking - organization, shorthand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Audio recording technology difficulties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Time to transcribe recording verbatim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-US" sz="7200">
                <a:latin typeface="Garamond"/>
                <a:ea typeface="Garamond"/>
                <a:cs typeface="Garamond"/>
                <a:sym typeface="Garamond"/>
              </a:rPr>
              <a:t>Experiment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Can we use digital tools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to help in capturing,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processing of interview?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4650"/>
            <a:ext cx="8686800" cy="1173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-US" sz="7200">
                <a:latin typeface="Garamond"/>
                <a:ea typeface="Garamond"/>
                <a:cs typeface="Garamond"/>
                <a:sym typeface="Garamond"/>
              </a:rPr>
              <a:t>Capture Options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Audio recording apps</a:t>
            </a:r>
          </a:p>
          <a:p>
            <a:pPr indent="-228600" lvl="1" marL="914400" rtl="0">
              <a:spcBef>
                <a:spcPts val="0"/>
              </a:spcBef>
              <a:buFont typeface="Helvetica Neue"/>
              <a:buChar char="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Voice memo</a:t>
            </a:r>
          </a:p>
          <a:p>
            <a:pPr indent="-228600" lvl="1" marL="914400" rtl="0">
              <a:spcBef>
                <a:spcPts val="0"/>
              </a:spcBef>
              <a:buFont typeface="Helvetica Neue"/>
              <a:buChar char="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Voice Recorder Pro</a:t>
            </a:r>
          </a:p>
          <a:p>
            <a:pPr indent="-228600" lvl="1" marL="914400" rtl="0">
              <a:spcBef>
                <a:spcPts val="0"/>
              </a:spcBef>
              <a:buFont typeface="Helvetica Neue"/>
              <a:buChar char="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Audio Recorder</a:t>
            </a:r>
          </a:p>
          <a:p>
            <a:pPr indent="-228600" lvl="1" marL="914400" rtl="0">
              <a:spcBef>
                <a:spcPts val="0"/>
              </a:spcBef>
              <a:buFont typeface="Helvetica Neue"/>
              <a:buChar char="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Many others in app market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Ease of user interface</a:t>
            </a: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Adjustment controls</a:t>
            </a: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Use of external microphone</a:t>
            </a: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Efforts to minimize background noise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74650"/>
            <a:ext cx="8686800" cy="1173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-US" sz="7200">
                <a:latin typeface="Garamond"/>
                <a:ea typeface="Garamond"/>
                <a:cs typeface="Garamond"/>
                <a:sym typeface="Garamond"/>
              </a:rPr>
              <a:t>Talk-to-Text Tech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Live capture during interview</a:t>
            </a: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Talk-to-Text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apps</a:t>
            </a:r>
          </a:p>
          <a:p>
            <a:pPr indent="-228600" lvl="1" marL="914400" rtl="0">
              <a:spcBef>
                <a:spcPts val="0"/>
              </a:spcBef>
              <a:buFont typeface="Helvetica Neue"/>
              <a:buChar char="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Voice Recorder+</a:t>
            </a:r>
          </a:p>
          <a:p>
            <a:pPr indent="-228600" lvl="1" marL="914400" rtl="0">
              <a:spcBef>
                <a:spcPts val="0"/>
              </a:spcBef>
              <a:buFont typeface="Helvetica Neue"/>
              <a:buChar char="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Dragon Dictation</a:t>
            </a:r>
          </a:p>
          <a:p>
            <a:pPr indent="-228600" lvl="1" marL="914400" rtl="0">
              <a:spcBef>
                <a:spcPts val="0"/>
              </a:spcBef>
              <a:buFont typeface="Helvetica Neue"/>
              <a:buChar char="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ListNote Speech-to-Text</a:t>
            </a:r>
          </a:p>
          <a:p>
            <a:pPr indent="-228600" lvl="1" marL="914400" rtl="0">
              <a:spcBef>
                <a:spcPts val="0"/>
              </a:spcBef>
              <a:buFont typeface="Helvetica Neue"/>
              <a:buChar char="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Other options in app market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Ease of user interface</a:t>
            </a: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Speed, Accuracy</a:t>
            </a: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Short recording time</a:t>
            </a: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Single voice recognition limitation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50"/>
            <a:ext cx="8686800" cy="1173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-US" sz="7200">
                <a:latin typeface="Garamond"/>
                <a:ea typeface="Garamond"/>
                <a:cs typeface="Garamond"/>
                <a:sym typeface="Garamond"/>
              </a:rPr>
              <a:t>Transcription Tech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Manual method: </a:t>
            </a:r>
          </a:p>
          <a:p>
            <a:pPr indent="-228600" lvl="1" marL="914400" rtl="0">
              <a:spcBef>
                <a:spcPts val="0"/>
              </a:spcBef>
              <a:buFont typeface="Helvetica Neue"/>
              <a:buChar char="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listen to digital-recorded interview on device</a:t>
            </a:r>
          </a:p>
          <a:p>
            <a:pPr indent="-228600" lvl="1" marL="914400" rtl="0">
              <a:spcBef>
                <a:spcPts val="0"/>
              </a:spcBef>
              <a:buFont typeface="Helvetica Neue"/>
              <a:buChar char="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write or type on separate paper or computer</a:t>
            </a:r>
          </a:p>
          <a:p>
            <a:pPr indent="-228600" lvl="1" marL="914400" rtl="0">
              <a:spcBef>
                <a:spcPts val="0"/>
              </a:spcBef>
              <a:buFont typeface="Helvetica Neue"/>
              <a:buChar char="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lots of stop and stop, switching back and forth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 </a:t>
            </a:r>
          </a:p>
          <a:p>
            <a:pPr indent="-228600" lvl="0" marL="457200" rtl="0">
              <a:spcBef>
                <a:spcPts val="0"/>
              </a:spcBef>
              <a:buFont typeface="Helvetica Neue"/>
              <a:buChar char="❖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Talk-to-Text method: listen on device with headphones, repeat aloud to software in short bursts for type-to-text.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Called “parroting.”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Font typeface="Helvetica Neue"/>
              <a:buChar char="➢"/>
            </a:pPr>
            <a:r>
              <a:rPr i="1" lang="en-US">
                <a:latin typeface="Helvetica Neue"/>
                <a:ea typeface="Helvetica Neue"/>
                <a:cs typeface="Helvetica Neue"/>
                <a:sym typeface="Helvetica Neue"/>
              </a:rPr>
              <a:t>Transcribe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Font typeface="Helvetica Neue"/>
              <a:buChar char="➢"/>
            </a:pPr>
            <a:r>
              <a:rPr i="1" lang="en-US">
                <a:latin typeface="Helvetica Neue"/>
                <a:ea typeface="Helvetica Neue"/>
                <a:cs typeface="Helvetica Neue"/>
                <a:sym typeface="Helvetica Neue"/>
              </a:rPr>
              <a:t>Apple Dictation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Font typeface="Helvetica Neue"/>
              <a:buChar char="➢"/>
            </a:pPr>
            <a:r>
              <a:rPr i="1" lang="en-US">
                <a:latin typeface="Helvetica Neue"/>
                <a:ea typeface="Helvetica Neue"/>
                <a:cs typeface="Helvetica Neue"/>
                <a:sym typeface="Helvetica Neue"/>
              </a:rPr>
              <a:t>Google Docs Voice Typing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-US" sz="7200">
                <a:latin typeface="Garamond"/>
                <a:ea typeface="Garamond"/>
                <a:cs typeface="Garamond"/>
                <a:sym typeface="Garamond"/>
              </a:rPr>
              <a:t>Experiment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Can we use digital tools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to </a:t>
            </a:r>
            <a:r>
              <a:rPr b="1" i="1" lang="en-US">
                <a:latin typeface="Helvetica Neue"/>
                <a:ea typeface="Helvetica Neue"/>
                <a:cs typeface="Helvetica Neue"/>
                <a:sym typeface="Helvetica Neue"/>
              </a:rPr>
              <a:t>realistically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help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in capturing, processing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of interview?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