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5"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6858000" cx="9144000"/>
  <p:notesSz cx="6858000" cy="9144000"/>
  <p:embeddedFontLst>
    <p:embeddedFont>
      <p:font typeface="Garamond"/>
      <p:regular r:id="rId15"/>
      <p:bold r:id="rId16"/>
      <p:italic r:id="rId17"/>
      <p:boldItalic r:id="rId18"/>
    </p:embeddedFont>
    <p:embeddedFont>
      <p:font typeface="Helvetica Neue"/>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HelveticaNeue-bold.fntdata"/><Relationship Id="rId11" Type="http://schemas.openxmlformats.org/officeDocument/2006/relationships/slide" Target="slides/slide7.xml"/><Relationship Id="rId22" Type="http://schemas.openxmlformats.org/officeDocument/2006/relationships/font" Target="fonts/HelveticaNeue-boldItalic.fntdata"/><Relationship Id="rId10" Type="http://schemas.openxmlformats.org/officeDocument/2006/relationships/slide" Target="slides/slide6.xml"/><Relationship Id="rId21" Type="http://schemas.openxmlformats.org/officeDocument/2006/relationships/font" Target="fonts/HelveticaNeue-italic.fnt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Garamond-regular.fntdata"/><Relationship Id="rId14" Type="http://schemas.openxmlformats.org/officeDocument/2006/relationships/slide" Target="slides/slide10.xml"/><Relationship Id="rId17" Type="http://schemas.openxmlformats.org/officeDocument/2006/relationships/font" Target="fonts/Garamond-italic.fntdata"/><Relationship Id="rId16" Type="http://schemas.openxmlformats.org/officeDocument/2006/relationships/font" Target="fonts/Garamond-bold.fntdata"/><Relationship Id="rId5" Type="http://schemas.openxmlformats.org/officeDocument/2006/relationships/slide" Target="slides/slide1.xml"/><Relationship Id="rId19" Type="http://schemas.openxmlformats.org/officeDocument/2006/relationships/font" Target="fonts/HelveticaNeue-regular.fntdata"/><Relationship Id="rId6" Type="http://schemas.openxmlformats.org/officeDocument/2006/relationships/slide" Target="slides/slide2.xml"/><Relationship Id="rId18" Type="http://schemas.openxmlformats.org/officeDocument/2006/relationships/font" Target="fonts/Garamond-bold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 name="Shape 24"/>
        <p:cNvGrpSpPr/>
        <p:nvPr/>
      </p:nvGrpSpPr>
      <p:grpSpPr>
        <a:xfrm>
          <a:off x="0" y="0"/>
          <a:ext cx="0" cy="0"/>
          <a:chOff x="0" y="0"/>
          <a:chExt cx="0" cy="0"/>
        </a:xfrm>
      </p:grpSpPr>
      <p:sp>
        <p:nvSpPr>
          <p:cNvPr id="25" name="Shape 25"/>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26" name="Shape 2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 name="Shape 31"/>
        <p:cNvGrpSpPr/>
        <p:nvPr/>
      </p:nvGrpSpPr>
      <p:grpSpPr>
        <a:xfrm>
          <a:off x="0" y="0"/>
          <a:ext cx="0" cy="0"/>
          <a:chOff x="0" y="0"/>
          <a:chExt cx="0" cy="0"/>
        </a:xfrm>
      </p:grpSpPr>
      <p:sp>
        <p:nvSpPr>
          <p:cNvPr id="32" name="Shape 32"/>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33" name="Shape 3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 name="Shape 37"/>
        <p:cNvGrpSpPr/>
        <p:nvPr/>
      </p:nvGrpSpPr>
      <p:grpSpPr>
        <a:xfrm>
          <a:off x="0" y="0"/>
          <a:ext cx="0" cy="0"/>
          <a:chOff x="0" y="0"/>
          <a:chExt cx="0" cy="0"/>
        </a:xfrm>
      </p:grpSpPr>
      <p:sp>
        <p:nvSpPr>
          <p:cNvPr id="38" name="Shape 38"/>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39" name="Shape 3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 name="Shape 43"/>
        <p:cNvGrpSpPr/>
        <p:nvPr/>
      </p:nvGrpSpPr>
      <p:grpSpPr>
        <a:xfrm>
          <a:off x="0" y="0"/>
          <a:ext cx="0" cy="0"/>
          <a:chOff x="0" y="0"/>
          <a:chExt cx="0" cy="0"/>
        </a:xfrm>
      </p:grpSpPr>
      <p:sp>
        <p:nvSpPr>
          <p:cNvPr id="44" name="Shape 44"/>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45" name="Shape 4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9" name="Shape 49"/>
        <p:cNvGrpSpPr/>
        <p:nvPr/>
      </p:nvGrpSpPr>
      <p:grpSpPr>
        <a:xfrm>
          <a:off x="0" y="0"/>
          <a:ext cx="0" cy="0"/>
          <a:chOff x="0" y="0"/>
          <a:chExt cx="0" cy="0"/>
        </a:xfrm>
      </p:grpSpPr>
      <p:sp>
        <p:nvSpPr>
          <p:cNvPr id="50" name="Shape 50"/>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51" name="Shape 5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8" name="Shape 8"/>
        <p:cNvGrpSpPr/>
        <p:nvPr/>
      </p:nvGrpSpPr>
      <p:grpSpPr>
        <a:xfrm>
          <a:off x="0" y="0"/>
          <a:ext cx="0" cy="0"/>
          <a:chOff x="0" y="0"/>
          <a:chExt cx="0" cy="0"/>
        </a:xfrm>
      </p:grpSpPr>
      <p:sp>
        <p:nvSpPr>
          <p:cNvPr id="9" name="Shape 9"/>
          <p:cNvSpPr txBox="1"/>
          <p:nvPr>
            <p:ph type="ctrTitle"/>
          </p:nvPr>
        </p:nvSpPr>
        <p:spPr>
          <a:xfrm>
            <a:off x="685800" y="2111123"/>
            <a:ext cx="7772400" cy="1546500"/>
          </a:xfrm>
          <a:prstGeom prst="rect">
            <a:avLst/>
          </a:prstGeom>
        </p:spPr>
        <p:txBody>
          <a:bodyPr anchorCtr="0" anchor="b"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0" name="Shape 10"/>
          <p:cNvSpPr txBox="1"/>
          <p:nvPr>
            <p:ph idx="1" type="subTitle"/>
          </p:nvPr>
        </p:nvSpPr>
        <p:spPr>
          <a:xfrm>
            <a:off x="685800" y="3786737"/>
            <a:ext cx="7772400" cy="1046400"/>
          </a:xfrm>
          <a:prstGeom prst="rect">
            <a:avLst/>
          </a:prstGeom>
        </p:spPr>
        <p:txBody>
          <a:bodyPr anchorCtr="0" anchor="t" bIns="91425" lIns="91425" rIns="91425" tIns="91425"/>
          <a:lstStyle>
            <a:lvl1pPr lvl="0" algn="ctr">
              <a:spcBef>
                <a:spcPts val="0"/>
              </a:spcBef>
              <a:buClr>
                <a:schemeClr val="dk2"/>
              </a:buClr>
              <a:buNone/>
              <a:defRPr>
                <a:solidFill>
                  <a:schemeClr val="dk2"/>
                </a:solidFill>
              </a:defRPr>
            </a:lvl1pPr>
            <a:lvl2pPr lvl="1" algn="ctr">
              <a:spcBef>
                <a:spcPts val="0"/>
              </a:spcBef>
              <a:buClr>
                <a:schemeClr val="dk2"/>
              </a:buClr>
              <a:buSzPct val="100000"/>
              <a:buNone/>
              <a:defRPr sz="3000">
                <a:solidFill>
                  <a:schemeClr val="dk2"/>
                </a:solidFill>
              </a:defRPr>
            </a:lvl2pPr>
            <a:lvl3pPr lvl="2" algn="ctr">
              <a:spcBef>
                <a:spcPts val="0"/>
              </a:spcBef>
              <a:buClr>
                <a:schemeClr val="dk2"/>
              </a:buClr>
              <a:buSzPct val="100000"/>
              <a:buNone/>
              <a:defRPr sz="3000">
                <a:solidFill>
                  <a:schemeClr val="dk2"/>
                </a:solidFill>
              </a:defRPr>
            </a:lvl3pPr>
            <a:lvl4pPr lvl="3" algn="ctr">
              <a:spcBef>
                <a:spcPts val="0"/>
              </a:spcBef>
              <a:buClr>
                <a:schemeClr val="dk2"/>
              </a:buClr>
              <a:buSzPct val="100000"/>
              <a:buNone/>
              <a:defRPr sz="3000">
                <a:solidFill>
                  <a:schemeClr val="dk2"/>
                </a:solidFill>
              </a:defRPr>
            </a:lvl4pPr>
            <a:lvl5pPr lvl="4" algn="ctr">
              <a:spcBef>
                <a:spcPts val="0"/>
              </a:spcBef>
              <a:buClr>
                <a:schemeClr val="dk2"/>
              </a:buClr>
              <a:buSzPct val="100000"/>
              <a:buNone/>
              <a:defRPr sz="3000">
                <a:solidFill>
                  <a:schemeClr val="dk2"/>
                </a:solidFill>
              </a:defRPr>
            </a:lvl5pPr>
            <a:lvl6pPr lvl="5" algn="ctr">
              <a:spcBef>
                <a:spcPts val="0"/>
              </a:spcBef>
              <a:buClr>
                <a:schemeClr val="dk2"/>
              </a:buClr>
              <a:buSzPct val="100000"/>
              <a:buNone/>
              <a:defRPr sz="3000">
                <a:solidFill>
                  <a:schemeClr val="dk2"/>
                </a:solidFill>
              </a:defRPr>
            </a:lvl6pPr>
            <a:lvl7pPr lvl="6" algn="ctr">
              <a:spcBef>
                <a:spcPts val="0"/>
              </a:spcBef>
              <a:buClr>
                <a:schemeClr val="dk2"/>
              </a:buClr>
              <a:buSzPct val="100000"/>
              <a:buNone/>
              <a:defRPr sz="3000">
                <a:solidFill>
                  <a:schemeClr val="dk2"/>
                </a:solidFill>
              </a:defRPr>
            </a:lvl7pPr>
            <a:lvl8pPr lvl="7" algn="ctr">
              <a:spcBef>
                <a:spcPts val="0"/>
              </a:spcBef>
              <a:buClr>
                <a:schemeClr val="dk2"/>
              </a:buClr>
              <a:buSzPct val="100000"/>
              <a:buNone/>
              <a:defRPr sz="3000">
                <a:solidFill>
                  <a:schemeClr val="dk2"/>
                </a:solidFill>
              </a:defRPr>
            </a:lvl8pPr>
            <a:lvl9pPr lvl="8" algn="ctr">
              <a:spcBef>
                <a:spcPts val="0"/>
              </a:spcBef>
              <a:buClr>
                <a:schemeClr val="dk2"/>
              </a:buClr>
              <a:buSzPct val="100000"/>
              <a:buNone/>
              <a:defRPr sz="3000">
                <a:solidFill>
                  <a:schemeClr val="dk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1" name="Shape 11"/>
        <p:cNvGrpSpPr/>
        <p:nvPr/>
      </p:nvGrpSpPr>
      <p:grpSpPr>
        <a:xfrm>
          <a:off x="0" y="0"/>
          <a:ext cx="0" cy="0"/>
          <a:chOff x="0" y="0"/>
          <a:chExt cx="0" cy="0"/>
        </a:xfrm>
      </p:grpSpPr>
      <p:sp>
        <p:nvSpPr>
          <p:cNvPr id="12" name="Shape 12"/>
          <p:cNvSpPr txBox="1"/>
          <p:nvPr>
            <p:ph type="title"/>
          </p:nvPr>
        </p:nvSpPr>
        <p:spPr>
          <a:xfrm>
            <a:off x="457200" y="274637"/>
            <a:ext cx="8229600" cy="11430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3" name="Shape 13"/>
          <p:cNvSpPr txBox="1"/>
          <p:nvPr>
            <p:ph idx="1" type="body"/>
          </p:nvPr>
        </p:nvSpPr>
        <p:spPr>
          <a:xfrm>
            <a:off x="457200" y="1600200"/>
            <a:ext cx="8229600" cy="4967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14" name="Shape 14"/>
        <p:cNvGrpSpPr/>
        <p:nvPr/>
      </p:nvGrpSpPr>
      <p:grpSpPr>
        <a:xfrm>
          <a:off x="0" y="0"/>
          <a:ext cx="0" cy="0"/>
          <a:chOff x="0" y="0"/>
          <a:chExt cx="0" cy="0"/>
        </a:xfrm>
      </p:grpSpPr>
      <p:sp>
        <p:nvSpPr>
          <p:cNvPr id="15" name="Shape 15"/>
          <p:cNvSpPr txBox="1"/>
          <p:nvPr>
            <p:ph type="title"/>
          </p:nvPr>
        </p:nvSpPr>
        <p:spPr>
          <a:xfrm>
            <a:off x="457200" y="274637"/>
            <a:ext cx="8229600" cy="11430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6" name="Shape 16"/>
          <p:cNvSpPr txBox="1"/>
          <p:nvPr>
            <p:ph idx="1" type="body"/>
          </p:nvPr>
        </p:nvSpPr>
        <p:spPr>
          <a:xfrm>
            <a:off x="457200" y="1600200"/>
            <a:ext cx="3994500" cy="4967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7" name="Shape 17"/>
          <p:cNvSpPr txBox="1"/>
          <p:nvPr>
            <p:ph idx="2" type="body"/>
          </p:nvPr>
        </p:nvSpPr>
        <p:spPr>
          <a:xfrm>
            <a:off x="4692273" y="1600200"/>
            <a:ext cx="3994500" cy="4967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18" name="Shape 18"/>
        <p:cNvGrpSpPr/>
        <p:nvPr/>
      </p:nvGrpSpPr>
      <p:grpSpPr>
        <a:xfrm>
          <a:off x="0" y="0"/>
          <a:ext cx="0" cy="0"/>
          <a:chOff x="0" y="0"/>
          <a:chExt cx="0" cy="0"/>
        </a:xfrm>
      </p:grpSpPr>
      <p:sp>
        <p:nvSpPr>
          <p:cNvPr id="19" name="Shape 19"/>
          <p:cNvSpPr txBox="1"/>
          <p:nvPr>
            <p:ph type="title"/>
          </p:nvPr>
        </p:nvSpPr>
        <p:spPr>
          <a:xfrm>
            <a:off x="457200" y="274637"/>
            <a:ext cx="8229600" cy="11430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20" name="Shape 20"/>
        <p:cNvGrpSpPr/>
        <p:nvPr/>
      </p:nvGrpSpPr>
      <p:grpSpPr>
        <a:xfrm>
          <a:off x="0" y="0"/>
          <a:ext cx="0" cy="0"/>
          <a:chOff x="0" y="0"/>
          <a:chExt cx="0" cy="0"/>
        </a:xfrm>
      </p:grpSpPr>
      <p:sp>
        <p:nvSpPr>
          <p:cNvPr id="21" name="Shape 21"/>
          <p:cNvSpPr txBox="1"/>
          <p:nvPr>
            <p:ph idx="1" type="body"/>
          </p:nvPr>
        </p:nvSpPr>
        <p:spPr>
          <a:xfrm>
            <a:off x="457200" y="5875078"/>
            <a:ext cx="8229600" cy="692700"/>
          </a:xfrm>
          <a:prstGeom prst="rect">
            <a:avLst/>
          </a:prstGeom>
        </p:spPr>
        <p:txBody>
          <a:bodyPr anchorCtr="0" anchor="t" bIns="91425" lIns="91425" rIns="91425" tIns="91425"/>
          <a:lstStyle>
            <a:lvl1pPr lvl="0" algn="ctr">
              <a:spcBef>
                <a:spcPts val="360"/>
              </a:spcBef>
              <a:buSzPct val="100000"/>
              <a:buNone/>
              <a:defRPr sz="18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22" name="Shape 22"/>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name="JEA">
    <p:bg>
      <p:bgPr>
        <a:solidFill>
          <a:schemeClr val="lt1"/>
        </a:solidFill>
      </p:bgPr>
    </p:bg>
    <p:spTree>
      <p:nvGrpSpPr>
        <p:cNvPr id="23" name="Shape 23"/>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457200" y="274637"/>
            <a:ext cx="8229600" cy="1143000"/>
          </a:xfrm>
          <a:prstGeom prst="rect">
            <a:avLst/>
          </a:prstGeom>
          <a:noFill/>
          <a:ln>
            <a:noFill/>
          </a:ln>
        </p:spPr>
        <p:txBody>
          <a:bodyPr anchorCtr="0" anchor="b" bIns="91425" lIns="91425" rIns="91425" tIns="91425"/>
          <a:lstStyle>
            <a:lvl1pPr lvl="0">
              <a:spcBef>
                <a:spcPts val="0"/>
              </a:spcBef>
              <a:buClr>
                <a:schemeClr val="dk1"/>
              </a:buClr>
              <a:buSzPct val="100000"/>
              <a:buNone/>
              <a:defRPr b="1" sz="3600">
                <a:solidFill>
                  <a:schemeClr val="dk1"/>
                </a:solidFill>
              </a:defRPr>
            </a:lvl1pPr>
            <a:lvl2pPr lvl="1">
              <a:spcBef>
                <a:spcPts val="0"/>
              </a:spcBef>
              <a:buClr>
                <a:schemeClr val="dk1"/>
              </a:buClr>
              <a:buSzPct val="100000"/>
              <a:buNone/>
              <a:defRPr b="1" sz="3600">
                <a:solidFill>
                  <a:schemeClr val="dk1"/>
                </a:solidFill>
              </a:defRPr>
            </a:lvl2pPr>
            <a:lvl3pPr lvl="2">
              <a:spcBef>
                <a:spcPts val="0"/>
              </a:spcBef>
              <a:buClr>
                <a:schemeClr val="dk1"/>
              </a:buClr>
              <a:buSzPct val="100000"/>
              <a:buNone/>
              <a:defRPr b="1" sz="3600">
                <a:solidFill>
                  <a:schemeClr val="dk1"/>
                </a:solidFill>
              </a:defRPr>
            </a:lvl3pPr>
            <a:lvl4pPr lvl="3">
              <a:spcBef>
                <a:spcPts val="0"/>
              </a:spcBef>
              <a:buClr>
                <a:schemeClr val="dk1"/>
              </a:buClr>
              <a:buSzPct val="100000"/>
              <a:buNone/>
              <a:defRPr b="1" sz="3600">
                <a:solidFill>
                  <a:schemeClr val="dk1"/>
                </a:solidFill>
              </a:defRPr>
            </a:lvl4pPr>
            <a:lvl5pPr lvl="4">
              <a:spcBef>
                <a:spcPts val="0"/>
              </a:spcBef>
              <a:buClr>
                <a:schemeClr val="dk1"/>
              </a:buClr>
              <a:buSzPct val="100000"/>
              <a:buNone/>
              <a:defRPr b="1" sz="3600">
                <a:solidFill>
                  <a:schemeClr val="dk1"/>
                </a:solidFill>
              </a:defRPr>
            </a:lvl5pPr>
            <a:lvl6pPr lvl="5">
              <a:spcBef>
                <a:spcPts val="0"/>
              </a:spcBef>
              <a:buClr>
                <a:schemeClr val="dk1"/>
              </a:buClr>
              <a:buSzPct val="100000"/>
              <a:buNone/>
              <a:defRPr b="1" sz="3600">
                <a:solidFill>
                  <a:schemeClr val="dk1"/>
                </a:solidFill>
              </a:defRPr>
            </a:lvl6pPr>
            <a:lvl7pPr lvl="6">
              <a:spcBef>
                <a:spcPts val="0"/>
              </a:spcBef>
              <a:buClr>
                <a:schemeClr val="dk1"/>
              </a:buClr>
              <a:buSzPct val="100000"/>
              <a:buNone/>
              <a:defRPr b="1" sz="3600">
                <a:solidFill>
                  <a:schemeClr val="dk1"/>
                </a:solidFill>
              </a:defRPr>
            </a:lvl7pPr>
            <a:lvl8pPr lvl="7">
              <a:spcBef>
                <a:spcPts val="0"/>
              </a:spcBef>
              <a:buClr>
                <a:schemeClr val="dk1"/>
              </a:buClr>
              <a:buSzPct val="100000"/>
              <a:buNone/>
              <a:defRPr b="1" sz="3600">
                <a:solidFill>
                  <a:schemeClr val="dk1"/>
                </a:solidFill>
              </a:defRPr>
            </a:lvl8pPr>
            <a:lvl9pPr lvl="8">
              <a:spcBef>
                <a:spcPts val="0"/>
              </a:spcBef>
              <a:buClr>
                <a:schemeClr val="dk1"/>
              </a:buClr>
              <a:buSzPct val="100000"/>
              <a:buNone/>
              <a:defRPr b="1" sz="3600">
                <a:solidFill>
                  <a:schemeClr val="dk1"/>
                </a:solidFill>
              </a:defRPr>
            </a:lvl9pPr>
          </a:lstStyle>
          <a:p/>
        </p:txBody>
      </p:sp>
      <p:sp>
        <p:nvSpPr>
          <p:cNvPr id="7" name="Shape 7"/>
          <p:cNvSpPr txBox="1"/>
          <p:nvPr>
            <p:ph idx="1" type="body"/>
          </p:nvPr>
        </p:nvSpPr>
        <p:spPr>
          <a:xfrm>
            <a:off x="457200" y="1600200"/>
            <a:ext cx="8229600" cy="4967700"/>
          </a:xfrm>
          <a:prstGeom prst="rect">
            <a:avLst/>
          </a:prstGeom>
          <a:noFill/>
          <a:ln>
            <a:noFill/>
          </a:ln>
        </p:spPr>
        <p:txBody>
          <a:bodyPr anchorCtr="0" anchor="t" bIns="91425" lIns="91425" rIns="91425" tIns="91425"/>
          <a:lstStyle>
            <a:lvl1pPr lvl="0">
              <a:spcBef>
                <a:spcPts val="600"/>
              </a:spcBef>
              <a:buClr>
                <a:schemeClr val="dk1"/>
              </a:buClr>
              <a:buSzPct val="100000"/>
              <a:buChar char="●"/>
              <a:defRPr sz="3000">
                <a:solidFill>
                  <a:schemeClr val="dk1"/>
                </a:solidFill>
              </a:defRPr>
            </a:lvl1pPr>
            <a:lvl2pPr lvl="1">
              <a:spcBef>
                <a:spcPts val="480"/>
              </a:spcBef>
              <a:buClr>
                <a:schemeClr val="dk1"/>
              </a:buClr>
              <a:buSzPct val="100000"/>
              <a:buChar char="○"/>
              <a:defRPr sz="2400">
                <a:solidFill>
                  <a:schemeClr val="dk1"/>
                </a:solidFill>
              </a:defRPr>
            </a:lvl2pPr>
            <a:lvl3pPr lvl="2">
              <a:spcBef>
                <a:spcPts val="480"/>
              </a:spcBef>
              <a:buClr>
                <a:schemeClr val="dk1"/>
              </a:buClr>
              <a:buSzPct val="100000"/>
              <a:buChar char="■"/>
              <a:defRPr sz="2400">
                <a:solidFill>
                  <a:schemeClr val="dk1"/>
                </a:solidFill>
              </a:defRPr>
            </a:lvl3pPr>
            <a:lvl4pPr lvl="3">
              <a:spcBef>
                <a:spcPts val="360"/>
              </a:spcBef>
              <a:buClr>
                <a:schemeClr val="dk1"/>
              </a:buClr>
              <a:buSzPct val="100000"/>
              <a:buChar char="●"/>
              <a:defRPr sz="1800">
                <a:solidFill>
                  <a:schemeClr val="dk1"/>
                </a:solidFill>
              </a:defRPr>
            </a:lvl4pPr>
            <a:lvl5pPr lvl="4">
              <a:spcBef>
                <a:spcPts val="360"/>
              </a:spcBef>
              <a:buClr>
                <a:schemeClr val="dk1"/>
              </a:buClr>
              <a:buSzPct val="100000"/>
              <a:buChar char="○"/>
              <a:defRPr sz="1800">
                <a:solidFill>
                  <a:schemeClr val="dk1"/>
                </a:solidFill>
              </a:defRPr>
            </a:lvl5pPr>
            <a:lvl6pPr lvl="5">
              <a:spcBef>
                <a:spcPts val="360"/>
              </a:spcBef>
              <a:buClr>
                <a:schemeClr val="dk1"/>
              </a:buClr>
              <a:buSzPct val="100000"/>
              <a:buChar char="■"/>
              <a:defRPr sz="1800">
                <a:solidFill>
                  <a:schemeClr val="dk1"/>
                </a:solidFill>
              </a:defRPr>
            </a:lvl6pPr>
            <a:lvl7pPr lvl="6">
              <a:spcBef>
                <a:spcPts val="360"/>
              </a:spcBef>
              <a:buClr>
                <a:schemeClr val="dk1"/>
              </a:buClr>
              <a:buSzPct val="100000"/>
              <a:buChar char="●"/>
              <a:defRPr sz="1800">
                <a:solidFill>
                  <a:schemeClr val="dk1"/>
                </a:solidFill>
              </a:defRPr>
            </a:lvl7pPr>
            <a:lvl8pPr lvl="7">
              <a:spcBef>
                <a:spcPts val="360"/>
              </a:spcBef>
              <a:buClr>
                <a:schemeClr val="dk1"/>
              </a:buClr>
              <a:buSzPct val="100000"/>
              <a:buChar char="○"/>
              <a:defRPr sz="1800">
                <a:solidFill>
                  <a:schemeClr val="dk1"/>
                </a:solidFill>
              </a:defRPr>
            </a:lvl8pPr>
            <a:lvl9pPr lvl="8">
              <a:spcBef>
                <a:spcPts val="360"/>
              </a:spcBef>
              <a:buClr>
                <a:schemeClr val="dk1"/>
              </a:buClr>
              <a:buSzPct val="100000"/>
              <a:buChar char="■"/>
              <a:defRPr sz="1800">
                <a:solidFill>
                  <a:schemeClr val="dk1"/>
                </a:solidFill>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 name="Shape 27"/>
        <p:cNvGrpSpPr/>
        <p:nvPr/>
      </p:nvGrpSpPr>
      <p:grpSpPr>
        <a:xfrm>
          <a:off x="0" y="0"/>
          <a:ext cx="0" cy="0"/>
          <a:chOff x="0" y="0"/>
          <a:chExt cx="0" cy="0"/>
        </a:xfrm>
      </p:grpSpPr>
      <p:pic>
        <p:nvPicPr>
          <p:cNvPr descr="curriculum-background.jpg" id="28" name="Shape 28"/>
          <p:cNvPicPr preferRelativeResize="0"/>
          <p:nvPr/>
        </p:nvPicPr>
        <p:blipFill>
          <a:blip r:embed="rId3">
            <a:alphaModFix/>
          </a:blip>
          <a:stretch>
            <a:fillRect/>
          </a:stretch>
        </p:blipFill>
        <p:spPr>
          <a:xfrm>
            <a:off x="0" y="60157"/>
            <a:ext cx="9144001" cy="6737685"/>
          </a:xfrm>
          <a:prstGeom prst="rect">
            <a:avLst/>
          </a:prstGeom>
          <a:noFill/>
          <a:ln>
            <a:noFill/>
          </a:ln>
        </p:spPr>
      </p:pic>
      <p:sp>
        <p:nvSpPr>
          <p:cNvPr id="29" name="Shape 29"/>
          <p:cNvSpPr txBox="1"/>
          <p:nvPr/>
        </p:nvSpPr>
        <p:spPr>
          <a:xfrm>
            <a:off x="-12750" y="1309575"/>
            <a:ext cx="9144000" cy="3693300"/>
          </a:xfrm>
          <a:prstGeom prst="rect">
            <a:avLst/>
          </a:prstGeom>
          <a:noFill/>
          <a:ln>
            <a:noFill/>
          </a:ln>
        </p:spPr>
        <p:txBody>
          <a:bodyPr anchorCtr="0" anchor="ctr" bIns="91425" lIns="91425" rIns="91425" tIns="91425">
            <a:noAutofit/>
          </a:bodyPr>
          <a:lstStyle/>
          <a:p>
            <a:pPr lvl="0" rtl="0" algn="ctr">
              <a:spcBef>
                <a:spcPts val="0"/>
              </a:spcBef>
              <a:buNone/>
            </a:pPr>
            <a:r>
              <a:rPr lang="en-US" sz="9600">
                <a:latin typeface="Garamond"/>
                <a:ea typeface="Garamond"/>
                <a:cs typeface="Garamond"/>
                <a:sym typeface="Garamond"/>
              </a:rPr>
              <a:t>In Step</a:t>
            </a:r>
          </a:p>
          <a:p>
            <a:pPr lvl="0" rtl="0" algn="ctr">
              <a:spcBef>
                <a:spcPts val="0"/>
              </a:spcBef>
              <a:buNone/>
            </a:pPr>
            <a:r>
              <a:rPr lang="en-US" sz="3000">
                <a:latin typeface="Garamond"/>
                <a:ea typeface="Garamond"/>
                <a:cs typeface="Garamond"/>
                <a:sym typeface="Garamond"/>
              </a:rPr>
              <a:t>Rapport building with beat sources</a:t>
            </a:r>
          </a:p>
          <a:p>
            <a:pPr lvl="0" rtl="0" algn="ctr">
              <a:spcBef>
                <a:spcPts val="0"/>
              </a:spcBef>
              <a:buNone/>
            </a:pPr>
            <a:r>
              <a:t/>
            </a:r>
            <a:endParaRPr sz="2400">
              <a:latin typeface="Garamond"/>
              <a:ea typeface="Garamond"/>
              <a:cs typeface="Garamond"/>
              <a:sym typeface="Garamond"/>
            </a:endParaRPr>
          </a:p>
        </p:txBody>
      </p:sp>
      <p:sp>
        <p:nvSpPr>
          <p:cNvPr id="30" name="Shape 30"/>
          <p:cNvSpPr txBox="1"/>
          <p:nvPr/>
        </p:nvSpPr>
        <p:spPr>
          <a:xfrm>
            <a:off x="-12750" y="5174600"/>
            <a:ext cx="9144000" cy="1321500"/>
          </a:xfrm>
          <a:prstGeom prst="rect">
            <a:avLst/>
          </a:prstGeom>
          <a:noFill/>
          <a:ln>
            <a:noFill/>
          </a:ln>
        </p:spPr>
        <p:txBody>
          <a:bodyPr anchorCtr="0" anchor="t" bIns="91425" lIns="91425" rIns="91425" tIns="91425">
            <a:noAutofit/>
          </a:bodyPr>
          <a:lstStyle/>
          <a:p>
            <a:pPr lvl="0" rtl="0" algn="ctr">
              <a:spcBef>
                <a:spcPts val="0"/>
              </a:spcBef>
              <a:buNone/>
            </a:pPr>
            <a:r>
              <a:rPr lang="en-US" sz="3000">
                <a:latin typeface="Helvetica Neue"/>
                <a:ea typeface="Helvetica Neue"/>
                <a:cs typeface="Helvetica Neue"/>
                <a:sym typeface="Helvetica Neue"/>
              </a:rPr>
              <a:t>News Gathering</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Shape 85"/>
          <p:cNvSpPr txBox="1"/>
          <p:nvPr>
            <p:ph type="title"/>
          </p:nvPr>
        </p:nvSpPr>
        <p:spPr>
          <a:xfrm>
            <a:off x="457200" y="274637"/>
            <a:ext cx="8229600" cy="1143000"/>
          </a:xfrm>
          <a:prstGeom prst="rect">
            <a:avLst/>
          </a:prstGeom>
        </p:spPr>
        <p:txBody>
          <a:bodyPr anchorCtr="0" anchor="b" bIns="91425" lIns="91425" rIns="91425" tIns="91425">
            <a:noAutofit/>
          </a:bodyPr>
          <a:lstStyle/>
          <a:p>
            <a:pPr lvl="0" rtl="0">
              <a:spcBef>
                <a:spcPts val="0"/>
              </a:spcBef>
              <a:buNone/>
            </a:pPr>
            <a:r>
              <a:rPr lang="en-US">
                <a:latin typeface="Garamond"/>
                <a:ea typeface="Garamond"/>
                <a:cs typeface="Garamond"/>
                <a:sym typeface="Garamond"/>
              </a:rPr>
              <a:t>Role Play Scenario #3</a:t>
            </a:r>
          </a:p>
        </p:txBody>
      </p:sp>
      <p:sp>
        <p:nvSpPr>
          <p:cNvPr id="86" name="Shape 86"/>
          <p:cNvSpPr txBox="1"/>
          <p:nvPr>
            <p:ph idx="1" type="body"/>
          </p:nvPr>
        </p:nvSpPr>
        <p:spPr>
          <a:xfrm>
            <a:off x="457200" y="1600200"/>
            <a:ext cx="8229600" cy="3727800"/>
          </a:xfrm>
          <a:prstGeom prst="rect">
            <a:avLst/>
          </a:prstGeom>
        </p:spPr>
        <p:txBody>
          <a:bodyPr anchorCtr="0" anchor="t" bIns="91425" lIns="91425" rIns="91425" tIns="91425">
            <a:noAutofit/>
          </a:bodyPr>
          <a:lstStyle/>
          <a:p>
            <a:pPr lvl="0" rtl="0">
              <a:lnSpc>
                <a:spcPct val="115000"/>
              </a:lnSpc>
              <a:spcBef>
                <a:spcPts val="0"/>
              </a:spcBef>
              <a:spcAft>
                <a:spcPts val="1600"/>
              </a:spcAft>
              <a:buNone/>
            </a:pPr>
            <a:r>
              <a:rPr i="1" lang="en-US" sz="2400">
                <a:solidFill>
                  <a:schemeClr val="dk2"/>
                </a:solidFill>
                <a:latin typeface="Helvetica Neue"/>
                <a:ea typeface="Helvetica Neue"/>
                <a:cs typeface="Helvetica Neue"/>
                <a:sym typeface="Helvetica Neue"/>
              </a:rPr>
              <a:t>You have been asked to take over the beat report for orchestra in January. You will be the third beat reporter assigned to orchestra. The first two were removed due to a request from the director— citing missed appointments and no coverage as the reasons. You are determined to do a good job with the orchestra beat, but the director said she will have a parent take photos and does not want to be bothered by unreliable student journalists.</a:t>
            </a:r>
          </a:p>
        </p:txBody>
      </p:sp>
      <p:sp>
        <p:nvSpPr>
          <p:cNvPr id="87" name="Shape 87"/>
          <p:cNvSpPr txBox="1"/>
          <p:nvPr/>
        </p:nvSpPr>
        <p:spPr>
          <a:xfrm>
            <a:off x="532800" y="5123000"/>
            <a:ext cx="8497500" cy="1680300"/>
          </a:xfrm>
          <a:prstGeom prst="rect">
            <a:avLst/>
          </a:prstGeom>
          <a:noFill/>
          <a:ln>
            <a:noFill/>
          </a:ln>
        </p:spPr>
        <p:txBody>
          <a:bodyPr anchorCtr="0" anchor="t" bIns="91425" lIns="91425" rIns="91425" tIns="91425">
            <a:noAutofit/>
          </a:bodyPr>
          <a:lstStyle/>
          <a:p>
            <a:pPr lvl="0" rtl="0">
              <a:lnSpc>
                <a:spcPct val="100000"/>
              </a:lnSpc>
              <a:spcBef>
                <a:spcPts val="0"/>
              </a:spcBef>
              <a:spcAft>
                <a:spcPts val="1600"/>
              </a:spcAft>
              <a:buNone/>
            </a:pPr>
            <a:r>
              <a:rPr lang="en-US" sz="2000">
                <a:latin typeface="Helvetica Neue"/>
                <a:ea typeface="Helvetica Neue"/>
                <a:cs typeface="Helvetica Neue"/>
                <a:sym typeface="Helvetica Neue"/>
              </a:rPr>
              <a:t>How do you start to re-build the relationship with the orchestra director?</a:t>
            </a:r>
          </a:p>
          <a:p>
            <a:pPr lvl="0" rtl="0">
              <a:lnSpc>
                <a:spcPct val="100000"/>
              </a:lnSpc>
              <a:spcBef>
                <a:spcPts val="0"/>
              </a:spcBef>
              <a:spcAft>
                <a:spcPts val="1600"/>
              </a:spcAft>
              <a:buNone/>
            </a:pPr>
            <a:r>
              <a:rPr lang="en-US" sz="2000">
                <a:latin typeface="Helvetica Neue"/>
                <a:ea typeface="Helvetica Neue"/>
                <a:cs typeface="Helvetica Neue"/>
                <a:sym typeface="Helvetica Neue"/>
              </a:rPr>
              <a:t>How do you recover the missed coverage opportunities?</a:t>
            </a:r>
          </a:p>
          <a:p>
            <a:pPr lvl="0" rtl="0">
              <a:lnSpc>
                <a:spcPct val="100000"/>
              </a:lnSpc>
              <a:spcBef>
                <a:spcPts val="0"/>
              </a:spcBef>
              <a:spcAft>
                <a:spcPts val="1600"/>
              </a:spcAft>
              <a:buNone/>
            </a:pPr>
            <a:r>
              <a:rPr lang="en-US" sz="2000">
                <a:latin typeface="Helvetica Neue"/>
                <a:ea typeface="Helvetica Neue"/>
                <a:cs typeface="Helvetica Neue"/>
                <a:sym typeface="Helvetica Neue"/>
              </a:rPr>
              <a:t>What do you need to prioritize at the beginning of your beat reporting?</a:t>
            </a:r>
          </a:p>
          <a:p>
            <a:pPr lvl="0" rtl="0">
              <a:lnSpc>
                <a:spcPct val="100000"/>
              </a:lnSpc>
              <a:spcBef>
                <a:spcPts val="0"/>
              </a:spcBef>
              <a:spcAft>
                <a:spcPts val="1600"/>
              </a:spcAft>
              <a:buNone/>
            </a:pPr>
            <a:r>
              <a:t/>
            </a:r>
            <a:endParaRPr sz="1800">
              <a:latin typeface="Helvetica Neue"/>
              <a:ea typeface="Helvetica Neue"/>
              <a:cs typeface="Helvetica Neue"/>
              <a:sym typeface="Helvetica Neue"/>
            </a:endParaRPr>
          </a:p>
          <a:p>
            <a:pPr lvl="0" rtl="0">
              <a:lnSpc>
                <a:spcPct val="100000"/>
              </a:lnSpc>
              <a:spcBef>
                <a:spcPts val="0"/>
              </a:spcBef>
              <a:spcAft>
                <a:spcPts val="1600"/>
              </a:spcAft>
              <a:buNone/>
            </a:pPr>
            <a:r>
              <a:t/>
            </a:r>
            <a:endParaRPr sz="1800">
              <a:latin typeface="Helvetica Neue"/>
              <a:ea typeface="Helvetica Neue"/>
              <a:cs typeface="Helvetica Neue"/>
              <a:sym typeface="Helvetica Neue"/>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 name="Shape 34"/>
        <p:cNvGrpSpPr/>
        <p:nvPr/>
      </p:nvGrpSpPr>
      <p:grpSpPr>
        <a:xfrm>
          <a:off x="0" y="0"/>
          <a:ext cx="0" cy="0"/>
          <a:chOff x="0" y="0"/>
          <a:chExt cx="0" cy="0"/>
        </a:xfrm>
      </p:grpSpPr>
      <p:sp>
        <p:nvSpPr>
          <p:cNvPr id="35" name="Shape 35"/>
          <p:cNvSpPr txBox="1"/>
          <p:nvPr>
            <p:ph type="title"/>
          </p:nvPr>
        </p:nvSpPr>
        <p:spPr>
          <a:xfrm>
            <a:off x="457200" y="274637"/>
            <a:ext cx="8229600" cy="1143000"/>
          </a:xfrm>
          <a:prstGeom prst="rect">
            <a:avLst/>
          </a:prstGeom>
        </p:spPr>
        <p:txBody>
          <a:bodyPr anchorCtr="0" anchor="b" bIns="91425" lIns="91425" rIns="91425" tIns="91425">
            <a:noAutofit/>
          </a:bodyPr>
          <a:lstStyle/>
          <a:p>
            <a:pPr lvl="0" rtl="0">
              <a:spcBef>
                <a:spcPts val="0"/>
              </a:spcBef>
              <a:buNone/>
            </a:pPr>
            <a:r>
              <a:rPr lang="en-US">
                <a:latin typeface="Garamond"/>
                <a:ea typeface="Garamond"/>
                <a:cs typeface="Garamond"/>
                <a:sym typeface="Garamond"/>
              </a:rPr>
              <a:t>Beat Reporting Expectations</a:t>
            </a:r>
          </a:p>
        </p:txBody>
      </p:sp>
      <p:sp>
        <p:nvSpPr>
          <p:cNvPr id="36" name="Shape 36"/>
          <p:cNvSpPr txBox="1"/>
          <p:nvPr>
            <p:ph idx="1" type="body"/>
          </p:nvPr>
        </p:nvSpPr>
        <p:spPr>
          <a:xfrm>
            <a:off x="457200" y="1600200"/>
            <a:ext cx="8229600" cy="4967700"/>
          </a:xfrm>
          <a:prstGeom prst="rect">
            <a:avLst/>
          </a:prstGeom>
        </p:spPr>
        <p:txBody>
          <a:bodyPr anchorCtr="0" anchor="t" bIns="91425" lIns="91425" rIns="91425" tIns="91425">
            <a:noAutofit/>
          </a:bodyPr>
          <a:lstStyle/>
          <a:p>
            <a:pPr indent="-381000" lvl="0" marL="457200" rtl="0">
              <a:lnSpc>
                <a:spcPct val="115000"/>
              </a:lnSpc>
              <a:spcBef>
                <a:spcPts val="0"/>
              </a:spcBef>
              <a:spcAft>
                <a:spcPts val="1600"/>
              </a:spcAft>
              <a:buSzPct val="100000"/>
              <a:buFont typeface="Helvetica Neue"/>
            </a:pPr>
            <a:r>
              <a:rPr lang="en-US" sz="2400">
                <a:solidFill>
                  <a:srgbClr val="222222"/>
                </a:solidFill>
                <a:latin typeface="Helvetica Neue"/>
                <a:ea typeface="Helvetica Neue"/>
                <a:cs typeface="Helvetica Neue"/>
                <a:sym typeface="Helvetica Neue"/>
              </a:rPr>
              <a:t>Expected to develop sources</a:t>
            </a:r>
          </a:p>
          <a:p>
            <a:pPr indent="-381000" lvl="0" marL="457200" rtl="0">
              <a:lnSpc>
                <a:spcPct val="115000"/>
              </a:lnSpc>
              <a:spcBef>
                <a:spcPts val="0"/>
              </a:spcBef>
              <a:spcAft>
                <a:spcPts val="1600"/>
              </a:spcAft>
              <a:buClr>
                <a:srgbClr val="222222"/>
              </a:buClr>
              <a:buSzPct val="100000"/>
              <a:buFont typeface="Helvetica Neue"/>
            </a:pPr>
            <a:r>
              <a:rPr lang="en-US" sz="2400">
                <a:solidFill>
                  <a:srgbClr val="222222"/>
                </a:solidFill>
                <a:latin typeface="Helvetica Neue"/>
                <a:ea typeface="Helvetica Neue"/>
                <a:cs typeface="Helvetica Neue"/>
                <a:sym typeface="Helvetica Neue"/>
              </a:rPr>
              <a:t>Ensure reporters distributed across campus</a:t>
            </a:r>
          </a:p>
          <a:p>
            <a:pPr indent="-381000" lvl="0" marL="457200" rtl="0">
              <a:lnSpc>
                <a:spcPct val="115000"/>
              </a:lnSpc>
              <a:spcBef>
                <a:spcPts val="0"/>
              </a:spcBef>
              <a:spcAft>
                <a:spcPts val="1600"/>
              </a:spcAft>
              <a:buSzPct val="100000"/>
              <a:buFont typeface="Helvetica Neue"/>
            </a:pPr>
            <a:r>
              <a:rPr lang="en-US" sz="2400">
                <a:solidFill>
                  <a:srgbClr val="222222"/>
                </a:solidFill>
                <a:latin typeface="Helvetica Neue"/>
                <a:ea typeface="Helvetica Neue"/>
                <a:cs typeface="Helvetica Neue"/>
                <a:sym typeface="Helvetica Neue"/>
              </a:rPr>
              <a:t>Make routine contact with primary sources with info on subject matter</a:t>
            </a:r>
          </a:p>
          <a:p>
            <a:pPr indent="-381000" lvl="0" marL="457200" rtl="0">
              <a:lnSpc>
                <a:spcPct val="115000"/>
              </a:lnSpc>
              <a:spcBef>
                <a:spcPts val="0"/>
              </a:spcBef>
              <a:spcAft>
                <a:spcPts val="1600"/>
              </a:spcAft>
              <a:buClr>
                <a:srgbClr val="222222"/>
              </a:buClr>
              <a:buSzPct val="100000"/>
              <a:buFont typeface="Helvetica Neue"/>
            </a:pPr>
            <a:r>
              <a:rPr lang="en-US" sz="2400">
                <a:solidFill>
                  <a:srgbClr val="222222"/>
                </a:solidFill>
                <a:latin typeface="Helvetica Neue"/>
                <a:ea typeface="Helvetica Neue"/>
                <a:cs typeface="Helvetica Neue"/>
                <a:sym typeface="Helvetica Neue"/>
              </a:rPr>
              <a:t>Build rapport, trust, credibility with sources</a:t>
            </a:r>
          </a:p>
          <a:p>
            <a:pPr indent="-381000" lvl="0" marL="457200" rtl="0">
              <a:lnSpc>
                <a:spcPct val="150000"/>
              </a:lnSpc>
              <a:spcBef>
                <a:spcPts val="0"/>
              </a:spcBef>
              <a:buClr>
                <a:srgbClr val="222222"/>
              </a:buClr>
              <a:buSzPct val="100000"/>
              <a:buFont typeface="Helvetica Neue"/>
            </a:pPr>
            <a:r>
              <a:rPr lang="en-US" sz="2400">
                <a:solidFill>
                  <a:srgbClr val="222222"/>
                </a:solidFill>
                <a:latin typeface="Helvetica Neue"/>
                <a:ea typeface="Helvetica Neue"/>
                <a:cs typeface="Helvetica Neue"/>
                <a:sym typeface="Helvetica Neue"/>
              </a:rPr>
              <a:t>Speciality reporting goes beyond basic calendar items</a:t>
            </a:r>
          </a:p>
          <a:p>
            <a:pPr indent="-381000" lvl="0" marL="457200" rtl="0">
              <a:lnSpc>
                <a:spcPct val="115000"/>
              </a:lnSpc>
              <a:spcBef>
                <a:spcPts val="0"/>
              </a:spcBef>
              <a:spcAft>
                <a:spcPts val="1600"/>
              </a:spcAft>
              <a:buClr>
                <a:srgbClr val="222222"/>
              </a:buClr>
              <a:buSzPct val="100000"/>
              <a:buFont typeface="Helvetica Neue"/>
            </a:pPr>
            <a:r>
              <a:rPr lang="en-US" sz="2400">
                <a:solidFill>
                  <a:srgbClr val="222222"/>
                </a:solidFill>
                <a:latin typeface="Helvetica Neue"/>
                <a:ea typeface="Helvetica Neue"/>
                <a:cs typeface="Helvetica Neue"/>
                <a:sym typeface="Helvetica Neue"/>
              </a:rPr>
              <a:t>Develop expertise &amp; depth of knowledge</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 name="Shape 40"/>
        <p:cNvGrpSpPr/>
        <p:nvPr/>
      </p:nvGrpSpPr>
      <p:grpSpPr>
        <a:xfrm>
          <a:off x="0" y="0"/>
          <a:ext cx="0" cy="0"/>
          <a:chOff x="0" y="0"/>
          <a:chExt cx="0" cy="0"/>
        </a:xfrm>
      </p:grpSpPr>
      <p:sp>
        <p:nvSpPr>
          <p:cNvPr id="41" name="Shape 41"/>
          <p:cNvSpPr txBox="1"/>
          <p:nvPr>
            <p:ph type="title"/>
          </p:nvPr>
        </p:nvSpPr>
        <p:spPr>
          <a:xfrm>
            <a:off x="457200" y="274637"/>
            <a:ext cx="8229600" cy="1143000"/>
          </a:xfrm>
          <a:prstGeom prst="rect">
            <a:avLst/>
          </a:prstGeom>
        </p:spPr>
        <p:txBody>
          <a:bodyPr anchorCtr="0" anchor="b" bIns="91425" lIns="91425" rIns="91425" tIns="91425">
            <a:noAutofit/>
          </a:bodyPr>
          <a:lstStyle/>
          <a:p>
            <a:pPr lvl="0" rtl="0">
              <a:spcBef>
                <a:spcPts val="0"/>
              </a:spcBef>
              <a:buNone/>
            </a:pPr>
            <a:r>
              <a:rPr lang="en-US">
                <a:latin typeface="Garamond"/>
                <a:ea typeface="Garamond"/>
                <a:cs typeface="Garamond"/>
                <a:sym typeface="Garamond"/>
              </a:rPr>
              <a:t>Routine</a:t>
            </a:r>
          </a:p>
        </p:txBody>
      </p:sp>
      <p:sp>
        <p:nvSpPr>
          <p:cNvPr id="42" name="Shape 42"/>
          <p:cNvSpPr txBox="1"/>
          <p:nvPr>
            <p:ph idx="1" type="body"/>
          </p:nvPr>
        </p:nvSpPr>
        <p:spPr>
          <a:xfrm>
            <a:off x="457200" y="1600200"/>
            <a:ext cx="8229600" cy="4967700"/>
          </a:xfrm>
          <a:prstGeom prst="rect">
            <a:avLst/>
          </a:prstGeom>
        </p:spPr>
        <p:txBody>
          <a:bodyPr anchorCtr="0" anchor="t" bIns="91425" lIns="91425" rIns="91425" tIns="91425">
            <a:noAutofit/>
          </a:bodyPr>
          <a:lstStyle/>
          <a:p>
            <a:pPr indent="-381000" lvl="0" marL="457200" rtl="0">
              <a:lnSpc>
                <a:spcPct val="115000"/>
              </a:lnSpc>
              <a:spcBef>
                <a:spcPts val="0"/>
              </a:spcBef>
              <a:spcAft>
                <a:spcPts val="1600"/>
              </a:spcAft>
              <a:buClr>
                <a:srgbClr val="000000"/>
              </a:buClr>
              <a:buSzPct val="100000"/>
              <a:buFont typeface="Helvetica Neue"/>
            </a:pPr>
            <a:r>
              <a:rPr lang="en-US" sz="2400">
                <a:solidFill>
                  <a:srgbClr val="000000"/>
                </a:solidFill>
                <a:latin typeface="Helvetica Neue"/>
                <a:ea typeface="Helvetica Neue"/>
                <a:cs typeface="Helvetica Neue"/>
                <a:sym typeface="Helvetica Neue"/>
              </a:rPr>
              <a:t>Schedule beat time in your day</a:t>
            </a:r>
          </a:p>
          <a:p>
            <a:pPr indent="-381000" lvl="0" marL="457200" rtl="0">
              <a:lnSpc>
                <a:spcPct val="115000"/>
              </a:lnSpc>
              <a:spcBef>
                <a:spcPts val="0"/>
              </a:spcBef>
              <a:spcAft>
                <a:spcPts val="1600"/>
              </a:spcAft>
              <a:buClr>
                <a:srgbClr val="000000"/>
              </a:buClr>
              <a:buSzPct val="100000"/>
              <a:buFont typeface="Helvetica Neue"/>
            </a:pPr>
            <a:r>
              <a:rPr lang="en-US" sz="2400">
                <a:solidFill>
                  <a:srgbClr val="000000"/>
                </a:solidFill>
                <a:latin typeface="Helvetica Neue"/>
                <a:ea typeface="Helvetica Neue"/>
                <a:cs typeface="Helvetica Neue"/>
                <a:sym typeface="Helvetica Neue"/>
              </a:rPr>
              <a:t>Daily/weekly/monthly meetings with primary sources</a:t>
            </a:r>
          </a:p>
          <a:p>
            <a:pPr indent="-381000" lvl="0" marL="457200" rtl="0">
              <a:lnSpc>
                <a:spcPct val="115000"/>
              </a:lnSpc>
              <a:spcBef>
                <a:spcPts val="0"/>
              </a:spcBef>
              <a:spcAft>
                <a:spcPts val="1600"/>
              </a:spcAft>
              <a:buClr>
                <a:srgbClr val="000000"/>
              </a:buClr>
              <a:buSzPct val="100000"/>
              <a:buFont typeface="Helvetica Neue"/>
            </a:pPr>
            <a:r>
              <a:rPr lang="en-US" sz="2400">
                <a:solidFill>
                  <a:srgbClr val="000000"/>
                </a:solidFill>
                <a:latin typeface="Helvetica Neue"/>
                <a:ea typeface="Helvetica Neue"/>
                <a:cs typeface="Helvetica Neue"/>
                <a:sym typeface="Helvetica Neue"/>
              </a:rPr>
              <a:t>Establish communication guidelines, protocols</a:t>
            </a:r>
          </a:p>
          <a:p>
            <a:pPr indent="-381000" lvl="0" marL="457200" rtl="0">
              <a:lnSpc>
                <a:spcPct val="115000"/>
              </a:lnSpc>
              <a:spcBef>
                <a:spcPts val="0"/>
              </a:spcBef>
              <a:spcAft>
                <a:spcPts val="1600"/>
              </a:spcAft>
              <a:buClr>
                <a:srgbClr val="000000"/>
              </a:buClr>
              <a:buSzPct val="100000"/>
              <a:buFont typeface="Helvetica Neue"/>
            </a:pPr>
            <a:r>
              <a:rPr lang="en-US" sz="2400">
                <a:solidFill>
                  <a:srgbClr val="000000"/>
                </a:solidFill>
                <a:latin typeface="Helvetica Neue"/>
                <a:ea typeface="Helvetica Neue"/>
                <a:cs typeface="Helvetica Neue"/>
                <a:sym typeface="Helvetica Neue"/>
              </a:rPr>
              <a:t>Be consistent</a:t>
            </a:r>
          </a:p>
          <a:p>
            <a:pPr indent="-381000" lvl="0" marL="457200" rtl="0">
              <a:lnSpc>
                <a:spcPct val="115000"/>
              </a:lnSpc>
              <a:spcBef>
                <a:spcPts val="0"/>
              </a:spcBef>
              <a:spcAft>
                <a:spcPts val="1600"/>
              </a:spcAft>
              <a:buClr>
                <a:srgbClr val="000000"/>
              </a:buClr>
              <a:buSzPct val="100000"/>
              <a:buFont typeface="Helvetica Neue"/>
            </a:pPr>
            <a:r>
              <a:rPr lang="en-US" sz="2400">
                <a:solidFill>
                  <a:srgbClr val="000000"/>
                </a:solidFill>
                <a:latin typeface="Helvetica Neue"/>
                <a:ea typeface="Helvetica Neue"/>
                <a:cs typeface="Helvetica Neue"/>
                <a:sym typeface="Helvetica Neue"/>
              </a:rPr>
              <a:t>Be dependable</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6" name="Shape 46"/>
        <p:cNvGrpSpPr/>
        <p:nvPr/>
      </p:nvGrpSpPr>
      <p:grpSpPr>
        <a:xfrm>
          <a:off x="0" y="0"/>
          <a:ext cx="0" cy="0"/>
          <a:chOff x="0" y="0"/>
          <a:chExt cx="0" cy="0"/>
        </a:xfrm>
      </p:grpSpPr>
      <p:sp>
        <p:nvSpPr>
          <p:cNvPr id="47" name="Shape 47"/>
          <p:cNvSpPr txBox="1"/>
          <p:nvPr>
            <p:ph type="title"/>
          </p:nvPr>
        </p:nvSpPr>
        <p:spPr>
          <a:xfrm>
            <a:off x="457200" y="274637"/>
            <a:ext cx="8229600" cy="1143000"/>
          </a:xfrm>
          <a:prstGeom prst="rect">
            <a:avLst/>
          </a:prstGeom>
        </p:spPr>
        <p:txBody>
          <a:bodyPr anchorCtr="0" anchor="b" bIns="91425" lIns="91425" rIns="91425" tIns="91425">
            <a:noAutofit/>
          </a:bodyPr>
          <a:lstStyle/>
          <a:p>
            <a:pPr lvl="0" rtl="0">
              <a:spcBef>
                <a:spcPts val="0"/>
              </a:spcBef>
              <a:buNone/>
            </a:pPr>
            <a:r>
              <a:rPr lang="en-US">
                <a:latin typeface="Garamond"/>
                <a:ea typeface="Garamond"/>
                <a:cs typeface="Garamond"/>
                <a:sym typeface="Garamond"/>
              </a:rPr>
              <a:t>Dependable </a:t>
            </a:r>
          </a:p>
        </p:txBody>
      </p:sp>
      <p:sp>
        <p:nvSpPr>
          <p:cNvPr id="48" name="Shape 48"/>
          <p:cNvSpPr txBox="1"/>
          <p:nvPr>
            <p:ph idx="1" type="body"/>
          </p:nvPr>
        </p:nvSpPr>
        <p:spPr>
          <a:xfrm>
            <a:off x="457200" y="1600200"/>
            <a:ext cx="8229600" cy="4967700"/>
          </a:xfrm>
          <a:prstGeom prst="rect">
            <a:avLst/>
          </a:prstGeom>
        </p:spPr>
        <p:txBody>
          <a:bodyPr anchorCtr="0" anchor="t" bIns="91425" lIns="91425" rIns="91425" tIns="91425">
            <a:noAutofit/>
          </a:bodyPr>
          <a:lstStyle/>
          <a:p>
            <a:pPr indent="-381000" lvl="0" marL="457200" rtl="0">
              <a:lnSpc>
                <a:spcPct val="115000"/>
              </a:lnSpc>
              <a:spcBef>
                <a:spcPts val="0"/>
              </a:spcBef>
              <a:spcAft>
                <a:spcPts val="1600"/>
              </a:spcAft>
              <a:buClr>
                <a:srgbClr val="000000"/>
              </a:buClr>
              <a:buSzPct val="100000"/>
              <a:buFont typeface="Helvetica Neue"/>
            </a:pPr>
            <a:r>
              <a:rPr lang="en-US" sz="2400">
                <a:solidFill>
                  <a:srgbClr val="000000"/>
                </a:solidFill>
                <a:latin typeface="Helvetica Neue"/>
                <a:ea typeface="Helvetica Neue"/>
                <a:cs typeface="Helvetica Neue"/>
                <a:sym typeface="Helvetica Neue"/>
              </a:rPr>
              <a:t>Remember every interaction is a step in building the relationship</a:t>
            </a:r>
          </a:p>
          <a:p>
            <a:pPr indent="-381000" lvl="0" marL="457200" rtl="0">
              <a:lnSpc>
                <a:spcPct val="115000"/>
              </a:lnSpc>
              <a:spcBef>
                <a:spcPts val="0"/>
              </a:spcBef>
              <a:spcAft>
                <a:spcPts val="1600"/>
              </a:spcAft>
              <a:buClr>
                <a:srgbClr val="000000"/>
              </a:buClr>
              <a:buSzPct val="100000"/>
              <a:buFont typeface="Helvetica Neue"/>
            </a:pPr>
            <a:r>
              <a:rPr lang="en-US" sz="2400">
                <a:solidFill>
                  <a:srgbClr val="000000"/>
                </a:solidFill>
                <a:latin typeface="Helvetica Neue"/>
                <a:ea typeface="Helvetica Neue"/>
                <a:cs typeface="Helvetica Neue"/>
                <a:sym typeface="Helvetica Neue"/>
              </a:rPr>
              <a:t>Be disciplined with your routine shows sources you are dedicated</a:t>
            </a:r>
          </a:p>
          <a:p>
            <a:pPr indent="-381000" lvl="0" marL="457200" rtl="0">
              <a:lnSpc>
                <a:spcPct val="115000"/>
              </a:lnSpc>
              <a:spcBef>
                <a:spcPts val="0"/>
              </a:spcBef>
              <a:spcAft>
                <a:spcPts val="1600"/>
              </a:spcAft>
              <a:buClr>
                <a:srgbClr val="000000"/>
              </a:buClr>
              <a:buSzPct val="100000"/>
              <a:buFont typeface="Helvetica Neue"/>
            </a:pPr>
            <a:r>
              <a:rPr lang="en-US" sz="2400">
                <a:solidFill>
                  <a:srgbClr val="000000"/>
                </a:solidFill>
                <a:latin typeface="Helvetica Neue"/>
                <a:ea typeface="Helvetica Neue"/>
                <a:cs typeface="Helvetica Neue"/>
                <a:sym typeface="Helvetica Neue"/>
              </a:rPr>
              <a:t>Find balance between consistent vs annoying</a:t>
            </a:r>
          </a:p>
          <a:p>
            <a:pPr indent="-381000" lvl="0" marL="457200" rtl="0">
              <a:lnSpc>
                <a:spcPct val="115000"/>
              </a:lnSpc>
              <a:spcBef>
                <a:spcPts val="0"/>
              </a:spcBef>
              <a:spcAft>
                <a:spcPts val="1600"/>
              </a:spcAft>
              <a:buClr>
                <a:srgbClr val="000000"/>
              </a:buClr>
              <a:buSzPct val="100000"/>
              <a:buFont typeface="Helvetica Neue"/>
            </a:pPr>
            <a:r>
              <a:rPr lang="en-US" sz="2400">
                <a:solidFill>
                  <a:srgbClr val="000000"/>
                </a:solidFill>
                <a:latin typeface="Helvetica Neue"/>
                <a:ea typeface="Helvetica Neue"/>
                <a:cs typeface="Helvetica Neue"/>
                <a:sym typeface="Helvetica Neue"/>
              </a:rPr>
              <a:t>Share contact information </a:t>
            </a:r>
          </a:p>
          <a:p>
            <a:pPr indent="-381000" lvl="0" marL="457200" rtl="0">
              <a:lnSpc>
                <a:spcPct val="115000"/>
              </a:lnSpc>
              <a:spcBef>
                <a:spcPts val="0"/>
              </a:spcBef>
              <a:spcAft>
                <a:spcPts val="1600"/>
              </a:spcAft>
              <a:buClr>
                <a:srgbClr val="000000"/>
              </a:buClr>
              <a:buSzPct val="100000"/>
              <a:buFont typeface="Helvetica Neue"/>
            </a:pPr>
            <a:r>
              <a:rPr lang="en-US" sz="2400">
                <a:solidFill>
                  <a:srgbClr val="000000"/>
                </a:solidFill>
                <a:latin typeface="Helvetica Neue"/>
                <a:ea typeface="Helvetica Neue"/>
                <a:cs typeface="Helvetica Neue"/>
                <a:sym typeface="Helvetica Neue"/>
              </a:rPr>
              <a:t>Be quick to respond when they reach out to you</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2" name="Shape 52"/>
        <p:cNvGrpSpPr/>
        <p:nvPr/>
      </p:nvGrpSpPr>
      <p:grpSpPr>
        <a:xfrm>
          <a:off x="0" y="0"/>
          <a:ext cx="0" cy="0"/>
          <a:chOff x="0" y="0"/>
          <a:chExt cx="0" cy="0"/>
        </a:xfrm>
      </p:grpSpPr>
      <p:sp>
        <p:nvSpPr>
          <p:cNvPr id="53" name="Shape 53"/>
          <p:cNvSpPr txBox="1"/>
          <p:nvPr>
            <p:ph type="title"/>
          </p:nvPr>
        </p:nvSpPr>
        <p:spPr>
          <a:xfrm>
            <a:off x="457200" y="274637"/>
            <a:ext cx="8229600" cy="1143000"/>
          </a:xfrm>
          <a:prstGeom prst="rect">
            <a:avLst/>
          </a:prstGeom>
        </p:spPr>
        <p:txBody>
          <a:bodyPr anchorCtr="0" anchor="b" bIns="91425" lIns="91425" rIns="91425" tIns="91425">
            <a:noAutofit/>
          </a:bodyPr>
          <a:lstStyle/>
          <a:p>
            <a:pPr lvl="0" rtl="0">
              <a:spcBef>
                <a:spcPts val="0"/>
              </a:spcBef>
              <a:buNone/>
            </a:pPr>
            <a:r>
              <a:rPr lang="en-US">
                <a:latin typeface="Garamond"/>
                <a:ea typeface="Garamond"/>
                <a:cs typeface="Garamond"/>
                <a:sym typeface="Garamond"/>
              </a:rPr>
              <a:t>Honest</a:t>
            </a:r>
          </a:p>
        </p:txBody>
      </p:sp>
      <p:sp>
        <p:nvSpPr>
          <p:cNvPr id="54" name="Shape 54"/>
          <p:cNvSpPr txBox="1"/>
          <p:nvPr>
            <p:ph idx="1" type="body"/>
          </p:nvPr>
        </p:nvSpPr>
        <p:spPr>
          <a:xfrm>
            <a:off x="457200" y="1600200"/>
            <a:ext cx="8229600" cy="4967700"/>
          </a:xfrm>
          <a:prstGeom prst="rect">
            <a:avLst/>
          </a:prstGeom>
        </p:spPr>
        <p:txBody>
          <a:bodyPr anchorCtr="0" anchor="t" bIns="91425" lIns="91425" rIns="91425" tIns="91425">
            <a:noAutofit/>
          </a:bodyPr>
          <a:lstStyle/>
          <a:p>
            <a:pPr indent="-381000" lvl="0" marL="457200" rtl="0">
              <a:lnSpc>
                <a:spcPct val="115000"/>
              </a:lnSpc>
              <a:spcBef>
                <a:spcPts val="0"/>
              </a:spcBef>
              <a:spcAft>
                <a:spcPts val="1600"/>
              </a:spcAft>
              <a:buClr>
                <a:srgbClr val="000000"/>
              </a:buClr>
              <a:buSzPct val="100000"/>
              <a:buFont typeface="Helvetica Neue"/>
            </a:pPr>
            <a:r>
              <a:rPr lang="en-US" sz="2400">
                <a:solidFill>
                  <a:srgbClr val="000000"/>
                </a:solidFill>
                <a:latin typeface="Helvetica Neue"/>
                <a:ea typeface="Helvetica Neue"/>
                <a:cs typeface="Helvetica Neue"/>
                <a:sym typeface="Helvetica Neue"/>
              </a:rPr>
              <a:t>Show you value the subject matter</a:t>
            </a:r>
          </a:p>
          <a:p>
            <a:pPr indent="-381000" lvl="0" marL="457200" rtl="0">
              <a:lnSpc>
                <a:spcPct val="115000"/>
              </a:lnSpc>
              <a:spcBef>
                <a:spcPts val="0"/>
              </a:spcBef>
              <a:spcAft>
                <a:spcPts val="1600"/>
              </a:spcAft>
              <a:buClr>
                <a:srgbClr val="000000"/>
              </a:buClr>
              <a:buSzPct val="100000"/>
              <a:buFont typeface="Helvetica Neue"/>
            </a:pPr>
            <a:r>
              <a:rPr lang="en-US" sz="2400">
                <a:solidFill>
                  <a:srgbClr val="000000"/>
                </a:solidFill>
                <a:latin typeface="Helvetica Neue"/>
                <a:ea typeface="Helvetica Neue"/>
                <a:cs typeface="Helvetica Neue"/>
                <a:sym typeface="Helvetica Neue"/>
              </a:rPr>
              <a:t>Find common ground with your subject</a:t>
            </a:r>
          </a:p>
          <a:p>
            <a:pPr indent="-381000" lvl="0" marL="457200" rtl="0">
              <a:lnSpc>
                <a:spcPct val="115000"/>
              </a:lnSpc>
              <a:spcBef>
                <a:spcPts val="0"/>
              </a:spcBef>
              <a:spcAft>
                <a:spcPts val="1600"/>
              </a:spcAft>
              <a:buClr>
                <a:srgbClr val="000000"/>
              </a:buClr>
              <a:buSzPct val="100000"/>
              <a:buFont typeface="Helvetica Neue"/>
            </a:pPr>
            <a:r>
              <a:rPr lang="en-US" sz="2400">
                <a:solidFill>
                  <a:srgbClr val="000000"/>
                </a:solidFill>
                <a:latin typeface="Helvetica Neue"/>
                <a:ea typeface="Helvetica Neue"/>
                <a:cs typeface="Helvetica Neue"/>
                <a:sym typeface="Helvetica Neue"/>
              </a:rPr>
              <a:t>Acknowledge what you don’t know</a:t>
            </a:r>
          </a:p>
          <a:p>
            <a:pPr indent="-381000" lvl="0" marL="457200" rtl="0">
              <a:lnSpc>
                <a:spcPct val="115000"/>
              </a:lnSpc>
              <a:spcBef>
                <a:spcPts val="0"/>
              </a:spcBef>
              <a:spcAft>
                <a:spcPts val="1600"/>
              </a:spcAft>
              <a:buClr>
                <a:srgbClr val="000000"/>
              </a:buClr>
              <a:buSzPct val="100000"/>
              <a:buFont typeface="Helvetica Neue"/>
            </a:pPr>
            <a:r>
              <a:rPr lang="en-US" sz="2400">
                <a:solidFill>
                  <a:srgbClr val="000000"/>
                </a:solidFill>
                <a:latin typeface="Helvetica Neue"/>
                <a:ea typeface="Helvetica Neue"/>
                <a:cs typeface="Helvetica Neue"/>
                <a:sym typeface="Helvetica Neue"/>
              </a:rPr>
              <a:t>Share your willingness to learn</a:t>
            </a:r>
          </a:p>
          <a:p>
            <a:pPr indent="-381000" lvl="0" marL="457200" rtl="0">
              <a:lnSpc>
                <a:spcPct val="115000"/>
              </a:lnSpc>
              <a:spcBef>
                <a:spcPts val="0"/>
              </a:spcBef>
              <a:spcAft>
                <a:spcPts val="1600"/>
              </a:spcAft>
              <a:buClr>
                <a:srgbClr val="000000"/>
              </a:buClr>
              <a:buSzPct val="100000"/>
              <a:buFont typeface="Helvetica Neue"/>
            </a:pPr>
            <a:r>
              <a:rPr lang="en-US" sz="2400">
                <a:solidFill>
                  <a:srgbClr val="000000"/>
                </a:solidFill>
                <a:latin typeface="Helvetica Neue"/>
                <a:ea typeface="Helvetica Neue"/>
                <a:cs typeface="Helvetica Neue"/>
                <a:sym typeface="Helvetica Neue"/>
              </a:rPr>
              <a:t>Be curious</a:t>
            </a:r>
          </a:p>
          <a:p>
            <a:pPr indent="-381000" lvl="0" marL="457200" rtl="0">
              <a:lnSpc>
                <a:spcPct val="115000"/>
              </a:lnSpc>
              <a:spcBef>
                <a:spcPts val="0"/>
              </a:spcBef>
              <a:spcAft>
                <a:spcPts val="1600"/>
              </a:spcAft>
              <a:buClr>
                <a:srgbClr val="000000"/>
              </a:buClr>
              <a:buSzPct val="100000"/>
              <a:buFont typeface="Helvetica Neue"/>
            </a:pPr>
            <a:r>
              <a:rPr lang="en-US" sz="2400">
                <a:solidFill>
                  <a:srgbClr val="000000"/>
                </a:solidFill>
                <a:latin typeface="Helvetica Neue"/>
                <a:ea typeface="Helvetica Neue"/>
                <a:cs typeface="Helvetica Neue"/>
                <a:sym typeface="Helvetica Neue"/>
              </a:rPr>
              <a:t>Share your production &amp; editing process with them</a:t>
            </a:r>
          </a:p>
          <a:p>
            <a:pPr indent="-381000" lvl="0" marL="457200" rtl="0">
              <a:lnSpc>
                <a:spcPct val="115000"/>
              </a:lnSpc>
              <a:spcBef>
                <a:spcPts val="0"/>
              </a:spcBef>
              <a:spcAft>
                <a:spcPts val="1600"/>
              </a:spcAft>
              <a:buClr>
                <a:srgbClr val="000000"/>
              </a:buClr>
              <a:buSzPct val="100000"/>
              <a:buFont typeface="Helvetica Neue"/>
            </a:pPr>
            <a:r>
              <a:rPr lang="en-US" sz="2400">
                <a:solidFill>
                  <a:srgbClr val="000000"/>
                </a:solidFill>
                <a:latin typeface="Helvetica Neue"/>
                <a:ea typeface="Helvetica Neue"/>
                <a:cs typeface="Helvetica Neue"/>
                <a:sym typeface="Helvetica Neue"/>
              </a:rPr>
              <a:t>Positive or negative stories - be open, fair and balanced </a:t>
            </a:r>
            <a:r>
              <a:rPr lang="en-US" sz="2400" u="sng">
                <a:solidFill>
                  <a:srgbClr val="000000"/>
                </a:solidFill>
                <a:latin typeface="Helvetica Neue"/>
                <a:ea typeface="Helvetica Neue"/>
                <a:cs typeface="Helvetica Neue"/>
                <a:sym typeface="Helvetica Neue"/>
              </a:rPr>
              <a:t>ALWAYS</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Shape 59"/>
          <p:cNvSpPr txBox="1"/>
          <p:nvPr>
            <p:ph type="title"/>
          </p:nvPr>
        </p:nvSpPr>
        <p:spPr>
          <a:xfrm>
            <a:off x="457200" y="274637"/>
            <a:ext cx="8229600" cy="1143000"/>
          </a:xfrm>
          <a:prstGeom prst="rect">
            <a:avLst/>
          </a:prstGeom>
        </p:spPr>
        <p:txBody>
          <a:bodyPr anchorCtr="0" anchor="b" bIns="91425" lIns="91425" rIns="91425" tIns="91425">
            <a:noAutofit/>
          </a:bodyPr>
          <a:lstStyle/>
          <a:p>
            <a:pPr lvl="0" rtl="0">
              <a:spcBef>
                <a:spcPts val="0"/>
              </a:spcBef>
              <a:buNone/>
            </a:pPr>
            <a:r>
              <a:rPr lang="en-US">
                <a:latin typeface="Garamond"/>
                <a:ea typeface="Garamond"/>
                <a:cs typeface="Garamond"/>
                <a:sym typeface="Garamond"/>
              </a:rPr>
              <a:t>Sincere in Cultivating New Sources</a:t>
            </a:r>
          </a:p>
        </p:txBody>
      </p:sp>
      <p:sp>
        <p:nvSpPr>
          <p:cNvPr id="60" name="Shape 60"/>
          <p:cNvSpPr txBox="1"/>
          <p:nvPr>
            <p:ph idx="1" type="body"/>
          </p:nvPr>
        </p:nvSpPr>
        <p:spPr>
          <a:xfrm>
            <a:off x="457200" y="1600200"/>
            <a:ext cx="8229600" cy="4967700"/>
          </a:xfrm>
          <a:prstGeom prst="rect">
            <a:avLst/>
          </a:prstGeom>
        </p:spPr>
        <p:txBody>
          <a:bodyPr anchorCtr="0" anchor="t" bIns="91425" lIns="91425" rIns="91425" tIns="91425">
            <a:noAutofit/>
          </a:bodyPr>
          <a:lstStyle/>
          <a:p>
            <a:pPr indent="-381000" lvl="0" marL="457200" rtl="0">
              <a:lnSpc>
                <a:spcPct val="115000"/>
              </a:lnSpc>
              <a:spcBef>
                <a:spcPts val="0"/>
              </a:spcBef>
              <a:spcAft>
                <a:spcPts val="1600"/>
              </a:spcAft>
              <a:buClr>
                <a:srgbClr val="000000"/>
              </a:buClr>
              <a:buSzPct val="100000"/>
              <a:buFont typeface="Helvetica Neue"/>
            </a:pPr>
            <a:r>
              <a:rPr lang="en-US" sz="2400">
                <a:solidFill>
                  <a:srgbClr val="000000"/>
                </a:solidFill>
                <a:latin typeface="Helvetica Neue"/>
                <a:ea typeface="Helvetica Neue"/>
                <a:cs typeface="Helvetica Neue"/>
                <a:sym typeface="Helvetica Neue"/>
              </a:rPr>
              <a:t>Observe other people around, involved</a:t>
            </a:r>
          </a:p>
          <a:p>
            <a:pPr indent="-381000" lvl="0" marL="457200" rtl="0">
              <a:lnSpc>
                <a:spcPct val="115000"/>
              </a:lnSpc>
              <a:spcBef>
                <a:spcPts val="0"/>
              </a:spcBef>
              <a:spcAft>
                <a:spcPts val="1600"/>
              </a:spcAft>
              <a:buClr>
                <a:srgbClr val="000000"/>
              </a:buClr>
              <a:buSzPct val="100000"/>
              <a:buFont typeface="Helvetica Neue"/>
            </a:pPr>
            <a:r>
              <a:rPr lang="en-US" sz="2400">
                <a:solidFill>
                  <a:srgbClr val="000000"/>
                </a:solidFill>
                <a:latin typeface="Helvetica Neue"/>
                <a:ea typeface="Helvetica Neue"/>
                <a:cs typeface="Helvetica Neue"/>
                <a:sym typeface="Helvetica Neue"/>
              </a:rPr>
              <a:t>Make a point to find out names, titles, roles</a:t>
            </a:r>
          </a:p>
          <a:p>
            <a:pPr indent="-381000" lvl="0" marL="457200" rtl="0">
              <a:lnSpc>
                <a:spcPct val="115000"/>
              </a:lnSpc>
              <a:spcBef>
                <a:spcPts val="0"/>
              </a:spcBef>
              <a:spcAft>
                <a:spcPts val="1600"/>
              </a:spcAft>
              <a:buClr>
                <a:srgbClr val="000000"/>
              </a:buClr>
              <a:buSzPct val="100000"/>
              <a:buFont typeface="Helvetica Neue"/>
            </a:pPr>
            <a:r>
              <a:rPr lang="en-US" sz="2400">
                <a:solidFill>
                  <a:srgbClr val="000000"/>
                </a:solidFill>
                <a:latin typeface="Helvetica Neue"/>
                <a:ea typeface="Helvetica Neue"/>
                <a:cs typeface="Helvetica Neue"/>
                <a:sym typeface="Helvetica Neue"/>
              </a:rPr>
              <a:t>Learn their organization, resources, systems, jargon</a:t>
            </a:r>
          </a:p>
          <a:p>
            <a:pPr indent="-381000" lvl="0" marL="457200" rtl="0">
              <a:lnSpc>
                <a:spcPct val="115000"/>
              </a:lnSpc>
              <a:spcBef>
                <a:spcPts val="0"/>
              </a:spcBef>
              <a:spcAft>
                <a:spcPts val="1600"/>
              </a:spcAft>
              <a:buClr>
                <a:srgbClr val="000000"/>
              </a:buClr>
              <a:buSzPct val="100000"/>
              <a:buFont typeface="Helvetica Neue"/>
            </a:pPr>
            <a:r>
              <a:rPr lang="en-US" sz="2400">
                <a:solidFill>
                  <a:srgbClr val="000000"/>
                </a:solidFill>
                <a:latin typeface="Helvetica Neue"/>
                <a:ea typeface="Helvetica Neue"/>
                <a:cs typeface="Helvetica Neue"/>
                <a:sym typeface="Helvetica Neue"/>
              </a:rPr>
              <a:t>Seek additional resources through data and document requests</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Shape 65"/>
          <p:cNvSpPr txBox="1"/>
          <p:nvPr>
            <p:ph type="title"/>
          </p:nvPr>
        </p:nvSpPr>
        <p:spPr>
          <a:xfrm>
            <a:off x="457200" y="274637"/>
            <a:ext cx="8229600" cy="1143000"/>
          </a:xfrm>
          <a:prstGeom prst="rect">
            <a:avLst/>
          </a:prstGeom>
        </p:spPr>
        <p:txBody>
          <a:bodyPr anchorCtr="0" anchor="b" bIns="91425" lIns="91425" rIns="91425" tIns="91425">
            <a:noAutofit/>
          </a:bodyPr>
          <a:lstStyle/>
          <a:p>
            <a:pPr lvl="0" rtl="0">
              <a:spcBef>
                <a:spcPts val="0"/>
              </a:spcBef>
              <a:buClr>
                <a:srgbClr val="000000"/>
              </a:buClr>
              <a:buSzPct val="30555"/>
              <a:buFont typeface="Arial"/>
              <a:buNone/>
            </a:pPr>
            <a:r>
              <a:rPr lang="en-US">
                <a:latin typeface="Garamond"/>
                <a:ea typeface="Garamond"/>
                <a:cs typeface="Garamond"/>
                <a:sym typeface="Garamond"/>
              </a:rPr>
              <a:t>Pair Share Discussions</a:t>
            </a:r>
          </a:p>
        </p:txBody>
      </p:sp>
      <p:sp>
        <p:nvSpPr>
          <p:cNvPr id="66" name="Shape 66"/>
          <p:cNvSpPr txBox="1"/>
          <p:nvPr>
            <p:ph idx="1" type="body"/>
          </p:nvPr>
        </p:nvSpPr>
        <p:spPr>
          <a:xfrm>
            <a:off x="457200" y="1600200"/>
            <a:ext cx="8229600" cy="4967700"/>
          </a:xfrm>
          <a:prstGeom prst="rect">
            <a:avLst/>
          </a:prstGeom>
        </p:spPr>
        <p:txBody>
          <a:bodyPr anchorCtr="0" anchor="t" bIns="91425" lIns="91425" rIns="91425" tIns="91425">
            <a:noAutofit/>
          </a:bodyPr>
          <a:lstStyle/>
          <a:p>
            <a:pPr lvl="0" rtl="0">
              <a:lnSpc>
                <a:spcPct val="115000"/>
              </a:lnSpc>
              <a:spcBef>
                <a:spcPts val="0"/>
              </a:spcBef>
              <a:spcAft>
                <a:spcPts val="1600"/>
              </a:spcAft>
              <a:buNone/>
            </a:pPr>
            <a:r>
              <a:rPr lang="en-US" sz="2400">
                <a:solidFill>
                  <a:srgbClr val="000000"/>
                </a:solidFill>
                <a:latin typeface="Helvetica Neue"/>
                <a:ea typeface="Helvetica Neue"/>
                <a:cs typeface="Helvetica Neue"/>
                <a:sym typeface="Helvetica Neue"/>
              </a:rPr>
              <a:t>Using your knowledge of beat reporting and relationship building with subjects:</a:t>
            </a:r>
          </a:p>
          <a:p>
            <a:pPr indent="-381000" lvl="0" marL="457200" rtl="0">
              <a:lnSpc>
                <a:spcPct val="115000"/>
              </a:lnSpc>
              <a:spcBef>
                <a:spcPts val="0"/>
              </a:spcBef>
              <a:spcAft>
                <a:spcPts val="1600"/>
              </a:spcAft>
              <a:buClr>
                <a:srgbClr val="000000"/>
              </a:buClr>
              <a:buSzPct val="100000"/>
              <a:buFont typeface="Helvetica Neue"/>
            </a:pPr>
            <a:r>
              <a:rPr lang="en-US" sz="2400">
                <a:solidFill>
                  <a:srgbClr val="000000"/>
                </a:solidFill>
                <a:latin typeface="Helvetica Neue"/>
                <a:ea typeface="Helvetica Neue"/>
                <a:cs typeface="Helvetica Neue"/>
                <a:sym typeface="Helvetica Neue"/>
              </a:rPr>
              <a:t>Read the scenarios</a:t>
            </a:r>
          </a:p>
          <a:p>
            <a:pPr indent="-381000" lvl="0" marL="457200" rtl="0">
              <a:lnSpc>
                <a:spcPct val="115000"/>
              </a:lnSpc>
              <a:spcBef>
                <a:spcPts val="0"/>
              </a:spcBef>
              <a:spcAft>
                <a:spcPts val="1600"/>
              </a:spcAft>
              <a:buClr>
                <a:srgbClr val="000000"/>
              </a:buClr>
              <a:buSzPct val="100000"/>
              <a:buFont typeface="Helvetica Neue"/>
            </a:pPr>
            <a:r>
              <a:rPr lang="en-US" sz="2400">
                <a:solidFill>
                  <a:srgbClr val="000000"/>
                </a:solidFill>
                <a:latin typeface="Helvetica Neue"/>
                <a:ea typeface="Helvetica Neue"/>
                <a:cs typeface="Helvetica Neue"/>
                <a:sym typeface="Helvetica Neue"/>
              </a:rPr>
              <a:t>Discuss the issues/concerns</a:t>
            </a:r>
          </a:p>
          <a:p>
            <a:pPr indent="-381000" lvl="0" marL="457200" rtl="0">
              <a:lnSpc>
                <a:spcPct val="115000"/>
              </a:lnSpc>
              <a:spcBef>
                <a:spcPts val="0"/>
              </a:spcBef>
              <a:spcAft>
                <a:spcPts val="1600"/>
              </a:spcAft>
              <a:buClr>
                <a:srgbClr val="000000"/>
              </a:buClr>
              <a:buSzPct val="100000"/>
              <a:buFont typeface="Helvetica Neue"/>
            </a:pPr>
            <a:r>
              <a:rPr lang="en-US" sz="2400">
                <a:solidFill>
                  <a:srgbClr val="000000"/>
                </a:solidFill>
                <a:latin typeface="Helvetica Neue"/>
                <a:ea typeface="Helvetica Neue"/>
                <a:cs typeface="Helvetica Neue"/>
                <a:sym typeface="Helvetica Neue"/>
              </a:rPr>
              <a:t>Address the questions</a:t>
            </a:r>
          </a:p>
          <a:p>
            <a:pPr indent="-381000" lvl="0" marL="457200" rtl="0">
              <a:lnSpc>
                <a:spcPct val="115000"/>
              </a:lnSpc>
              <a:spcBef>
                <a:spcPts val="0"/>
              </a:spcBef>
              <a:spcAft>
                <a:spcPts val="1600"/>
              </a:spcAft>
              <a:buClr>
                <a:srgbClr val="000000"/>
              </a:buClr>
              <a:buSzPct val="100000"/>
              <a:buFont typeface="Helvetica Neue"/>
            </a:pPr>
            <a:r>
              <a:rPr lang="en-US" sz="2400">
                <a:solidFill>
                  <a:srgbClr val="000000"/>
                </a:solidFill>
                <a:latin typeface="Helvetica Neue"/>
                <a:ea typeface="Helvetica Neue"/>
                <a:cs typeface="Helvetica Neue"/>
                <a:sym typeface="Helvetica Neue"/>
              </a:rPr>
              <a:t>Additional questions/issues to address?</a:t>
            </a:r>
          </a:p>
          <a:p>
            <a:pPr indent="-381000" lvl="0" marL="457200" rtl="0">
              <a:lnSpc>
                <a:spcPct val="115000"/>
              </a:lnSpc>
              <a:spcBef>
                <a:spcPts val="0"/>
              </a:spcBef>
              <a:spcAft>
                <a:spcPts val="1600"/>
              </a:spcAft>
              <a:buClr>
                <a:srgbClr val="000000"/>
              </a:buClr>
              <a:buSzPct val="100000"/>
              <a:buFont typeface="Helvetica Neue"/>
            </a:pPr>
            <a:r>
              <a:rPr lang="en-US" sz="2400">
                <a:solidFill>
                  <a:srgbClr val="000000"/>
                </a:solidFill>
                <a:latin typeface="Helvetica Neue"/>
                <a:ea typeface="Helvetica Neue"/>
                <a:cs typeface="Helvetica Neue"/>
                <a:sym typeface="Helvetica Neue"/>
              </a:rPr>
              <a:t>Develop a plan of action or new solution</a:t>
            </a:r>
          </a:p>
          <a:p>
            <a:pPr indent="-381000" lvl="0" marL="457200" rtl="0">
              <a:lnSpc>
                <a:spcPct val="115000"/>
              </a:lnSpc>
              <a:spcBef>
                <a:spcPts val="0"/>
              </a:spcBef>
              <a:spcAft>
                <a:spcPts val="1600"/>
              </a:spcAft>
              <a:buClr>
                <a:srgbClr val="000000"/>
              </a:buClr>
              <a:buSzPct val="100000"/>
              <a:buFont typeface="Helvetica Neue"/>
            </a:pPr>
            <a:r>
              <a:rPr lang="en-US" sz="2400">
                <a:solidFill>
                  <a:srgbClr val="000000"/>
                </a:solidFill>
                <a:latin typeface="Helvetica Neue"/>
                <a:ea typeface="Helvetica Neue"/>
                <a:cs typeface="Helvetica Neue"/>
                <a:sym typeface="Helvetica Neue"/>
              </a:rPr>
              <a:t>Be prepared to share with class</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Shape 71"/>
          <p:cNvSpPr txBox="1"/>
          <p:nvPr>
            <p:ph type="title"/>
          </p:nvPr>
        </p:nvSpPr>
        <p:spPr>
          <a:xfrm>
            <a:off x="457200" y="274637"/>
            <a:ext cx="8229600" cy="1143000"/>
          </a:xfrm>
          <a:prstGeom prst="rect">
            <a:avLst/>
          </a:prstGeom>
        </p:spPr>
        <p:txBody>
          <a:bodyPr anchorCtr="0" anchor="b" bIns="91425" lIns="91425" rIns="91425" tIns="91425">
            <a:noAutofit/>
          </a:bodyPr>
          <a:lstStyle/>
          <a:p>
            <a:pPr lvl="0" rtl="0">
              <a:spcBef>
                <a:spcPts val="0"/>
              </a:spcBef>
              <a:buNone/>
            </a:pPr>
            <a:r>
              <a:rPr lang="en-US">
                <a:latin typeface="Garamond"/>
                <a:ea typeface="Garamond"/>
                <a:cs typeface="Garamond"/>
                <a:sym typeface="Garamond"/>
              </a:rPr>
              <a:t>Role Play Scenario #1</a:t>
            </a:r>
          </a:p>
        </p:txBody>
      </p:sp>
      <p:sp>
        <p:nvSpPr>
          <p:cNvPr id="72" name="Shape 72"/>
          <p:cNvSpPr txBox="1"/>
          <p:nvPr>
            <p:ph idx="1" type="body"/>
          </p:nvPr>
        </p:nvSpPr>
        <p:spPr>
          <a:xfrm>
            <a:off x="457200" y="1600200"/>
            <a:ext cx="8229600" cy="3841500"/>
          </a:xfrm>
          <a:prstGeom prst="rect">
            <a:avLst/>
          </a:prstGeom>
        </p:spPr>
        <p:txBody>
          <a:bodyPr anchorCtr="0" anchor="t" bIns="91425" lIns="91425" rIns="91425" tIns="91425">
            <a:noAutofit/>
          </a:bodyPr>
          <a:lstStyle/>
          <a:p>
            <a:pPr lvl="0" rtl="0">
              <a:lnSpc>
                <a:spcPct val="115000"/>
              </a:lnSpc>
              <a:spcBef>
                <a:spcPts val="0"/>
              </a:spcBef>
              <a:spcAft>
                <a:spcPts val="1600"/>
              </a:spcAft>
              <a:buNone/>
            </a:pPr>
            <a:r>
              <a:rPr i="1" lang="en-US" sz="2400">
                <a:solidFill>
                  <a:schemeClr val="dk2"/>
                </a:solidFill>
                <a:latin typeface="Helvetica Neue"/>
                <a:ea typeface="Helvetica Neue"/>
                <a:cs typeface="Helvetica Neue"/>
                <a:sym typeface="Helvetica Neue"/>
              </a:rPr>
              <a:t>A new student club has formed on campus. They call themselves Tolerance Alliance, and their posters around campus only show the name TOLERANCE ALLIANCE, First Meeting September 5 8:00 a.m. room S201. No additional information. From word of mouth you learn it is a club for supporters of the LGBTQ community and find out the name of a student organizer. Tracking him down, he replies he does not want a reporter at the meetings to ensure the comfort and anonymity of members. </a:t>
            </a:r>
          </a:p>
        </p:txBody>
      </p:sp>
      <p:sp>
        <p:nvSpPr>
          <p:cNvPr id="73" name="Shape 73"/>
          <p:cNvSpPr txBox="1"/>
          <p:nvPr/>
        </p:nvSpPr>
        <p:spPr>
          <a:xfrm>
            <a:off x="532800" y="5624250"/>
            <a:ext cx="8154000" cy="1233900"/>
          </a:xfrm>
          <a:prstGeom prst="rect">
            <a:avLst/>
          </a:prstGeom>
          <a:noFill/>
          <a:ln>
            <a:noFill/>
          </a:ln>
        </p:spPr>
        <p:txBody>
          <a:bodyPr anchorCtr="0" anchor="t" bIns="91425" lIns="91425" rIns="91425" tIns="91425">
            <a:noAutofit/>
          </a:bodyPr>
          <a:lstStyle/>
          <a:p>
            <a:pPr lvl="0" rtl="0">
              <a:lnSpc>
                <a:spcPct val="100000"/>
              </a:lnSpc>
              <a:spcBef>
                <a:spcPts val="0"/>
              </a:spcBef>
              <a:spcAft>
                <a:spcPts val="1600"/>
              </a:spcAft>
              <a:buNone/>
            </a:pPr>
            <a:r>
              <a:rPr lang="en-US" sz="2000">
                <a:latin typeface="Helvetica Neue"/>
                <a:ea typeface="Helvetica Neue"/>
                <a:cs typeface="Helvetica Neue"/>
                <a:sym typeface="Helvetica Neue"/>
              </a:rPr>
              <a:t>How can you start to build rapport with the club and organizers?</a:t>
            </a:r>
          </a:p>
          <a:p>
            <a:pPr lvl="0" rtl="0">
              <a:lnSpc>
                <a:spcPct val="100000"/>
              </a:lnSpc>
              <a:spcBef>
                <a:spcPts val="0"/>
              </a:spcBef>
              <a:spcAft>
                <a:spcPts val="1600"/>
              </a:spcAft>
              <a:buNone/>
            </a:pPr>
            <a:r>
              <a:rPr lang="en-US" sz="2000">
                <a:latin typeface="Helvetica Neue"/>
                <a:ea typeface="Helvetica Neue"/>
                <a:cs typeface="Helvetica Neue"/>
                <a:sym typeface="Helvetica Neue"/>
              </a:rPr>
              <a:t>How do you guarantee balanced, non-bias coverage of the club?</a:t>
            </a:r>
            <a:r>
              <a:rPr lang="en-US" sz="1800">
                <a:latin typeface="Helvetica Neue"/>
                <a:ea typeface="Helvetica Neue"/>
                <a:cs typeface="Helvetica Neue"/>
                <a:sym typeface="Helvetica Neue"/>
              </a:rPr>
              <a:t> </a:t>
            </a:r>
          </a:p>
          <a:p>
            <a:pPr lvl="0" rtl="0">
              <a:lnSpc>
                <a:spcPct val="100000"/>
              </a:lnSpc>
              <a:spcBef>
                <a:spcPts val="0"/>
              </a:spcBef>
              <a:spcAft>
                <a:spcPts val="1600"/>
              </a:spcAft>
              <a:buNone/>
            </a:pPr>
            <a:r>
              <a:t/>
            </a:r>
            <a:endParaRPr sz="1800">
              <a:latin typeface="Helvetica Neue"/>
              <a:ea typeface="Helvetica Neue"/>
              <a:cs typeface="Helvetica Neue"/>
              <a:sym typeface="Helvetica Neue"/>
            </a:endParaRPr>
          </a:p>
          <a:p>
            <a:pPr lvl="0" rtl="0">
              <a:lnSpc>
                <a:spcPct val="100000"/>
              </a:lnSpc>
              <a:spcBef>
                <a:spcPts val="0"/>
              </a:spcBef>
              <a:spcAft>
                <a:spcPts val="1600"/>
              </a:spcAft>
              <a:buNone/>
            </a:pPr>
            <a:r>
              <a:t/>
            </a:r>
            <a:endParaRPr sz="1800">
              <a:latin typeface="Helvetica Neue"/>
              <a:ea typeface="Helvetica Neue"/>
              <a:cs typeface="Helvetica Neue"/>
              <a:sym typeface="Helvetica Neue"/>
            </a:endParaRPr>
          </a:p>
          <a:p>
            <a:pPr lvl="0" rtl="0">
              <a:lnSpc>
                <a:spcPct val="100000"/>
              </a:lnSpc>
              <a:spcBef>
                <a:spcPts val="0"/>
              </a:spcBef>
              <a:spcAft>
                <a:spcPts val="1600"/>
              </a:spcAft>
              <a:buClr>
                <a:schemeClr val="dk1"/>
              </a:buClr>
              <a:buFont typeface="Arial"/>
              <a:buNone/>
            </a:pPr>
            <a:r>
              <a:t/>
            </a:r>
            <a:endParaRPr sz="1800">
              <a:latin typeface="Helvetica Neue"/>
              <a:ea typeface="Helvetica Neue"/>
              <a:cs typeface="Helvetica Neue"/>
              <a:sym typeface="Helvetica Neue"/>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Shape 78"/>
          <p:cNvSpPr txBox="1"/>
          <p:nvPr>
            <p:ph type="title"/>
          </p:nvPr>
        </p:nvSpPr>
        <p:spPr>
          <a:xfrm>
            <a:off x="457200" y="274637"/>
            <a:ext cx="8229600" cy="1143000"/>
          </a:xfrm>
          <a:prstGeom prst="rect">
            <a:avLst/>
          </a:prstGeom>
        </p:spPr>
        <p:txBody>
          <a:bodyPr anchorCtr="0" anchor="b" bIns="91425" lIns="91425" rIns="91425" tIns="91425">
            <a:noAutofit/>
          </a:bodyPr>
          <a:lstStyle/>
          <a:p>
            <a:pPr lvl="0" rtl="0">
              <a:spcBef>
                <a:spcPts val="0"/>
              </a:spcBef>
              <a:buNone/>
            </a:pPr>
            <a:r>
              <a:rPr lang="en-US">
                <a:latin typeface="Garamond"/>
                <a:ea typeface="Garamond"/>
                <a:cs typeface="Garamond"/>
                <a:sym typeface="Garamond"/>
              </a:rPr>
              <a:t>Role Play Scenario #2</a:t>
            </a:r>
          </a:p>
        </p:txBody>
      </p:sp>
      <p:sp>
        <p:nvSpPr>
          <p:cNvPr id="79" name="Shape 79"/>
          <p:cNvSpPr txBox="1"/>
          <p:nvPr>
            <p:ph idx="1" type="body"/>
          </p:nvPr>
        </p:nvSpPr>
        <p:spPr>
          <a:xfrm>
            <a:off x="457200" y="1600200"/>
            <a:ext cx="8229600" cy="2484600"/>
          </a:xfrm>
          <a:prstGeom prst="rect">
            <a:avLst/>
          </a:prstGeom>
        </p:spPr>
        <p:txBody>
          <a:bodyPr anchorCtr="0" anchor="t" bIns="91425" lIns="91425" rIns="91425" tIns="91425">
            <a:noAutofit/>
          </a:bodyPr>
          <a:lstStyle/>
          <a:p>
            <a:pPr lvl="0" rtl="0">
              <a:lnSpc>
                <a:spcPct val="115000"/>
              </a:lnSpc>
              <a:spcBef>
                <a:spcPts val="0"/>
              </a:spcBef>
              <a:spcAft>
                <a:spcPts val="1600"/>
              </a:spcAft>
              <a:buClr>
                <a:schemeClr val="dk1"/>
              </a:buClr>
              <a:buSzPct val="45833"/>
              <a:buFont typeface="Arial"/>
              <a:buNone/>
            </a:pPr>
            <a:r>
              <a:rPr i="1" lang="en-US" sz="2400">
                <a:solidFill>
                  <a:schemeClr val="dk2"/>
                </a:solidFill>
                <a:latin typeface="Helvetica Neue"/>
                <a:ea typeface="Helvetica Neue"/>
                <a:cs typeface="Helvetica Neue"/>
                <a:sym typeface="Helvetica Neue"/>
              </a:rPr>
              <a:t>You have been assigned to be the beat reporter for varsity football. A few days ago the sports editor set up a meeting with the head coach for you for 7:30 a.m. Monday morning. Late Sunday night you suddenly remember the Geometry tutorial you have also at 7:30 Monday morning</a:t>
            </a:r>
          </a:p>
        </p:txBody>
      </p:sp>
      <p:sp>
        <p:nvSpPr>
          <p:cNvPr id="80" name="Shape 80"/>
          <p:cNvSpPr txBox="1"/>
          <p:nvPr/>
        </p:nvSpPr>
        <p:spPr>
          <a:xfrm>
            <a:off x="532800" y="4248675"/>
            <a:ext cx="8154000" cy="2336100"/>
          </a:xfrm>
          <a:prstGeom prst="rect">
            <a:avLst/>
          </a:prstGeom>
          <a:noFill/>
          <a:ln>
            <a:noFill/>
          </a:ln>
        </p:spPr>
        <p:txBody>
          <a:bodyPr anchorCtr="0" anchor="t" bIns="91425" lIns="91425" rIns="91425" tIns="91425">
            <a:noAutofit/>
          </a:bodyPr>
          <a:lstStyle/>
          <a:p>
            <a:pPr lvl="0" rtl="0">
              <a:lnSpc>
                <a:spcPct val="100000"/>
              </a:lnSpc>
              <a:spcBef>
                <a:spcPts val="0"/>
              </a:spcBef>
              <a:spcAft>
                <a:spcPts val="1600"/>
              </a:spcAft>
              <a:buNone/>
            </a:pPr>
            <a:r>
              <a:rPr lang="en-US" sz="2000">
                <a:latin typeface="Helvetica Neue"/>
                <a:ea typeface="Helvetica Neue"/>
                <a:cs typeface="Helvetica Neue"/>
                <a:sym typeface="Helvetica Neue"/>
              </a:rPr>
              <a:t>What would be the potential</a:t>
            </a:r>
            <a:r>
              <a:rPr lang="en-US" sz="2000">
                <a:solidFill>
                  <a:schemeClr val="dk1"/>
                </a:solidFill>
                <a:latin typeface="Helvetica Neue"/>
                <a:ea typeface="Helvetica Neue"/>
                <a:cs typeface="Helvetica Neue"/>
                <a:sym typeface="Helvetica Neue"/>
              </a:rPr>
              <a:t> consequences if you choose to no-show for your meeting with the head coach?</a:t>
            </a:r>
          </a:p>
          <a:p>
            <a:pPr lvl="0" rtl="0">
              <a:lnSpc>
                <a:spcPct val="100000"/>
              </a:lnSpc>
              <a:spcBef>
                <a:spcPts val="0"/>
              </a:spcBef>
              <a:spcAft>
                <a:spcPts val="1600"/>
              </a:spcAft>
              <a:buNone/>
            </a:pPr>
            <a:r>
              <a:rPr lang="en-US" sz="2000">
                <a:latin typeface="Helvetica Neue"/>
                <a:ea typeface="Helvetica Neue"/>
                <a:cs typeface="Helvetica Neue"/>
                <a:sym typeface="Helvetica Neue"/>
              </a:rPr>
              <a:t>What do you do?</a:t>
            </a:r>
          </a:p>
          <a:p>
            <a:pPr lvl="0" rtl="0">
              <a:lnSpc>
                <a:spcPct val="100000"/>
              </a:lnSpc>
              <a:spcBef>
                <a:spcPts val="0"/>
              </a:spcBef>
              <a:spcAft>
                <a:spcPts val="1600"/>
              </a:spcAft>
              <a:buNone/>
            </a:pPr>
            <a:r>
              <a:rPr lang="en-US" sz="2000">
                <a:latin typeface="Helvetica Neue"/>
                <a:ea typeface="Helvetica Neue"/>
                <a:cs typeface="Helvetica Neue"/>
                <a:sym typeface="Helvetica Neue"/>
              </a:rPr>
              <a:t>What are the potential consequences with your decision?</a:t>
            </a:r>
          </a:p>
          <a:p>
            <a:pPr lvl="0" rtl="0">
              <a:lnSpc>
                <a:spcPct val="100000"/>
              </a:lnSpc>
              <a:spcBef>
                <a:spcPts val="0"/>
              </a:spcBef>
              <a:spcAft>
                <a:spcPts val="1600"/>
              </a:spcAft>
              <a:buNone/>
            </a:pPr>
            <a:r>
              <a:t/>
            </a:r>
            <a:endParaRPr sz="1800">
              <a:latin typeface="Helvetica Neue"/>
              <a:ea typeface="Helvetica Neue"/>
              <a:cs typeface="Helvetica Neue"/>
              <a:sym typeface="Helvetica Neue"/>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