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y="685800" x="1714753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3" name="Shape 7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9" name="Shape 7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y="685800" x="1714762"/>
            <a:ext cy="3429000" cx="34293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211112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37867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600200" x="457200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600200" x="4692273"/>
            <a:ext cy="4967700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5875078" x="457200"/>
            <a:ext cy="692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www.newseum.org/todaysfrontpages/default.asp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/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3237473" x="685800"/>
            <a:ext cy="15465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9600" lang="en">
                <a:latin typeface="Garamond"/>
                <a:ea typeface="Garamond"/>
                <a:cs typeface="Garamond"/>
                <a:sym typeface="Garamond"/>
              </a:rPr>
              <a:t>News Covers History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5241037" x="685800"/>
            <a:ext cy="10464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News Literacy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74646" x="457200"/>
            <a:ext cy="815400" cx="8232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Civil War</a:t>
            </a:r>
          </a:p>
        </p:txBody>
      </p:sp>
      <p:pic>
        <p:nvPicPr>
          <p:cNvPr id="30" name="Shape 3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23862" x="3999425"/>
            <a:ext cy="6010275" cx="43243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Shape 31"/>
          <p:cNvSpPr txBox="1"/>
          <p:nvPr/>
        </p:nvSpPr>
        <p:spPr>
          <a:xfrm>
            <a:off y="6434144" x="3999425"/>
            <a:ext cy="286800" cx="301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000" lang="en">
                <a:solidFill>
                  <a:schemeClr val="dk1"/>
                </a:solidFill>
              </a:rPr>
              <a:t> Source: Smithsonian Magazine Collection</a:t>
            </a:r>
          </a:p>
        </p:txBody>
      </p:sp>
      <p:sp>
        <p:nvSpPr>
          <p:cNvPr id="32" name="Shape 32"/>
          <p:cNvSpPr txBox="1"/>
          <p:nvPr/>
        </p:nvSpPr>
        <p:spPr>
          <a:xfrm>
            <a:off y="1317075" x="457200"/>
            <a:ext cy="431400" cx="314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The Civil War begins, and a newspaper prints an illustration of a battle at Fort Sumter. War illustrations often took about two weeks to make it to print.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Civil War</a:t>
            </a:r>
          </a:p>
        </p:txBody>
      </p:sp>
      <p:sp>
        <p:nvSpPr>
          <p:cNvPr id="38" name="Shape 38"/>
          <p:cNvSpPr txBox="1"/>
          <p:nvPr/>
        </p:nvSpPr>
        <p:spPr>
          <a:xfrm>
            <a:off y="6284917" x="4345925"/>
            <a:ext cy="932999" cx="301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000" lang="en">
                <a:solidFill>
                  <a:schemeClr val="dk1"/>
                </a:solidFill>
              </a:rPr>
              <a:t> Source: Smithsonian Magazine Collection</a:t>
            </a:r>
          </a:p>
        </p:txBody>
      </p:sp>
      <p:pic>
        <p:nvPicPr>
          <p:cNvPr id="39" name="Shape 3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4637" x="4345925"/>
            <a:ext cy="6010275" cx="42672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Shape 40"/>
          <p:cNvSpPr txBox="1"/>
          <p:nvPr/>
        </p:nvSpPr>
        <p:spPr>
          <a:xfrm>
            <a:off y="1417650" x="457200"/>
            <a:ext cy="431400" cx="314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An illustration of Jefferson Davis speaking to a crowd before becoming president of the Confederate States.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43" x="457200"/>
            <a:ext cy="5292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WWII</a:t>
            </a:r>
          </a:p>
        </p:txBody>
      </p:sp>
      <p:sp>
        <p:nvSpPr>
          <p:cNvPr id="46" name="Shape 46"/>
          <p:cNvSpPr txBox="1"/>
          <p:nvPr/>
        </p:nvSpPr>
        <p:spPr>
          <a:xfrm>
            <a:off y="6510325" x="3959000"/>
            <a:ext cy="529200" cx="4927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sz="1000" lang="en">
                <a:solidFill>
                  <a:schemeClr val="dk1"/>
                </a:solidFill>
              </a:rPr>
              <a:t>Source: Creative Commons License, Bundesarchiv, Bild 183-S62600 / CC-BY-SA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06699" x="3958999"/>
            <a:ext cy="6469324" cx="441277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/>
          <p:nvPr/>
        </p:nvSpPr>
        <p:spPr>
          <a:xfrm>
            <a:off y="1120300" x="457200"/>
            <a:ext cy="728699" cx="314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The Stars &amp; Stripes, a U.S.-government sponsored newspaper, covered Hitler’s death and the closing of World War II.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3" name="Shape 53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82651" x="4482976"/>
            <a:ext cy="6197475" cx="4232049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Shape 54"/>
          <p:cNvSpPr txBox="1"/>
          <p:nvPr/>
        </p:nvSpPr>
        <p:spPr>
          <a:xfrm>
            <a:off y="6380121" x="4482975"/>
            <a:ext cy="431400" cx="301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000" lang="en">
                <a:solidFill>
                  <a:schemeClr val="dk1"/>
                </a:solidFill>
              </a:rPr>
              <a:t> Source: Creative Commons License, US Army</a:t>
            </a:r>
          </a:p>
        </p:txBody>
      </p:sp>
      <p:sp>
        <p:nvSpPr>
          <p:cNvPr id="55" name="Shape 55"/>
          <p:cNvSpPr txBox="1"/>
          <p:nvPr>
            <p:ph type="title"/>
          </p:nvPr>
        </p:nvSpPr>
        <p:spPr>
          <a:xfrm>
            <a:off y="274644" x="457200"/>
            <a:ext cy="6639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WWII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y="1417650" x="457200"/>
            <a:ext cy="431400" cx="3148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The Stars &amp; Stripes, a U.S.-government sponsored newspaper, covered Hitler’s death and the closing of World War II.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y="-307937" x="192262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Civil Rights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y="759175" x="192275"/>
            <a:ext cy="1143299" cx="8353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In 1964, the Senate passed the Civil Rights Bill that outlawed racial discrimination in certain venues.</a:t>
            </a:r>
          </a:p>
        </p:txBody>
      </p:sp>
      <p:sp>
        <p:nvSpPr>
          <p:cNvPr id="63" name="Shape 63"/>
          <p:cNvSpPr txBox="1"/>
          <p:nvPr/>
        </p:nvSpPr>
        <p:spPr>
          <a:xfrm>
            <a:off y="6371425" x="1997850"/>
            <a:ext cy="932999" cx="43299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000" lang="en">
                <a:solidFill>
                  <a:schemeClr val="dk1"/>
                </a:solidFill>
              </a:rPr>
              <a:t> Source: Cecil Stoughton, White House Press Office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902476" x="2074050"/>
            <a:ext cy="4468950" cx="66763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Technology</a:t>
            </a:r>
          </a:p>
        </p:txBody>
      </p:sp>
      <p:sp>
        <p:nvSpPr>
          <p:cNvPr id="70" name="Shape 70"/>
          <p:cNvSpPr txBox="1"/>
          <p:nvPr/>
        </p:nvSpPr>
        <p:spPr>
          <a:xfrm>
            <a:off y="1417650" x="457200"/>
            <a:ext cy="444600" cx="2865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On July 20, 1969, astronauts walked on the moon for the first time.</a:t>
            </a:r>
          </a:p>
        </p:txBody>
      </p:sp>
      <p:sp>
        <p:nvSpPr>
          <p:cNvPr id="71" name="Shape 71"/>
          <p:cNvSpPr txBox="1"/>
          <p:nvPr/>
        </p:nvSpPr>
        <p:spPr>
          <a:xfrm>
            <a:off y="4742900" x="3266700"/>
            <a:ext cy="932999" cx="5267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1000" lang="en">
                <a:solidFill>
                  <a:schemeClr val="dk1"/>
                </a:solidFill>
              </a:rPr>
              <a:t> Source: Creative Commons attribution license, Ken Mayer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46136" x="3322368"/>
            <a:ext cy="3780987" cx="56803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y="274637" x="457200"/>
            <a:ext cy="11432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000" lang="en">
                <a:latin typeface="Helvetica Neue"/>
                <a:ea typeface="Helvetica Neue"/>
                <a:cs typeface="Helvetica Neue"/>
                <a:sym typeface="Helvetica Neue"/>
              </a:rPr>
              <a:t>Recent news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y="1600200" x="457200"/>
            <a:ext cy="49677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Visit </a:t>
            </a:r>
            <a:r>
              <a:rPr u="sng" lang="en">
                <a:solidFill>
                  <a:schemeClr val="hlink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/>
              </a:rPr>
              <a:t>Newseum’s Online</a:t>
            </a:r>
            <a:r>
              <a:rPr lang="en">
                <a:latin typeface="Helvetica Neue"/>
                <a:ea typeface="Helvetica Neue"/>
                <a:cs typeface="Helvetica Neue"/>
                <a:sym typeface="Helvetica Neue"/>
              </a:rPr>
              <a:t> Front Pages section to see more recent front page coverage of major events.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