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a:blip r:embed="rId3"/>
          <a:stretch>
            <a:fillRect/>
          </a:stretch>
        </p:blipFill>
        <p:spPr>
          <a:xfrm>
            <a:off y="0" x="-76200"/>
            <a:ext cy="5143498" cx="9552198"/>
          </a:xfrm>
          <a:prstGeom prst="rect">
            <a:avLst/>
          </a:prstGeom>
          <a:noFill/>
          <a:ln>
            <a:noFill/>
          </a:ln>
        </p:spPr>
      </p:pic>
      <p:sp>
        <p:nvSpPr>
          <p:cNvPr id="24" name="Shape 24"/>
          <p:cNvSpPr txBox="1"/>
          <p:nvPr>
            <p:ph type="ctrTitle"/>
          </p:nvPr>
        </p:nvSpPr>
        <p:spPr>
          <a:xfrm>
            <a:off y="3036400" x="-76200"/>
            <a:ext cy="1159799" cx="9552299"/>
          </a:xfrm>
          <a:prstGeom prst="rect">
            <a:avLst/>
          </a:prstGeom>
        </p:spPr>
        <p:txBody>
          <a:bodyPr bIns="91425" rIns="91425" lIns="91425" tIns="91425" anchor="b" anchorCtr="0">
            <a:noAutofit/>
          </a:bodyPr>
          <a:lstStyle/>
          <a:p>
            <a:pPr rtl="0" lvl="0">
              <a:buNone/>
            </a:pPr>
            <a:r>
              <a:rPr b="0" sz="9600" lang="en">
                <a:latin typeface="Garamond"/>
                <a:ea typeface="Garamond"/>
                <a:cs typeface="Garamond"/>
                <a:sym typeface="Garamond"/>
              </a:rPr>
              <a:t>Fact and</a:t>
            </a:r>
          </a:p>
          <a:p>
            <a:r>
              <a:t/>
            </a:r>
          </a:p>
        </p:txBody>
      </p:sp>
      <p:sp>
        <p:nvSpPr>
          <p:cNvPr id="25" name="Shape 25"/>
          <p:cNvSpPr txBox="1"/>
          <p:nvPr/>
        </p:nvSpPr>
        <p:spPr>
          <a:xfrm>
            <a:off y="4341700" x="-76200"/>
            <a:ext cy="546599" cx="9552299"/>
          </a:xfrm>
          <a:prstGeom prst="rect">
            <a:avLst/>
          </a:prstGeom>
        </p:spPr>
        <p:txBody>
          <a:bodyPr bIns="91425" rIns="91425" lIns="91425" tIns="91425" anchor="t" anchorCtr="0">
            <a:noAutofit/>
          </a:bodyPr>
          <a:lstStyle/>
          <a:p>
            <a:pPr algn="ctr">
              <a:buNone/>
            </a:pPr>
            <a:r>
              <a:rPr sz="3000" lang="en">
                <a:latin typeface="Helvetica Neue"/>
                <a:ea typeface="Helvetica Neue"/>
                <a:cs typeface="Helvetica Neue"/>
                <a:sym typeface="Helvetica Neue"/>
              </a:rPr>
              <a:t>Opinion Writing</a:t>
            </a:r>
          </a:p>
        </p:txBody>
      </p:sp>
      <p:sp>
        <p:nvSpPr>
          <p:cNvPr id="26" name="Shape 26"/>
          <p:cNvSpPr txBox="1"/>
          <p:nvPr/>
        </p:nvSpPr>
        <p:spPr>
          <a:xfrm>
            <a:off y="2211300" x="2596325"/>
            <a:ext cy="1341899" cx="6335999"/>
          </a:xfrm>
          <a:prstGeom prst="rect">
            <a:avLst/>
          </a:prstGeom>
        </p:spPr>
        <p:txBody>
          <a:bodyPr bIns="91425" rIns="91425" lIns="91425" tIns="91425" anchor="t" anchorCtr="0">
            <a:noAutofit/>
          </a:bodyPr>
          <a:lstStyle/>
          <a:p>
            <a:pPr>
              <a:buNone/>
            </a:pPr>
            <a:r>
              <a:rPr sz="9600" lang="en">
                <a:solidFill>
                  <a:schemeClr val="dk1"/>
                </a:solidFill>
                <a:latin typeface="Garamond"/>
                <a:ea typeface="Garamond"/>
                <a:cs typeface="Garamond"/>
                <a:sym typeface="Garamond"/>
              </a:rPr>
              <a:t>Opinion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Facts</a:t>
            </a:r>
          </a:p>
        </p:txBody>
      </p:sp>
      <p:sp>
        <p:nvSpPr>
          <p:cNvPr id="32" name="Shape 3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Facts are statements that are true. </a:t>
            </a:r>
          </a:p>
          <a:p>
            <a:r>
              <a:t/>
            </a:r>
          </a:p>
          <a:p>
            <a:pPr>
              <a:buNone/>
            </a:pPr>
            <a:r>
              <a:rPr lang="en">
                <a:latin typeface="Helvetica Neue"/>
                <a:ea typeface="Helvetica Neue"/>
                <a:cs typeface="Helvetica Neue"/>
                <a:sym typeface="Helvetica Neue"/>
              </a:rPr>
              <a:t>For example, we can use a thermometer to determine the temperature in this room; that is a fact. Whether that temperature is is too hot, too cold or just right is a matter of opinion.</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Opinions</a:t>
            </a:r>
            <a:r>
              <a:rPr lang="en"/>
              <a:t> </a:t>
            </a:r>
          </a:p>
        </p:txBody>
      </p:sp>
      <p:sp>
        <p:nvSpPr>
          <p:cNvPr id="38" name="Shape 38"/>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Opinions are statements that cannot be proven true or false. They usually involve some form of value judgment, such as good, bad, helpful, dangerous, problematic, beautiful, etc. People with the same information can disagree.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Logos, ethos, pathos</a:t>
            </a:r>
          </a:p>
        </p:txBody>
      </p:sp>
      <p:sp>
        <p:nvSpPr>
          <p:cNvPr id="44" name="Shape 4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Opinions tend to be based on one of three types of thinking:</a:t>
            </a:r>
          </a:p>
          <a:p>
            <a:r>
              <a:t/>
            </a:r>
          </a:p>
          <a:p>
            <a:pPr rtl="0" lvl="0">
              <a:buNone/>
            </a:pPr>
            <a:r>
              <a:rPr lang="en">
                <a:latin typeface="Helvetica Neue"/>
                <a:ea typeface="Helvetica Neue"/>
                <a:cs typeface="Helvetica Neue"/>
                <a:sym typeface="Helvetica Neue"/>
              </a:rPr>
              <a:t>• logos: appeal to logic</a:t>
            </a:r>
          </a:p>
          <a:p>
            <a:pPr rtl="0" lvl="0">
              <a:buNone/>
            </a:pPr>
            <a:r>
              <a:rPr lang="en">
                <a:latin typeface="Helvetica Neue"/>
                <a:ea typeface="Helvetica Neue"/>
                <a:cs typeface="Helvetica Neue"/>
                <a:sym typeface="Helvetica Neue"/>
              </a:rPr>
              <a:t>• ethos: appeal to ethics, morality</a:t>
            </a:r>
          </a:p>
          <a:p>
            <a:pPr>
              <a:buNone/>
            </a:pPr>
            <a:r>
              <a:rPr lang="en">
                <a:latin typeface="Helvetica Neue"/>
                <a:ea typeface="Helvetica Neue"/>
                <a:cs typeface="Helvetica Neue"/>
                <a:sym typeface="Helvetica Neue"/>
              </a:rPr>
              <a:t>• pathos: appeal to emotions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Logos</a:t>
            </a:r>
          </a:p>
        </p:txBody>
      </p:sp>
      <p:sp>
        <p:nvSpPr>
          <p:cNvPr id="50" name="Shape 5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An appeal to logic means showing an opinion is the most logical or practical. </a:t>
            </a:r>
          </a:p>
          <a:p>
            <a:r>
              <a:t/>
            </a:r>
          </a:p>
          <a:p>
            <a:pPr>
              <a:buNone/>
            </a:pPr>
            <a:r>
              <a:rPr lang="en">
                <a:latin typeface="Helvetica Neue"/>
                <a:ea typeface="Helvetica Neue"/>
                <a:cs typeface="Helvetica Neue"/>
                <a:sym typeface="Helvetica Neue"/>
              </a:rPr>
              <a:t>Look for evidence of the results or likely results of the opinion, and as you gather facts, try to look at them from an unemotional, unbiased way.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Ethos</a:t>
            </a:r>
          </a:p>
        </p:txBody>
      </p:sp>
      <p:sp>
        <p:nvSpPr>
          <p:cNvPr id="56" name="Shape 56"/>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Ethos is an appeal to ethics or morality. It takes values or big ideas, like freedom, equality, education, helping others, and applies them to the facts. Students in a situation may value their freedom more, while teachers see maintaining order as more important. With ethos, you have to explain why your values are important and how they apply to the facts.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Pathos</a:t>
            </a:r>
          </a:p>
        </p:txBody>
      </p:sp>
      <p:sp>
        <p:nvSpPr>
          <p:cNvPr id="62" name="Shape 6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Pathos tries to get the reader to have empathy for people affected by the opinion topic. One of the best ways to bring in pathos is to use true stories with emotional pull.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latin typeface="Helvetica Neue"/>
                <a:ea typeface="Helvetica Neue"/>
                <a:cs typeface="Helvetica Neue"/>
                <a:sym typeface="Helvetica Neue"/>
              </a:rPr>
              <a:t>Combining logos, ethos, pathos</a:t>
            </a:r>
          </a:p>
        </p:txBody>
      </p:sp>
      <p:sp>
        <p:nvSpPr>
          <p:cNvPr id="68" name="Shape 6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With any big decision, it is important to look at what is logical, what is right and what you feel about it. While sometimes it’s important to focus on one aspect, completely separating it from the others can lead to unbalanced thinking and writing.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