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Helvetica Neue" panose="020B0604020202020204" charset="0"/>
      <p:regular r:id="rId32"/>
      <p:bold r:id="rId33"/>
      <p:italic r:id="rId34"/>
      <p:boldItalic r:id="rId35"/>
    </p:embeddedFont>
    <p:embeddedFont>
      <p:font typeface="Verdana" panose="020B0604030504040204" pitchFamily="34" charset="0"/>
      <p:regular r:id="rId36"/>
      <p:bold r:id="rId37"/>
      <p:italic r:id="rId38"/>
      <p:boldItalic r:id="rId39"/>
    </p:embeddedFont>
    <p:embeddedFont>
      <p:font typeface="Garamond" panose="02020404030301010803" pitchFamily="18" charset="0"/>
      <p:regular r:id="rId40"/>
      <p:bold r:id="rId41"/>
      <p:italic r:id="rId42"/>
    </p:embeddedFont>
    <p:embeddedFont>
      <p:font typeface="Georgia" panose="02040502050405020303" pitchFamily="18"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57" autoAdjust="0"/>
  </p:normalViewPr>
  <p:slideViewPr>
    <p:cSldViewPr snapToGrid="0">
      <p:cViewPr varScale="1">
        <p:scale>
          <a:sx n="52" d="100"/>
          <a:sy n="52" d="100"/>
        </p:scale>
        <p:origin x="19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a:endParaRPr/>
          </a:p>
        </p:txBody>
      </p:sp>
    </p:spTree>
    <p:extLst>
      <p:ext uri="{BB962C8B-B14F-4D97-AF65-F5344CB8AC3E}">
        <p14:creationId xmlns:p14="http://schemas.microsoft.com/office/powerpoint/2010/main" val="34762035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 name="Shape 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5247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sz="1350">
                <a:solidFill>
                  <a:srgbClr val="333333"/>
                </a:solidFill>
                <a:highlight>
                  <a:srgbClr val="FFFFFF"/>
                </a:highlight>
                <a:latin typeface="Verdana"/>
                <a:ea typeface="Verdana"/>
                <a:cs typeface="Verdana"/>
                <a:sym typeface="Verdana"/>
              </a:rPr>
              <a:t>The sun produces harsh light in the middle of the day. Can you take the photo early or late in the day for golden hour light? Position the sun behind you to light the subject’s face and create dramatic shadows, or you could use a reflector to bounce the light. Do you need to use artificial light?</a:t>
            </a:r>
          </a:p>
        </p:txBody>
      </p:sp>
    </p:spTree>
    <p:extLst>
      <p:ext uri="{BB962C8B-B14F-4D97-AF65-F5344CB8AC3E}">
        <p14:creationId xmlns:p14="http://schemas.microsoft.com/office/powerpoint/2010/main" val="3117588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At first glance, the viewer’s eye sees the whole picture. Then the focus narrows. The eye moves around the image until something grabs the attention. How can you as a photographer plan the image so the viewer’s eye goes where you want? </a:t>
            </a:r>
          </a:p>
          <a:p>
            <a:pPr lvl="0">
              <a:spcBef>
                <a:spcPts val="0"/>
              </a:spcBef>
              <a:buNone/>
            </a:pPr>
            <a:endParaRPr sz="1350">
              <a:solidFill>
                <a:srgbClr val="333333"/>
              </a:solidFill>
              <a:highlight>
                <a:srgbClr val="FFFFFF"/>
              </a:highlight>
              <a:latin typeface="Verdana"/>
              <a:ea typeface="Verdana"/>
              <a:cs typeface="Verdana"/>
              <a:sym typeface="Verdana"/>
            </a:endParaRPr>
          </a:p>
          <a:p>
            <a:pPr lvl="0">
              <a:spcBef>
                <a:spcPts val="0"/>
              </a:spcBef>
              <a:buNone/>
            </a:pPr>
            <a:r>
              <a:rPr lang="en-US" sz="1350">
                <a:solidFill>
                  <a:srgbClr val="333333"/>
                </a:solidFill>
                <a:highlight>
                  <a:srgbClr val="FFFFFF"/>
                </a:highlight>
                <a:latin typeface="Verdana"/>
                <a:ea typeface="Verdana"/>
                <a:cs typeface="Verdana"/>
                <a:sym typeface="Verdana"/>
              </a:rPr>
              <a:t>There are a lot of things happening in this image. Check out the lesson on cropping to see how this image can be improved in steps so that the viewer is looking where we want them.</a:t>
            </a:r>
          </a:p>
          <a:p>
            <a:pPr lvl="0" rtl="0">
              <a:spcBef>
                <a:spcPts val="0"/>
              </a:spcBef>
              <a:buNone/>
            </a:pPr>
            <a:endParaRPr sz="1350">
              <a:solidFill>
                <a:srgbClr val="333333"/>
              </a:solidFill>
              <a:highlight>
                <a:srgbClr val="FFFFFF"/>
              </a:highlight>
              <a:latin typeface="Verdana"/>
              <a:ea typeface="Verdana"/>
              <a:cs typeface="Verdana"/>
              <a:sym typeface="Verdana"/>
            </a:endParaRPr>
          </a:p>
        </p:txBody>
      </p:sp>
    </p:spTree>
    <p:extLst>
      <p:ext uri="{BB962C8B-B14F-4D97-AF65-F5344CB8AC3E}">
        <p14:creationId xmlns:p14="http://schemas.microsoft.com/office/powerpoint/2010/main" val="776840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Simply changing perspective can have a huge effect on your image. Use your feet before your zoom.</a:t>
            </a:r>
          </a:p>
          <a:p>
            <a:pPr lvl="0">
              <a:spcBef>
                <a:spcPts val="0"/>
              </a:spcBef>
              <a:buNone/>
            </a:pPr>
            <a:endParaRPr sz="1350">
              <a:solidFill>
                <a:srgbClr val="333333"/>
              </a:solidFill>
              <a:highlight>
                <a:srgbClr val="FFFFFF"/>
              </a:highlight>
              <a:latin typeface="Verdana"/>
              <a:ea typeface="Verdana"/>
              <a:cs typeface="Verdana"/>
              <a:sym typeface="Verdana"/>
            </a:endParaRPr>
          </a:p>
          <a:p>
            <a:pPr lvl="0" rtl="0">
              <a:spcBef>
                <a:spcPts val="0"/>
              </a:spcBef>
              <a:buNone/>
            </a:pPr>
            <a:r>
              <a:rPr lang="en-US" sz="1350">
                <a:solidFill>
                  <a:srgbClr val="333333"/>
                </a:solidFill>
                <a:highlight>
                  <a:srgbClr val="FFFFFF"/>
                </a:highlight>
                <a:latin typeface="Verdana"/>
                <a:ea typeface="Verdana"/>
                <a:cs typeface="Verdana"/>
                <a:sym typeface="Verdana"/>
              </a:rPr>
              <a:t>By changing angles at this concert, the photographer was able to include more than one performer.</a:t>
            </a:r>
          </a:p>
        </p:txBody>
      </p:sp>
    </p:spTree>
    <p:extLst>
      <p:ext uri="{BB962C8B-B14F-4D97-AF65-F5344CB8AC3E}">
        <p14:creationId xmlns:p14="http://schemas.microsoft.com/office/powerpoint/2010/main" val="312362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sz="1350">
                <a:solidFill>
                  <a:srgbClr val="333333"/>
                </a:solidFill>
                <a:highlight>
                  <a:srgbClr val="FFFFFF"/>
                </a:highlight>
                <a:latin typeface="Verdana"/>
                <a:ea typeface="Verdana"/>
                <a:cs typeface="Verdana"/>
                <a:sym typeface="Verdana"/>
              </a:rPr>
              <a:t>After moving to the proper location, are you shooting from the right angle? We see the world from eye level. Would the image be more interesting or fill the frame better from a lower or higher point of view?</a:t>
            </a:r>
          </a:p>
        </p:txBody>
      </p:sp>
    </p:spTree>
    <p:extLst>
      <p:ext uri="{BB962C8B-B14F-4D97-AF65-F5344CB8AC3E}">
        <p14:creationId xmlns:p14="http://schemas.microsoft.com/office/powerpoint/2010/main" val="340458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81481"/>
              <a:buFont typeface="Arial"/>
              <a:buNone/>
            </a:pPr>
            <a:r>
              <a:rPr lang="en-US" sz="1350">
                <a:solidFill>
                  <a:srgbClr val="333333"/>
                </a:solidFill>
                <a:latin typeface="Verdana"/>
                <a:ea typeface="Verdana"/>
                <a:cs typeface="Verdana"/>
                <a:sym typeface="Verdana"/>
              </a:rPr>
              <a:t>This does not apply when you are shooting news, but, as an example, for those artsy shots that accompany a feature article, would waiting until the golden hour for best light make for a better image than when the sun is directly overhead?</a:t>
            </a:r>
          </a:p>
          <a:p>
            <a:pPr lvl="0">
              <a:spcBef>
                <a:spcPts val="0"/>
              </a:spcBef>
              <a:buNone/>
            </a:pPr>
            <a:endParaRPr sz="1350">
              <a:solidFill>
                <a:srgbClr val="333333"/>
              </a:solidFill>
              <a:highlight>
                <a:srgbClr val="FFFFFF"/>
              </a:highlight>
              <a:latin typeface="Verdana"/>
              <a:ea typeface="Verdana"/>
              <a:cs typeface="Verdana"/>
              <a:sym typeface="Verdana"/>
            </a:endParaRPr>
          </a:p>
          <a:p>
            <a:pPr lvl="0" rtl="0">
              <a:spcBef>
                <a:spcPts val="0"/>
              </a:spcBef>
              <a:buNone/>
            </a:pPr>
            <a:r>
              <a:rPr lang="en-US" sz="1350">
                <a:solidFill>
                  <a:srgbClr val="333333"/>
                </a:solidFill>
                <a:highlight>
                  <a:srgbClr val="FFFFFF"/>
                </a:highlight>
                <a:latin typeface="Verdana"/>
                <a:ea typeface="Verdana"/>
                <a:cs typeface="Verdana"/>
                <a:sym typeface="Verdana"/>
              </a:rPr>
              <a:t>Take high school football as an example: the games early in the season start before sunset and have great lighting for most of the game. The light gets progressively worse during these games, but even worse later in the season. The last games happen entirely under the lights, which are notoriously bad.</a:t>
            </a:r>
          </a:p>
        </p:txBody>
      </p:sp>
    </p:spTree>
    <p:extLst>
      <p:ext uri="{BB962C8B-B14F-4D97-AF65-F5344CB8AC3E}">
        <p14:creationId xmlns:p14="http://schemas.microsoft.com/office/powerpoint/2010/main" val="1572089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Digital imagery allows you to take numerous images without the penalty of having to process more film. If you have the luxury of time, why not wait a little while and see what the subject does? </a:t>
            </a:r>
          </a:p>
          <a:p>
            <a:pPr lvl="0">
              <a:spcBef>
                <a:spcPts val="0"/>
              </a:spcBef>
              <a:buNone/>
            </a:pPr>
            <a:endParaRPr sz="1350">
              <a:solidFill>
                <a:srgbClr val="333333"/>
              </a:solidFill>
              <a:highlight>
                <a:srgbClr val="FFFFFF"/>
              </a:highlight>
              <a:latin typeface="Verdana"/>
              <a:ea typeface="Verdana"/>
              <a:cs typeface="Verdana"/>
              <a:sym typeface="Verdana"/>
            </a:endParaRPr>
          </a:p>
          <a:p>
            <a:pPr lvl="0" rtl="0">
              <a:spcBef>
                <a:spcPts val="0"/>
              </a:spcBef>
              <a:buNone/>
            </a:pPr>
            <a:r>
              <a:rPr lang="en-US" sz="1350">
                <a:solidFill>
                  <a:srgbClr val="333333"/>
                </a:solidFill>
                <a:highlight>
                  <a:srgbClr val="FFFFFF"/>
                </a:highlight>
                <a:latin typeface="Verdana"/>
                <a:ea typeface="Verdana"/>
                <a:cs typeface="Verdana"/>
                <a:sym typeface="Verdana"/>
              </a:rPr>
              <a:t>Maybe the composition or the instant will get even better. </a:t>
            </a:r>
          </a:p>
        </p:txBody>
      </p:sp>
    </p:spTree>
    <p:extLst>
      <p:ext uri="{BB962C8B-B14F-4D97-AF65-F5344CB8AC3E}">
        <p14:creationId xmlns:p14="http://schemas.microsoft.com/office/powerpoint/2010/main" val="207636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Weather changes. Maybe the best photo of marching band is in the rain. Maybe the story of the championship game is that the softball team was assigned the dugout that was in the sun and the team became dehydrated. Again, if you have the luxury of time, come back when the weather changes.</a:t>
            </a:r>
          </a:p>
          <a:p>
            <a:pPr lvl="0">
              <a:spcBef>
                <a:spcPts val="0"/>
              </a:spcBef>
              <a:buNone/>
            </a:pPr>
            <a:endParaRPr sz="1350">
              <a:solidFill>
                <a:srgbClr val="333333"/>
              </a:solidFill>
              <a:highlight>
                <a:srgbClr val="FFFFFF"/>
              </a:highlight>
              <a:latin typeface="Verdana"/>
              <a:ea typeface="Verdana"/>
              <a:cs typeface="Verdana"/>
              <a:sym typeface="Verdana"/>
            </a:endParaRPr>
          </a:p>
          <a:p>
            <a:pPr lvl="0" rtl="0">
              <a:spcBef>
                <a:spcPts val="0"/>
              </a:spcBef>
              <a:buNone/>
            </a:pPr>
            <a:r>
              <a:rPr lang="en-US" sz="1350">
                <a:solidFill>
                  <a:srgbClr val="333333"/>
                </a:solidFill>
                <a:highlight>
                  <a:srgbClr val="FFFFFF"/>
                </a:highlight>
                <a:latin typeface="Verdana"/>
                <a:ea typeface="Verdana"/>
                <a:cs typeface="Verdana"/>
                <a:sym typeface="Verdana"/>
              </a:rPr>
              <a:t>In this image, the northern lights, which rarely occur in Yosemite National Park, happened to show up in the summer of 2015.</a:t>
            </a:r>
          </a:p>
        </p:txBody>
      </p:sp>
    </p:spTree>
    <p:extLst>
      <p:ext uri="{BB962C8B-B14F-4D97-AF65-F5344CB8AC3E}">
        <p14:creationId xmlns:p14="http://schemas.microsoft.com/office/powerpoint/2010/main" val="6735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sz="1350">
                <a:solidFill>
                  <a:srgbClr val="333333"/>
                </a:solidFill>
                <a:highlight>
                  <a:srgbClr val="FFFFFF"/>
                </a:highlight>
                <a:latin typeface="Verdana"/>
                <a:ea typeface="Verdana"/>
                <a:cs typeface="Verdana"/>
                <a:sym typeface="Verdana"/>
              </a:rPr>
              <a:t>Even after years of shooting, some photographers are so engrossed in capturing their subject that the camera is not perfectly horizontal/vertical when the photo is taken. Of course you can fix this by cropping the image. Or perhaps angling the camera is a conscious choice for greater impact.</a:t>
            </a:r>
          </a:p>
        </p:txBody>
      </p:sp>
    </p:spTree>
    <p:extLst>
      <p:ext uri="{BB962C8B-B14F-4D97-AF65-F5344CB8AC3E}">
        <p14:creationId xmlns:p14="http://schemas.microsoft.com/office/powerpoint/2010/main" val="2486044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Similar to keeping vertical and horizontal lines oriented correctly, does the lens you have distort the subject. Is it distracting or can that distortion be beneficial?</a:t>
            </a:r>
          </a:p>
          <a:p>
            <a:pPr lvl="0">
              <a:spcBef>
                <a:spcPts val="0"/>
              </a:spcBef>
              <a:buNone/>
            </a:pPr>
            <a:endParaRPr sz="1350">
              <a:solidFill>
                <a:srgbClr val="333333"/>
              </a:solidFill>
              <a:highlight>
                <a:srgbClr val="FFFFFF"/>
              </a:highlight>
              <a:latin typeface="Verdana"/>
              <a:ea typeface="Verdana"/>
              <a:cs typeface="Verdana"/>
              <a:sym typeface="Verdana"/>
            </a:endParaRPr>
          </a:p>
          <a:p>
            <a:pPr lvl="0" rtl="0">
              <a:spcBef>
                <a:spcPts val="0"/>
              </a:spcBef>
              <a:buNone/>
            </a:pPr>
            <a:r>
              <a:rPr lang="en-US" sz="1350">
                <a:solidFill>
                  <a:srgbClr val="333333"/>
                </a:solidFill>
                <a:highlight>
                  <a:srgbClr val="FFFFFF"/>
                </a:highlight>
                <a:latin typeface="Verdana"/>
                <a:ea typeface="Verdana"/>
                <a:cs typeface="Verdana"/>
                <a:sym typeface="Verdana"/>
              </a:rPr>
              <a:t>The fisheye lens on the camera strapped to the rider’s chest had a fisheye lens on it, distorting the tree on the left edge of the photo.</a:t>
            </a:r>
          </a:p>
        </p:txBody>
      </p:sp>
    </p:spTree>
    <p:extLst>
      <p:ext uri="{BB962C8B-B14F-4D97-AF65-F5344CB8AC3E}">
        <p14:creationId xmlns:p14="http://schemas.microsoft.com/office/powerpoint/2010/main" val="1255927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The exposure triangle - ISO, shutter speed and aperture - are the three main controls you have to make sure the photo you are taking turns out the way you want it. Use a fast shutter speed (1/1000s or above) to stop action. Use a small aperture (a large f-stop number f/8 or larger) for a deep depth of field. Adjust your ISO accordingly.</a:t>
            </a:r>
          </a:p>
          <a:p>
            <a:pPr lvl="0">
              <a:spcBef>
                <a:spcPts val="0"/>
              </a:spcBef>
              <a:buNone/>
            </a:pPr>
            <a:endParaRPr sz="1350">
              <a:solidFill>
                <a:srgbClr val="333333"/>
              </a:solidFill>
              <a:highlight>
                <a:srgbClr val="FFFFFF"/>
              </a:highlight>
              <a:latin typeface="Verdana"/>
              <a:ea typeface="Verdana"/>
              <a:cs typeface="Verdana"/>
              <a:sym typeface="Verdana"/>
            </a:endParaRPr>
          </a:p>
          <a:p>
            <a:pPr lvl="0">
              <a:spcBef>
                <a:spcPts val="0"/>
              </a:spcBef>
              <a:buNone/>
            </a:pPr>
            <a:r>
              <a:rPr lang="en-US" sz="1350">
                <a:solidFill>
                  <a:srgbClr val="333333"/>
                </a:solidFill>
                <a:highlight>
                  <a:srgbClr val="FFFFFF"/>
                </a:highlight>
                <a:latin typeface="Verdana"/>
                <a:ea typeface="Verdana"/>
                <a:cs typeface="Verdana"/>
                <a:sym typeface="Verdana"/>
              </a:rPr>
              <a:t>A slow shutter speed nearly completely blurs out the fellow fellow explorers in the image. You can just make out two people - one just to the right of the v-notch of th etree on the left and the other in the middle of the trees.</a:t>
            </a:r>
          </a:p>
          <a:p>
            <a:pPr lvl="0">
              <a:spcBef>
                <a:spcPts val="0"/>
              </a:spcBef>
              <a:buNone/>
            </a:pPr>
            <a:endParaRPr sz="1350">
              <a:solidFill>
                <a:srgbClr val="333333"/>
              </a:solidFill>
              <a:highlight>
                <a:srgbClr val="FFFFFF"/>
              </a:highlight>
              <a:latin typeface="Verdana"/>
              <a:ea typeface="Verdana"/>
              <a:cs typeface="Verdana"/>
              <a:sym typeface="Verdana"/>
            </a:endParaRPr>
          </a:p>
          <a:p>
            <a:pPr lvl="0">
              <a:spcBef>
                <a:spcPts val="0"/>
              </a:spcBef>
              <a:buNone/>
            </a:pPr>
            <a:r>
              <a:rPr lang="en-US" sz="1350">
                <a:solidFill>
                  <a:srgbClr val="333333"/>
                </a:solidFill>
                <a:highlight>
                  <a:srgbClr val="FFFFFF"/>
                </a:highlight>
                <a:latin typeface="Verdana"/>
                <a:ea typeface="Verdana"/>
                <a:cs typeface="Verdana"/>
                <a:sym typeface="Verdana"/>
              </a:rPr>
              <a:t>The autofocus mode is an important choice. Is the subject moving or stationary?</a:t>
            </a:r>
          </a:p>
          <a:p>
            <a:pPr lvl="0">
              <a:spcBef>
                <a:spcPts val="0"/>
              </a:spcBef>
              <a:buNone/>
            </a:pPr>
            <a:endParaRPr sz="1350">
              <a:solidFill>
                <a:srgbClr val="333333"/>
              </a:solidFill>
              <a:highlight>
                <a:srgbClr val="FFFFFF"/>
              </a:highlight>
              <a:latin typeface="Verdana"/>
              <a:ea typeface="Verdana"/>
              <a:cs typeface="Verdana"/>
              <a:sym typeface="Verdana"/>
            </a:endParaRPr>
          </a:p>
          <a:p>
            <a:pPr lvl="0">
              <a:spcBef>
                <a:spcPts val="0"/>
              </a:spcBef>
              <a:buNone/>
            </a:pPr>
            <a:r>
              <a:rPr lang="en-US" sz="1350">
                <a:solidFill>
                  <a:srgbClr val="333333"/>
                </a:solidFill>
                <a:highlight>
                  <a:srgbClr val="FFFFFF"/>
                </a:highlight>
                <a:latin typeface="Verdana"/>
                <a:ea typeface="Verdana"/>
                <a:cs typeface="Verdana"/>
                <a:sym typeface="Verdana"/>
              </a:rPr>
              <a:t>Make sure your white balance is set properly. For most cameras, auto white balance works, but in difficult lighting situations, you may need to be more specific.</a:t>
            </a:r>
          </a:p>
          <a:p>
            <a:pPr lvl="0">
              <a:spcBef>
                <a:spcPts val="0"/>
              </a:spcBef>
              <a:buNone/>
            </a:pPr>
            <a:endParaRPr sz="1350">
              <a:solidFill>
                <a:srgbClr val="333333"/>
              </a:solidFill>
              <a:highlight>
                <a:srgbClr val="FFFFFF"/>
              </a:highlight>
              <a:latin typeface="Verdana"/>
              <a:ea typeface="Verdana"/>
              <a:cs typeface="Verdana"/>
              <a:sym typeface="Verdana"/>
            </a:endParaRPr>
          </a:p>
          <a:p>
            <a:pPr lvl="0" rtl="0">
              <a:spcBef>
                <a:spcPts val="0"/>
              </a:spcBef>
              <a:buNone/>
            </a:pPr>
            <a:endParaRPr sz="1350">
              <a:solidFill>
                <a:srgbClr val="333333"/>
              </a:solidFill>
              <a:highlight>
                <a:srgbClr val="FFFFFF"/>
              </a:highlight>
              <a:latin typeface="Verdana"/>
              <a:ea typeface="Verdana"/>
              <a:cs typeface="Verdana"/>
              <a:sym typeface="Verdana"/>
            </a:endParaRPr>
          </a:p>
        </p:txBody>
      </p:sp>
    </p:spTree>
    <p:extLst>
      <p:ext uri="{BB962C8B-B14F-4D97-AF65-F5344CB8AC3E}">
        <p14:creationId xmlns:p14="http://schemas.microsoft.com/office/powerpoint/2010/main" val="120632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Ask yourself what it is that you are trying to capture - a news event, a sports action shot, a portrait, an emotion. In all the chaos of covering an event or shooting a portrait session, never lose sight of that objective.</a:t>
            </a:r>
          </a:p>
          <a:p>
            <a:pPr lvl="0">
              <a:spcBef>
                <a:spcPts val="0"/>
              </a:spcBef>
              <a:buNone/>
            </a:pPr>
            <a:endParaRPr sz="1350">
              <a:solidFill>
                <a:srgbClr val="333333"/>
              </a:solidFill>
              <a:highlight>
                <a:srgbClr val="FFFFFF"/>
              </a:highlight>
              <a:latin typeface="Verdana"/>
              <a:ea typeface="Verdana"/>
              <a:cs typeface="Verdana"/>
              <a:sym typeface="Verdana"/>
            </a:endParaRPr>
          </a:p>
          <a:p>
            <a:pPr lvl="0">
              <a:spcBef>
                <a:spcPts val="0"/>
              </a:spcBef>
              <a:buNone/>
            </a:pPr>
            <a:r>
              <a:rPr lang="en-US" sz="1350">
                <a:solidFill>
                  <a:srgbClr val="333333"/>
                </a:solidFill>
                <a:highlight>
                  <a:srgbClr val="FFFFFF"/>
                </a:highlight>
                <a:latin typeface="Verdana"/>
                <a:ea typeface="Verdana"/>
                <a:cs typeface="Verdana"/>
                <a:sym typeface="Verdana"/>
              </a:rPr>
              <a:t>Being clear about what your subject is requires some prior thought. Simply shooting a photo of a volleyball match does not narrow things down, ending a photo where your attention is drawn all over the place.</a:t>
            </a:r>
          </a:p>
        </p:txBody>
      </p:sp>
    </p:spTree>
    <p:extLst>
      <p:ext uri="{BB962C8B-B14F-4D97-AF65-F5344CB8AC3E}">
        <p14:creationId xmlns:p14="http://schemas.microsoft.com/office/powerpoint/2010/main" val="820891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The first digital cameras had low dynamic range - the ability to capture light and shadow in a wide range. The newer the camera, the more likely it is going to be able to capture the light and shadow that we see with our eyes. This can be improved to a large degree in Photoshop, but don’t go crazy, otherwise the image you have created becomes a photo illustration.</a:t>
            </a:r>
          </a:p>
          <a:p>
            <a:pPr lvl="0">
              <a:spcBef>
                <a:spcPts val="0"/>
              </a:spcBef>
              <a:buNone/>
            </a:pPr>
            <a:endParaRPr sz="1350">
              <a:solidFill>
                <a:srgbClr val="333333"/>
              </a:solidFill>
              <a:highlight>
                <a:srgbClr val="FFFFFF"/>
              </a:highlight>
              <a:latin typeface="Verdana"/>
              <a:ea typeface="Verdana"/>
              <a:cs typeface="Verdana"/>
              <a:sym typeface="Verdana"/>
            </a:endParaRPr>
          </a:p>
          <a:p>
            <a:pPr lvl="0" rtl="0">
              <a:spcBef>
                <a:spcPts val="0"/>
              </a:spcBef>
              <a:buNone/>
            </a:pPr>
            <a:r>
              <a:rPr lang="en-US" sz="1350">
                <a:solidFill>
                  <a:srgbClr val="333333"/>
                </a:solidFill>
                <a:highlight>
                  <a:srgbClr val="FFFFFF"/>
                </a:highlight>
                <a:latin typeface="Verdana"/>
                <a:ea typeface="Verdana"/>
                <a:cs typeface="Verdana"/>
                <a:sym typeface="Verdana"/>
              </a:rPr>
              <a:t>This image shows high dynamic range, mimicking how our eye adjusts for variances in shadow and light within the same image.</a:t>
            </a:r>
          </a:p>
        </p:txBody>
      </p:sp>
    </p:spTree>
    <p:extLst>
      <p:ext uri="{BB962C8B-B14F-4D97-AF65-F5344CB8AC3E}">
        <p14:creationId xmlns:p14="http://schemas.microsoft.com/office/powerpoint/2010/main" val="3556762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Sometimes the light level is so low, the possible shutter speed is too low. Learn techniques for steadying your camera, even without a tripod. Brace yourself against a tree. Rest the long lens on a desk.</a:t>
            </a:r>
          </a:p>
          <a:p>
            <a:pPr lvl="0">
              <a:spcBef>
                <a:spcPts val="0"/>
              </a:spcBef>
              <a:buNone/>
            </a:pPr>
            <a:endParaRPr sz="1350">
              <a:solidFill>
                <a:srgbClr val="333333"/>
              </a:solidFill>
              <a:highlight>
                <a:srgbClr val="FFFFFF"/>
              </a:highlight>
              <a:latin typeface="Verdana"/>
              <a:ea typeface="Verdana"/>
              <a:cs typeface="Verdana"/>
              <a:sym typeface="Verdana"/>
            </a:endParaRPr>
          </a:p>
          <a:p>
            <a:pPr lvl="0" rtl="0">
              <a:spcBef>
                <a:spcPts val="0"/>
              </a:spcBef>
              <a:buNone/>
            </a:pPr>
            <a:r>
              <a:rPr lang="en-US" sz="1350">
                <a:solidFill>
                  <a:srgbClr val="333333"/>
                </a:solidFill>
                <a:highlight>
                  <a:srgbClr val="FFFFFF"/>
                </a:highlight>
                <a:latin typeface="Verdana"/>
                <a:ea typeface="Verdana"/>
                <a:cs typeface="Verdana"/>
                <a:sym typeface="Verdana"/>
              </a:rPr>
              <a:t>This image suffers from a slow shutter speed at 1/100 second, which would be too slow to stop action even if the photographer was not in a rush and moving.</a:t>
            </a:r>
          </a:p>
        </p:txBody>
      </p:sp>
    </p:spTree>
    <p:extLst>
      <p:ext uri="{BB962C8B-B14F-4D97-AF65-F5344CB8AC3E}">
        <p14:creationId xmlns:p14="http://schemas.microsoft.com/office/powerpoint/2010/main" val="4023831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a:t>Delve into the philosophy behind your photo.</a:t>
            </a:r>
          </a:p>
        </p:txBody>
      </p:sp>
    </p:spTree>
    <p:extLst>
      <p:ext uri="{BB962C8B-B14F-4D97-AF65-F5344CB8AC3E}">
        <p14:creationId xmlns:p14="http://schemas.microsoft.com/office/powerpoint/2010/main" val="998081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21) Not every image is going to have a concept behind it, but the true photographer, the artist of light, is going to have a deeper meaning behind it.</a:t>
            </a:r>
          </a:p>
          <a:p>
            <a:pPr lvl="0">
              <a:spcBef>
                <a:spcPts val="0"/>
              </a:spcBef>
              <a:buNone/>
            </a:pPr>
            <a:endParaRPr sz="1350">
              <a:solidFill>
                <a:srgbClr val="333333"/>
              </a:solidFill>
              <a:highlight>
                <a:srgbClr val="FFFFFF"/>
              </a:highlight>
              <a:latin typeface="Verdana"/>
              <a:ea typeface="Verdana"/>
              <a:cs typeface="Verdana"/>
              <a:sym typeface="Verdana"/>
            </a:endParaRPr>
          </a:p>
          <a:p>
            <a:pPr lvl="0" rtl="0">
              <a:spcBef>
                <a:spcPts val="0"/>
              </a:spcBef>
              <a:buClr>
                <a:schemeClr val="dk1"/>
              </a:buClr>
              <a:buSzPct val="81481"/>
              <a:buFont typeface="Arial"/>
              <a:buNone/>
            </a:pPr>
            <a:r>
              <a:rPr lang="en-US" sz="1350">
                <a:solidFill>
                  <a:srgbClr val="333333"/>
                </a:solidFill>
                <a:latin typeface="Verdana"/>
                <a:ea typeface="Verdana"/>
                <a:cs typeface="Verdana"/>
                <a:sym typeface="Verdana"/>
              </a:rPr>
              <a:t>22) A picture is worth a thousand words.</a:t>
            </a:r>
          </a:p>
        </p:txBody>
      </p:sp>
    </p:spTree>
    <p:extLst>
      <p:ext uri="{BB962C8B-B14F-4D97-AF65-F5344CB8AC3E}">
        <p14:creationId xmlns:p14="http://schemas.microsoft.com/office/powerpoint/2010/main" val="1420980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sz="1350">
                <a:solidFill>
                  <a:srgbClr val="333333"/>
                </a:solidFill>
                <a:highlight>
                  <a:srgbClr val="FFFFFF"/>
                </a:highlight>
                <a:latin typeface="Verdana"/>
                <a:ea typeface="Verdana"/>
                <a:cs typeface="Verdana"/>
                <a:sym typeface="Verdana"/>
              </a:rPr>
              <a:t>This comes up a lot when contest judges are looking at a photographic portfolio. Is the style of the image consistent with the rest? A few of the best photos you have ever taken might not be consistent with the subject or style of the majority.</a:t>
            </a:r>
          </a:p>
        </p:txBody>
      </p:sp>
    </p:spTree>
    <p:extLst>
      <p:ext uri="{BB962C8B-B14F-4D97-AF65-F5344CB8AC3E}">
        <p14:creationId xmlns:p14="http://schemas.microsoft.com/office/powerpoint/2010/main" val="927436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On assignment, this is probably the most important question a photojournalist needs to answer.</a:t>
            </a:r>
          </a:p>
          <a:p>
            <a:pPr lvl="0">
              <a:spcBef>
                <a:spcPts val="0"/>
              </a:spcBef>
              <a:buNone/>
            </a:pPr>
            <a:endParaRPr sz="1350">
              <a:solidFill>
                <a:srgbClr val="333333"/>
              </a:solidFill>
              <a:highlight>
                <a:srgbClr val="FFFFFF"/>
              </a:highlight>
              <a:latin typeface="Verdana"/>
              <a:ea typeface="Verdana"/>
              <a:cs typeface="Verdana"/>
              <a:sym typeface="Verdana"/>
            </a:endParaRPr>
          </a:p>
          <a:p>
            <a:pPr lvl="0">
              <a:spcBef>
                <a:spcPts val="0"/>
              </a:spcBef>
              <a:buNone/>
            </a:pPr>
            <a:r>
              <a:rPr lang="en-US" sz="1350">
                <a:solidFill>
                  <a:srgbClr val="333333"/>
                </a:solidFill>
                <a:highlight>
                  <a:srgbClr val="FFFFFF"/>
                </a:highlight>
                <a:latin typeface="Verdana"/>
                <a:ea typeface="Verdana"/>
                <a:cs typeface="Verdana"/>
                <a:sym typeface="Verdana"/>
              </a:rPr>
              <a:t>It makes a difference. Websites most often requires a horizontally oriented image, otherwise the images don’t fit the featured image requirements and require the reader to scroll past to get to verbal content. Page designers may require a vertical image for a specific page. For best results, the photojournalist should be shooting a mixture of vertical and horizontal. Also shoot close, medium and far away. Shoot the whole story so the production team has everything they need.</a:t>
            </a:r>
          </a:p>
          <a:p>
            <a:pPr lvl="0">
              <a:spcBef>
                <a:spcPts val="0"/>
              </a:spcBef>
              <a:buNone/>
            </a:pPr>
            <a:endParaRPr sz="1350">
              <a:solidFill>
                <a:srgbClr val="333333"/>
              </a:solidFill>
              <a:highlight>
                <a:srgbClr val="FFFFFF"/>
              </a:highlight>
              <a:latin typeface="Verdana"/>
              <a:ea typeface="Verdana"/>
              <a:cs typeface="Verdana"/>
              <a:sym typeface="Verdana"/>
            </a:endParaRPr>
          </a:p>
          <a:p>
            <a:pPr lvl="0" rtl="0">
              <a:spcBef>
                <a:spcPts val="0"/>
              </a:spcBef>
              <a:buNone/>
            </a:pPr>
            <a:r>
              <a:rPr lang="en-US" sz="1350">
                <a:solidFill>
                  <a:srgbClr val="333333"/>
                </a:solidFill>
                <a:highlight>
                  <a:srgbClr val="FFFFFF"/>
                </a:highlight>
                <a:latin typeface="Verdana"/>
                <a:ea typeface="Verdana"/>
                <a:cs typeface="Verdana"/>
                <a:sym typeface="Verdana"/>
              </a:rPr>
              <a:t>Additionally, who is the audience?</a:t>
            </a:r>
          </a:p>
        </p:txBody>
      </p:sp>
    </p:spTree>
    <p:extLst>
      <p:ext uri="{BB962C8B-B14F-4D97-AF65-F5344CB8AC3E}">
        <p14:creationId xmlns:p14="http://schemas.microsoft.com/office/powerpoint/2010/main" val="127617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00">
                <a:solidFill>
                  <a:srgbClr val="333333"/>
                </a:solidFill>
                <a:highlight>
                  <a:srgbClr val="FFFFFF"/>
                </a:highlight>
                <a:latin typeface="Verdana"/>
                <a:ea typeface="Verdana"/>
                <a:cs typeface="Verdana"/>
                <a:sym typeface="Verdana"/>
              </a:rPr>
              <a:t>25) What is it you are trying to say? Does the image elicit an emotion? Is it the right emotion?</a:t>
            </a:r>
          </a:p>
          <a:p>
            <a:pPr lvl="0">
              <a:spcBef>
                <a:spcPts val="0"/>
              </a:spcBef>
              <a:buNone/>
            </a:pPr>
            <a:endParaRPr sz="1300">
              <a:solidFill>
                <a:srgbClr val="333333"/>
              </a:solidFill>
              <a:highlight>
                <a:srgbClr val="FFFFFF"/>
              </a:highlight>
              <a:latin typeface="Verdana"/>
              <a:ea typeface="Verdana"/>
              <a:cs typeface="Verdana"/>
              <a:sym typeface="Verdana"/>
            </a:endParaRPr>
          </a:p>
          <a:p>
            <a:pPr lvl="0">
              <a:spcBef>
                <a:spcPts val="0"/>
              </a:spcBef>
              <a:buClr>
                <a:schemeClr val="dk1"/>
              </a:buClr>
              <a:buSzPct val="81481"/>
              <a:buFont typeface="Arial"/>
              <a:buNone/>
            </a:pPr>
            <a:r>
              <a:rPr lang="en-US" sz="1350">
                <a:solidFill>
                  <a:srgbClr val="333333"/>
                </a:solidFill>
                <a:latin typeface="Verdana"/>
                <a:ea typeface="Verdana"/>
                <a:cs typeface="Verdana"/>
                <a:sym typeface="Verdana"/>
              </a:rPr>
              <a:t>26) What is it you are trying to say? Does it say it correctly? Does it depict something that is unprotected speech?</a:t>
            </a:r>
          </a:p>
          <a:p>
            <a:pPr lvl="0">
              <a:spcBef>
                <a:spcPts val="0"/>
              </a:spcBef>
              <a:buNone/>
            </a:pPr>
            <a:endParaRPr sz="1300">
              <a:solidFill>
                <a:srgbClr val="333333"/>
              </a:solidFill>
              <a:highlight>
                <a:srgbClr val="FFFFFF"/>
              </a:highlight>
              <a:latin typeface="Verdana"/>
              <a:ea typeface="Verdana"/>
              <a:cs typeface="Verdana"/>
              <a:sym typeface="Verdana"/>
            </a:endParaRPr>
          </a:p>
          <a:p>
            <a:pPr lvl="0">
              <a:spcBef>
                <a:spcPts val="0"/>
              </a:spcBef>
              <a:buNone/>
            </a:pPr>
            <a:endParaRPr sz="1300">
              <a:latin typeface="Verdana"/>
              <a:ea typeface="Verdana"/>
              <a:cs typeface="Verdana"/>
              <a:sym typeface="Verdana"/>
            </a:endParaRPr>
          </a:p>
          <a:p>
            <a:pPr lvl="0">
              <a:spcBef>
                <a:spcPts val="0"/>
              </a:spcBef>
              <a:buClr>
                <a:schemeClr val="dk1"/>
              </a:buClr>
              <a:buSzPct val="84615"/>
              <a:buFont typeface="Arial"/>
              <a:buNone/>
            </a:pPr>
            <a:endParaRPr sz="1300">
              <a:solidFill>
                <a:srgbClr val="333333"/>
              </a:solidFill>
              <a:latin typeface="Verdana"/>
              <a:ea typeface="Verdana"/>
              <a:cs typeface="Verdana"/>
              <a:sym typeface="Verdana"/>
            </a:endParaRPr>
          </a:p>
          <a:p>
            <a:pPr lvl="0" rtl="0">
              <a:spcBef>
                <a:spcPts val="0"/>
              </a:spcBef>
              <a:buNone/>
            </a:pPr>
            <a:endParaRPr sz="1300">
              <a:solidFill>
                <a:srgbClr val="333333"/>
              </a:solidFill>
              <a:highlight>
                <a:srgbClr val="FFFFFF"/>
              </a:highlight>
              <a:latin typeface="Verdana"/>
              <a:ea typeface="Verdana"/>
              <a:cs typeface="Verdana"/>
              <a:sym typeface="Verdana"/>
            </a:endParaRPr>
          </a:p>
        </p:txBody>
      </p:sp>
    </p:spTree>
    <p:extLst>
      <p:ext uri="{BB962C8B-B14F-4D97-AF65-F5344CB8AC3E}">
        <p14:creationId xmlns:p14="http://schemas.microsoft.com/office/powerpoint/2010/main" val="2087825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latin typeface="Verdana"/>
                <a:ea typeface="Verdana"/>
                <a:cs typeface="Verdana"/>
                <a:sym typeface="Verdana"/>
              </a:rPr>
              <a:t>What is it you are trying to say? Does the image elicit an emotion? Is it the right emotion?</a:t>
            </a:r>
          </a:p>
          <a:p>
            <a:pPr lvl="0" rtl="0">
              <a:spcBef>
                <a:spcPts val="0"/>
              </a:spcBef>
              <a:buClr>
                <a:schemeClr val="dk1"/>
              </a:buClr>
              <a:buSzPct val="81481"/>
              <a:buFont typeface="Arial"/>
              <a:buNone/>
            </a:pPr>
            <a:endParaRPr sz="1350">
              <a:solidFill>
                <a:srgbClr val="333333"/>
              </a:solidFill>
              <a:latin typeface="Verdana"/>
              <a:ea typeface="Verdana"/>
              <a:cs typeface="Verdana"/>
              <a:sym typeface="Verdana"/>
            </a:endParaRPr>
          </a:p>
        </p:txBody>
      </p:sp>
    </p:spTree>
    <p:extLst>
      <p:ext uri="{BB962C8B-B14F-4D97-AF65-F5344CB8AC3E}">
        <p14:creationId xmlns:p14="http://schemas.microsoft.com/office/powerpoint/2010/main" val="3208571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28) Imitation is the greatest form of flattery. Recreating a classic image may be what is needed, but use your imagination. Modify that classic image and make it yours.</a:t>
            </a:r>
          </a:p>
          <a:p>
            <a:pPr lvl="0">
              <a:spcBef>
                <a:spcPts val="0"/>
              </a:spcBef>
              <a:buNone/>
            </a:pPr>
            <a:endParaRPr sz="1350">
              <a:solidFill>
                <a:srgbClr val="333333"/>
              </a:solidFill>
              <a:highlight>
                <a:srgbClr val="FFFFFF"/>
              </a:highlight>
              <a:latin typeface="Verdana"/>
              <a:ea typeface="Verdana"/>
              <a:cs typeface="Verdana"/>
              <a:sym typeface="Verdana"/>
            </a:endParaRPr>
          </a:p>
          <a:p>
            <a:pPr lvl="0">
              <a:spcBef>
                <a:spcPts val="0"/>
              </a:spcBef>
              <a:buNone/>
            </a:pPr>
            <a:r>
              <a:rPr lang="en-US" sz="1350">
                <a:solidFill>
                  <a:srgbClr val="333333"/>
                </a:solidFill>
                <a:highlight>
                  <a:srgbClr val="FFFFFF"/>
                </a:highlight>
                <a:latin typeface="Verdana"/>
                <a:ea typeface="Verdana"/>
                <a:cs typeface="Verdana"/>
                <a:sym typeface="Verdana"/>
              </a:rPr>
              <a:t>29) </a:t>
            </a:r>
            <a:r>
              <a:rPr lang="en-US" sz="1350">
                <a:solidFill>
                  <a:srgbClr val="333333"/>
                </a:solidFill>
                <a:latin typeface="Verdana"/>
                <a:ea typeface="Verdana"/>
                <a:cs typeface="Verdana"/>
                <a:sym typeface="Verdana"/>
              </a:rPr>
              <a:t>You may be covering an event and your publication needs the images, but are you in the way? Are you to intimate with the subject? Are you taking us places we don’t need to go?</a:t>
            </a:r>
          </a:p>
          <a:p>
            <a:pPr lvl="0" rtl="0">
              <a:spcBef>
                <a:spcPts val="0"/>
              </a:spcBef>
              <a:buNone/>
            </a:pPr>
            <a:endParaRPr sz="1350">
              <a:solidFill>
                <a:srgbClr val="333333"/>
              </a:solidFill>
              <a:highlight>
                <a:srgbClr val="FFFFFF"/>
              </a:highlight>
              <a:latin typeface="Verdana"/>
              <a:ea typeface="Verdana"/>
              <a:cs typeface="Verdana"/>
              <a:sym typeface="Verdana"/>
            </a:endParaRPr>
          </a:p>
        </p:txBody>
      </p:sp>
    </p:spTree>
    <p:extLst>
      <p:ext uri="{BB962C8B-B14F-4D97-AF65-F5344CB8AC3E}">
        <p14:creationId xmlns:p14="http://schemas.microsoft.com/office/powerpoint/2010/main" val="1816133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As a photojournalist, it is your job to capture the moment. Most often you are not going to be intruding, but there is a point where a photographer can go too far into a subject’s private life, a place that does not need to be made public.</a:t>
            </a:r>
          </a:p>
          <a:p>
            <a:pPr lvl="0">
              <a:spcBef>
                <a:spcPts val="0"/>
              </a:spcBef>
              <a:buClr>
                <a:schemeClr val="dk1"/>
              </a:buClr>
              <a:buSzPct val="81481"/>
              <a:buFont typeface="Arial"/>
              <a:buNone/>
            </a:pPr>
            <a:endParaRPr sz="1350">
              <a:solidFill>
                <a:srgbClr val="333333"/>
              </a:solidFill>
              <a:latin typeface="Verdana"/>
              <a:ea typeface="Verdana"/>
              <a:cs typeface="Verdana"/>
              <a:sym typeface="Verdana"/>
            </a:endParaRPr>
          </a:p>
          <a:p>
            <a:pPr lvl="0">
              <a:spcBef>
                <a:spcPts val="0"/>
              </a:spcBef>
              <a:buClr>
                <a:schemeClr val="dk1"/>
              </a:buClr>
              <a:buSzPct val="84615"/>
              <a:buFont typeface="Arial"/>
              <a:buNone/>
            </a:pPr>
            <a:r>
              <a:rPr lang="en-US" sz="1300">
                <a:solidFill>
                  <a:schemeClr val="dk1"/>
                </a:solidFill>
                <a:latin typeface="Verdana"/>
                <a:ea typeface="Verdana"/>
                <a:cs typeface="Verdana"/>
                <a:sym typeface="Verdana"/>
              </a:rPr>
              <a:t>Think of the images that came out of the bombing at the Boston Marathon. The image from the AP's Charles Krupa that appeared on the front pages of the nation’s newspapers were cropped and did not show the lower legs of the victim (Jeff Bauman Jr.) being rushed away in a wheelch</a:t>
            </a:r>
            <a:r>
              <a:rPr lang="en-US" sz="1300">
                <a:solidFill>
                  <a:srgbClr val="333333"/>
                </a:solidFill>
                <a:latin typeface="Verdana"/>
                <a:ea typeface="Verdana"/>
                <a:cs typeface="Verdana"/>
                <a:sym typeface="Verdana"/>
              </a:rPr>
              <a:t>air by the man in the cowboy hat (</a:t>
            </a:r>
            <a:r>
              <a:rPr lang="en-US" sz="1300">
                <a:solidFill>
                  <a:srgbClr val="333333"/>
                </a:solidFill>
                <a:highlight>
                  <a:srgbClr val="FFFFFF"/>
                </a:highlight>
                <a:latin typeface="Verdana"/>
                <a:ea typeface="Verdana"/>
                <a:cs typeface="Verdana"/>
                <a:sym typeface="Verdana"/>
              </a:rPr>
              <a:t>Carlos Arredondo)</a:t>
            </a:r>
            <a:r>
              <a:rPr lang="en-US" sz="1300">
                <a:solidFill>
                  <a:srgbClr val="333333"/>
                </a:solidFill>
                <a:latin typeface="Verdana"/>
                <a:ea typeface="Verdana"/>
                <a:cs typeface="Verdana"/>
                <a:sym typeface="Verdana"/>
              </a:rPr>
              <a:t>. The full frame image shows lower legs with no flesh.</a:t>
            </a:r>
          </a:p>
          <a:p>
            <a:pPr lvl="0" rtl="0">
              <a:spcBef>
                <a:spcPts val="0"/>
              </a:spcBef>
              <a:buNone/>
            </a:pPr>
            <a:endParaRPr/>
          </a:p>
        </p:txBody>
      </p:sp>
    </p:spTree>
    <p:extLst>
      <p:ext uri="{BB962C8B-B14F-4D97-AF65-F5344CB8AC3E}">
        <p14:creationId xmlns:p14="http://schemas.microsoft.com/office/powerpoint/2010/main" val="38648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What kind of composition will best portray what you are trying to say? Hopefully, as the photographer, you already know your subject. Can you convey your knowledge of the subject to your viewer?</a:t>
            </a:r>
          </a:p>
          <a:p>
            <a:pPr lvl="0">
              <a:spcBef>
                <a:spcPts val="0"/>
              </a:spcBef>
              <a:buNone/>
            </a:pPr>
            <a:endParaRPr sz="1350">
              <a:solidFill>
                <a:srgbClr val="333333"/>
              </a:solidFill>
              <a:highlight>
                <a:srgbClr val="FFFFFF"/>
              </a:highlight>
              <a:latin typeface="Verdana"/>
              <a:ea typeface="Verdana"/>
              <a:cs typeface="Verdana"/>
              <a:sym typeface="Verdana"/>
            </a:endParaRPr>
          </a:p>
          <a:p>
            <a:pPr lvl="0" rtl="0">
              <a:spcBef>
                <a:spcPts val="0"/>
              </a:spcBef>
              <a:buNone/>
            </a:pPr>
            <a:r>
              <a:rPr lang="en-US" sz="1350">
                <a:solidFill>
                  <a:srgbClr val="333333"/>
                </a:solidFill>
                <a:highlight>
                  <a:srgbClr val="FFFFFF"/>
                </a:highlight>
                <a:latin typeface="Verdana"/>
                <a:ea typeface="Verdana"/>
                <a:cs typeface="Verdana"/>
                <a:sym typeface="Verdana"/>
              </a:rPr>
              <a:t>By crouching down, the photographer focussed the reader’s eye on the runner, placed her against a dark background and selected an image from the sequence where she was in full sunlight and the coach was in the shade.</a:t>
            </a:r>
          </a:p>
        </p:txBody>
      </p:sp>
    </p:spTree>
    <p:extLst>
      <p:ext uri="{BB962C8B-B14F-4D97-AF65-F5344CB8AC3E}">
        <p14:creationId xmlns:p14="http://schemas.microsoft.com/office/powerpoint/2010/main" val="3674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sz="1350">
                <a:solidFill>
                  <a:srgbClr val="333333"/>
                </a:solidFill>
                <a:highlight>
                  <a:srgbClr val="FFFFFF"/>
                </a:highlight>
                <a:latin typeface="Verdana"/>
                <a:ea typeface="Verdana"/>
                <a:cs typeface="Verdana"/>
                <a:sym typeface="Verdana"/>
              </a:rPr>
              <a:t>It isn’t very often that having the subject in the center of the frame will produce the photo with the most impact. Use the rule of thirds and compose the photo that way. Which line or which junction when you overlay that tic-tac-toe board over the viewfinder results in the best composition?</a:t>
            </a:r>
          </a:p>
        </p:txBody>
      </p:sp>
    </p:spTree>
    <p:extLst>
      <p:ext uri="{BB962C8B-B14F-4D97-AF65-F5344CB8AC3E}">
        <p14:creationId xmlns:p14="http://schemas.microsoft.com/office/powerpoint/2010/main" val="344641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sz="1350" dirty="0">
                <a:solidFill>
                  <a:srgbClr val="333333"/>
                </a:solidFill>
                <a:highlight>
                  <a:srgbClr val="FFFFFF"/>
                </a:highlight>
                <a:latin typeface="Verdana"/>
                <a:ea typeface="Verdana"/>
                <a:cs typeface="Verdana"/>
                <a:sym typeface="Verdana"/>
              </a:rPr>
              <a:t>Most photographs that you want to include in your publication should be close for maximum impact. To do this you either need a long enough </a:t>
            </a:r>
            <a:r>
              <a:rPr lang="en-US" sz="1350" dirty="0" smtClean="0">
                <a:solidFill>
                  <a:srgbClr val="333333"/>
                </a:solidFill>
                <a:highlight>
                  <a:srgbClr val="FFFFFF"/>
                </a:highlight>
                <a:latin typeface="Verdana"/>
                <a:ea typeface="Verdana"/>
                <a:cs typeface="Verdana"/>
                <a:sym typeface="Verdana"/>
              </a:rPr>
              <a:t>lens, </a:t>
            </a:r>
            <a:r>
              <a:rPr lang="en-US" sz="1350" dirty="0">
                <a:solidFill>
                  <a:srgbClr val="333333"/>
                </a:solidFill>
                <a:highlight>
                  <a:srgbClr val="FFFFFF"/>
                </a:highlight>
                <a:latin typeface="Verdana"/>
                <a:ea typeface="Verdana"/>
                <a:cs typeface="Verdana"/>
                <a:sym typeface="Verdana"/>
              </a:rPr>
              <a:t>or you need to physically get close to the subject. Examine professional media and take note of how close all of the photos of people are. </a:t>
            </a:r>
          </a:p>
        </p:txBody>
      </p:sp>
    </p:spTree>
    <p:extLst>
      <p:ext uri="{BB962C8B-B14F-4D97-AF65-F5344CB8AC3E}">
        <p14:creationId xmlns:p14="http://schemas.microsoft.com/office/powerpoint/2010/main" val="3932621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highlight>
                  <a:srgbClr val="FFFFFF"/>
                </a:highlight>
                <a:latin typeface="Verdana"/>
                <a:ea typeface="Verdana"/>
                <a:cs typeface="Verdana"/>
                <a:sym typeface="Verdana"/>
              </a:rPr>
              <a:t>While getting close is key to a dramatic photo, an extreme closeup eliminates context. </a:t>
            </a:r>
          </a:p>
          <a:p>
            <a:pPr lvl="0">
              <a:spcBef>
                <a:spcPts val="0"/>
              </a:spcBef>
              <a:buNone/>
            </a:pPr>
            <a:endParaRPr sz="1350">
              <a:solidFill>
                <a:srgbClr val="333333"/>
              </a:solidFill>
              <a:highlight>
                <a:srgbClr val="FFFFFF"/>
              </a:highlight>
              <a:latin typeface="Verdana"/>
              <a:ea typeface="Verdana"/>
              <a:cs typeface="Verdana"/>
              <a:sym typeface="Verdana"/>
            </a:endParaRPr>
          </a:p>
          <a:p>
            <a:pPr lvl="0" rtl="0">
              <a:spcBef>
                <a:spcPts val="0"/>
              </a:spcBef>
              <a:buNone/>
            </a:pPr>
            <a:r>
              <a:rPr lang="en-US" sz="1350">
                <a:solidFill>
                  <a:srgbClr val="333333"/>
                </a:solidFill>
                <a:highlight>
                  <a:srgbClr val="FFFFFF"/>
                </a:highlight>
                <a:latin typeface="Verdana"/>
                <a:ea typeface="Verdana"/>
                <a:cs typeface="Verdana"/>
                <a:sym typeface="Verdana"/>
              </a:rPr>
              <a:t>Have you included enough of the subject’s surroundings to visually place them?</a:t>
            </a:r>
          </a:p>
        </p:txBody>
      </p:sp>
    </p:spTree>
    <p:extLst>
      <p:ext uri="{BB962C8B-B14F-4D97-AF65-F5344CB8AC3E}">
        <p14:creationId xmlns:p14="http://schemas.microsoft.com/office/powerpoint/2010/main" val="69275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350">
                <a:solidFill>
                  <a:srgbClr val="333333"/>
                </a:solidFill>
                <a:latin typeface="Verdana"/>
                <a:ea typeface="Verdana"/>
                <a:cs typeface="Verdana"/>
                <a:sym typeface="Verdana"/>
              </a:rPr>
              <a:t>Change positions. </a:t>
            </a:r>
            <a:r>
              <a:rPr lang="en-US" sz="1350">
                <a:solidFill>
                  <a:srgbClr val="333333"/>
                </a:solidFill>
                <a:highlight>
                  <a:srgbClr val="FFFFFF"/>
                </a:highlight>
                <a:latin typeface="Verdana"/>
                <a:ea typeface="Verdana"/>
                <a:cs typeface="Verdana"/>
                <a:sym typeface="Verdana"/>
              </a:rPr>
              <a:t>Use a narrow depth of field. Do everything in your power to make sure telephone poles are not coming out of the backs of subjects’ heads.</a:t>
            </a:r>
          </a:p>
          <a:p>
            <a:pPr lvl="0">
              <a:spcBef>
                <a:spcPts val="0"/>
              </a:spcBef>
              <a:buNone/>
            </a:pPr>
            <a:endParaRPr sz="1350">
              <a:solidFill>
                <a:srgbClr val="333333"/>
              </a:solidFill>
              <a:highlight>
                <a:srgbClr val="FFFFFF"/>
              </a:highlight>
              <a:latin typeface="Verdana"/>
              <a:ea typeface="Verdana"/>
              <a:cs typeface="Verdana"/>
              <a:sym typeface="Verdana"/>
            </a:endParaRPr>
          </a:p>
          <a:p>
            <a:pPr lvl="0" rtl="0">
              <a:spcBef>
                <a:spcPts val="0"/>
              </a:spcBef>
              <a:buNone/>
            </a:pPr>
            <a:r>
              <a:rPr lang="en-US" sz="1350">
                <a:solidFill>
                  <a:srgbClr val="333333"/>
                </a:solidFill>
                <a:highlight>
                  <a:srgbClr val="FFFFFF"/>
                </a:highlight>
                <a:latin typeface="Verdana"/>
                <a:ea typeface="Verdana"/>
                <a:cs typeface="Verdana"/>
                <a:sym typeface="Verdana"/>
              </a:rPr>
              <a:t>A very narrow depth of field in this photo eliminates what could be a distracting chain link fence in the background.</a:t>
            </a:r>
          </a:p>
        </p:txBody>
      </p:sp>
    </p:spTree>
    <p:extLst>
      <p:ext uri="{BB962C8B-B14F-4D97-AF65-F5344CB8AC3E}">
        <p14:creationId xmlns:p14="http://schemas.microsoft.com/office/powerpoint/2010/main" val="187416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a:t>Again, this photo is a great example. Where did you eye move when you first saw this photo - the referee’s white shirt, the Gatorade jug, the girl handing out cups of water? So many things are happening in this photo that distract from the volleyball taking place on the court.</a:t>
            </a:r>
          </a:p>
        </p:txBody>
      </p:sp>
    </p:spTree>
    <p:extLst>
      <p:ext uri="{BB962C8B-B14F-4D97-AF65-F5344CB8AC3E}">
        <p14:creationId xmlns:p14="http://schemas.microsoft.com/office/powerpoint/2010/main" val="115771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sz="1350">
                <a:solidFill>
                  <a:srgbClr val="333333"/>
                </a:solidFill>
                <a:highlight>
                  <a:srgbClr val="FFFFFF"/>
                </a:highlight>
                <a:latin typeface="Verdana"/>
                <a:ea typeface="Verdana"/>
                <a:cs typeface="Verdana"/>
                <a:sym typeface="Verdana"/>
              </a:rPr>
              <a:t>Is there something just outside the frame that will enhance your image? Recompose: step back, zoom out.</a:t>
            </a:r>
          </a:p>
        </p:txBody>
      </p:sp>
    </p:spTree>
    <p:extLst>
      <p:ext uri="{BB962C8B-B14F-4D97-AF65-F5344CB8AC3E}">
        <p14:creationId xmlns:p14="http://schemas.microsoft.com/office/powerpoint/2010/main" val="143266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2111123"/>
            <a:ext cx="7772400" cy="1546500"/>
          </a:xfrm>
          <a:prstGeom prst="rect">
            <a:avLst/>
          </a:prstGeom>
        </p:spPr>
        <p:txBody>
          <a:bodyPr wrap="square"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0" name="Shape 10"/>
          <p:cNvSpPr txBox="1">
            <a:spLocks noGrp="1"/>
          </p:cNvSpPr>
          <p:nvPr>
            <p:ph type="subTitle" idx="1"/>
          </p:nvPr>
        </p:nvSpPr>
        <p:spPr>
          <a:xfrm>
            <a:off x="685800" y="3786738"/>
            <a:ext cx="7772400" cy="1046400"/>
          </a:xfrm>
          <a:prstGeom prst="rect">
            <a:avLst/>
          </a:prstGeom>
        </p:spPr>
        <p:txBody>
          <a:bodyPr wrap="square"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74638"/>
            <a:ext cx="8229600" cy="1143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 name="Shape 13"/>
          <p:cNvSpPr txBox="1">
            <a:spLocks noGrp="1"/>
          </p:cNvSpPr>
          <p:nvPr>
            <p:ph type="body" idx="1"/>
          </p:nvPr>
        </p:nvSpPr>
        <p:spPr>
          <a:xfrm>
            <a:off x="457200" y="1600200"/>
            <a:ext cx="8229600" cy="4967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8"/>
            <a:ext cx="8229600" cy="1143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body" idx="1"/>
          </p:nvPr>
        </p:nvSpPr>
        <p:spPr>
          <a:xfrm>
            <a:off x="457200" y="1600200"/>
            <a:ext cx="3994500" cy="4967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 name="Shape 17"/>
          <p:cNvSpPr txBox="1">
            <a:spLocks noGrp="1"/>
          </p:cNvSpPr>
          <p:nvPr>
            <p:ph type="body" idx="2"/>
          </p:nvPr>
        </p:nvSpPr>
        <p:spPr>
          <a:xfrm>
            <a:off x="4692274" y="1600200"/>
            <a:ext cx="3994500" cy="4967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8"/>
            <a:ext cx="8229600" cy="1143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5875079"/>
            <a:ext cx="8229600" cy="692700"/>
          </a:xfrm>
          <a:prstGeom prst="rect">
            <a:avLst/>
          </a:prstGeom>
        </p:spPr>
        <p:txBody>
          <a:bodyPr wrap="square" lIns="91425" tIns="91425" rIns="91425" bIns="91425" anchor="t" anchorCtr="0"/>
          <a:lstStyle>
            <a:lvl1pPr lvl="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JEA">
    <p:bg>
      <p:bgPr>
        <a:solidFill>
          <a:schemeClr val="lt1"/>
        </a:solidFill>
        <a:effectLst/>
      </p:bgPr>
    </p:bg>
    <p:spTree>
      <p:nvGrpSpPr>
        <p:cNvPr id="1"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600200"/>
            <a:ext cx="8229600" cy="4967700"/>
          </a:xfrm>
          <a:prstGeom prst="rect">
            <a:avLst/>
          </a:prstGeom>
          <a:noFill/>
          <a:ln>
            <a:noFill/>
          </a:ln>
        </p:spPr>
        <p:txBody>
          <a:bodyPr wrap="square" lIns="91425" tIns="91425" rIns="91425" bIns="91425" anchor="t" anchorCtr="0"/>
          <a:lstStyle>
            <a:lvl1pPr lvl="0">
              <a:spcBef>
                <a:spcPts val="600"/>
              </a:spcBef>
              <a:buClr>
                <a:schemeClr val="dk1"/>
              </a:buClr>
              <a:buSzPct val="100000"/>
              <a:buChar char="●"/>
              <a:defRPr sz="3000">
                <a:solidFill>
                  <a:schemeClr val="dk1"/>
                </a:solidFill>
              </a:defRPr>
            </a:lvl1pPr>
            <a:lvl2pPr lvl="1">
              <a:spcBef>
                <a:spcPts val="480"/>
              </a:spcBef>
              <a:buClr>
                <a:schemeClr val="dk1"/>
              </a:buClr>
              <a:buSzPct val="100000"/>
              <a:buChar char="○"/>
              <a:defRPr sz="2400">
                <a:solidFill>
                  <a:schemeClr val="dk1"/>
                </a:solidFill>
              </a:defRPr>
            </a:lvl2pPr>
            <a:lvl3pPr lvl="2">
              <a:spcBef>
                <a:spcPts val="480"/>
              </a:spcBef>
              <a:buClr>
                <a:schemeClr val="dk1"/>
              </a:buClr>
              <a:buSzPct val="100000"/>
              <a:buChar char="■"/>
              <a:defRPr sz="2400">
                <a:solidFill>
                  <a:schemeClr val="dk1"/>
                </a:solidFill>
              </a:defRPr>
            </a:lvl3pPr>
            <a:lvl4pPr lvl="3">
              <a:spcBef>
                <a:spcPts val="360"/>
              </a:spcBef>
              <a:buClr>
                <a:schemeClr val="dk1"/>
              </a:buClr>
              <a:buSzPct val="100000"/>
              <a:buChar char="●"/>
              <a:defRPr sz="1800">
                <a:solidFill>
                  <a:schemeClr val="dk1"/>
                </a:solidFill>
              </a:defRPr>
            </a:lvl4pPr>
            <a:lvl5pPr lvl="4">
              <a:spcBef>
                <a:spcPts val="360"/>
              </a:spcBef>
              <a:buClr>
                <a:schemeClr val="dk1"/>
              </a:buClr>
              <a:buSzPct val="100000"/>
              <a:buChar char="○"/>
              <a:defRPr sz="1800">
                <a:solidFill>
                  <a:schemeClr val="dk1"/>
                </a:solidFill>
              </a:defRPr>
            </a:lvl5pPr>
            <a:lvl6pPr lvl="5">
              <a:spcBef>
                <a:spcPts val="360"/>
              </a:spcBef>
              <a:buClr>
                <a:schemeClr val="dk1"/>
              </a:buClr>
              <a:buSzPct val="100000"/>
              <a:buChar char="■"/>
              <a:defRPr sz="1800">
                <a:solidFill>
                  <a:schemeClr val="dk1"/>
                </a:solidFill>
              </a:defRPr>
            </a:lvl6pPr>
            <a:lvl7pPr lvl="6">
              <a:spcBef>
                <a:spcPts val="360"/>
              </a:spcBef>
              <a:buClr>
                <a:schemeClr val="dk1"/>
              </a:buClr>
              <a:buSzPct val="100000"/>
              <a:buChar char="●"/>
              <a:defRPr sz="1800">
                <a:solidFill>
                  <a:schemeClr val="dk1"/>
                </a:solidFill>
              </a:defRPr>
            </a:lvl7pPr>
            <a:lvl8pPr lvl="7">
              <a:spcBef>
                <a:spcPts val="360"/>
              </a:spcBef>
              <a:buClr>
                <a:schemeClr val="dk1"/>
              </a:buClr>
              <a:buSzPct val="100000"/>
              <a:buChar char="○"/>
              <a:defRPr sz="1800">
                <a:solidFill>
                  <a:schemeClr val="dk1"/>
                </a:solidFill>
              </a:defRPr>
            </a:lvl8pPr>
            <a:lvl9pPr lvl="8">
              <a:spcBef>
                <a:spcPts val="360"/>
              </a:spcBef>
              <a:buClr>
                <a:schemeClr val="dk1"/>
              </a:buClr>
              <a:buSzPct val="100000"/>
              <a:buChar char="■"/>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Shape 28" descr="curriculum-background.jpg"/>
          <p:cNvPicPr preferRelativeResize="0"/>
          <p:nvPr/>
        </p:nvPicPr>
        <p:blipFill>
          <a:blip r:embed="rId3">
            <a:alphaModFix/>
          </a:blip>
          <a:stretch>
            <a:fillRect/>
          </a:stretch>
        </p:blipFill>
        <p:spPr>
          <a:xfrm>
            <a:off x="0" y="60158"/>
            <a:ext cx="9144002" cy="6737686"/>
          </a:xfrm>
          <a:prstGeom prst="rect">
            <a:avLst/>
          </a:prstGeom>
          <a:noFill/>
          <a:ln>
            <a:noFill/>
          </a:ln>
        </p:spPr>
      </p:pic>
      <p:sp>
        <p:nvSpPr>
          <p:cNvPr id="29" name="Shape 29"/>
          <p:cNvSpPr txBox="1"/>
          <p:nvPr/>
        </p:nvSpPr>
        <p:spPr>
          <a:xfrm>
            <a:off x="-12750" y="1309575"/>
            <a:ext cx="9144000" cy="3693300"/>
          </a:xfrm>
          <a:prstGeom prst="rect">
            <a:avLst/>
          </a:prstGeom>
          <a:noFill/>
          <a:ln>
            <a:noFill/>
          </a:ln>
        </p:spPr>
        <p:txBody>
          <a:bodyPr wrap="square" lIns="91425" tIns="91425" rIns="91425" bIns="91425" anchor="ctr" anchorCtr="0">
            <a:noAutofit/>
          </a:bodyPr>
          <a:lstStyle/>
          <a:p>
            <a:pPr lvl="0" algn="ctr" rtl="0">
              <a:spcBef>
                <a:spcPts val="0"/>
              </a:spcBef>
              <a:buClr>
                <a:schemeClr val="dk1"/>
              </a:buClr>
              <a:buSzPct val="25000"/>
              <a:buFont typeface="Arial"/>
              <a:buNone/>
            </a:pPr>
            <a:r>
              <a:rPr lang="en-US" sz="5500" b="1">
                <a:solidFill>
                  <a:schemeClr val="dk1"/>
                </a:solidFill>
                <a:latin typeface="Garamond"/>
                <a:ea typeface="Garamond"/>
                <a:cs typeface="Garamond"/>
                <a:sym typeface="Garamond"/>
              </a:rPr>
              <a:t>30 Questions to Ask Before You Take A Photo</a:t>
            </a:r>
          </a:p>
        </p:txBody>
      </p:sp>
      <p:sp>
        <p:nvSpPr>
          <p:cNvPr id="30" name="Shape 30"/>
          <p:cNvSpPr txBox="1"/>
          <p:nvPr/>
        </p:nvSpPr>
        <p:spPr>
          <a:xfrm>
            <a:off x="-12750" y="5174600"/>
            <a:ext cx="9144000" cy="1321500"/>
          </a:xfrm>
          <a:prstGeom prst="rect">
            <a:avLst/>
          </a:prstGeom>
          <a:noFill/>
          <a:ln>
            <a:noFill/>
          </a:ln>
        </p:spPr>
        <p:txBody>
          <a:bodyPr wrap="square" lIns="91425" tIns="91425" rIns="91425" bIns="91425" anchor="t" anchorCtr="0">
            <a:noAutofit/>
          </a:bodyPr>
          <a:lstStyle/>
          <a:p>
            <a:pPr lvl="0" algn="ctr">
              <a:spcBef>
                <a:spcPts val="0"/>
              </a:spcBef>
              <a:buNone/>
            </a:pPr>
            <a:r>
              <a:rPr lang="en-US" sz="3000"/>
              <a:t>Photojournalism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8080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9) Where is the light coming from?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818463"/>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10) How does my eye move through the scene?</a:t>
            </a:r>
          </a:p>
        </p:txBody>
      </p:sp>
      <p:pic>
        <p:nvPicPr>
          <p:cNvPr id="87" name="Shape 87"/>
          <p:cNvPicPr preferRelativeResize="0"/>
          <p:nvPr/>
        </p:nvPicPr>
        <p:blipFill>
          <a:blip r:embed="rId3">
            <a:alphaModFix/>
          </a:blip>
          <a:stretch>
            <a:fillRect/>
          </a:stretch>
        </p:blipFill>
        <p:spPr>
          <a:xfrm>
            <a:off x="1129913" y="2113863"/>
            <a:ext cx="6884163" cy="45917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81848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11) Am I standing in the best place to make this photograph?</a:t>
            </a:r>
          </a:p>
        </p:txBody>
      </p:sp>
      <p:pic>
        <p:nvPicPr>
          <p:cNvPr id="93" name="Shape 93"/>
          <p:cNvPicPr preferRelativeResize="0"/>
          <p:nvPr/>
        </p:nvPicPr>
        <p:blipFill>
          <a:blip r:embed="rId3">
            <a:alphaModFix/>
          </a:blip>
          <a:stretch>
            <a:fillRect/>
          </a:stretch>
        </p:blipFill>
        <p:spPr>
          <a:xfrm>
            <a:off x="2367013" y="2119388"/>
            <a:ext cx="6122284" cy="4591713"/>
          </a:xfrm>
          <a:prstGeom prst="rect">
            <a:avLst/>
          </a:prstGeom>
          <a:noFill/>
          <a:ln>
            <a:noFill/>
          </a:ln>
        </p:spPr>
      </p:pic>
      <p:pic>
        <p:nvPicPr>
          <p:cNvPr id="94" name="Shape 94"/>
          <p:cNvPicPr preferRelativeResize="0"/>
          <p:nvPr/>
        </p:nvPicPr>
        <p:blipFill>
          <a:blip r:embed="rId4">
            <a:alphaModFix/>
          </a:blip>
          <a:stretch>
            <a:fillRect/>
          </a:stretch>
        </p:blipFill>
        <p:spPr>
          <a:xfrm>
            <a:off x="286150" y="2263425"/>
            <a:ext cx="1905000" cy="1428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20325" y="14268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12) Should I be standing straight up and shooting this photograph from eye level, or is there a better perspective?</a:t>
            </a:r>
          </a:p>
        </p:txBody>
      </p:sp>
      <p:pic>
        <p:nvPicPr>
          <p:cNvPr id="100" name="Shape 100"/>
          <p:cNvPicPr preferRelativeResize="0"/>
          <p:nvPr/>
        </p:nvPicPr>
        <p:blipFill>
          <a:blip r:embed="rId3">
            <a:alphaModFix/>
          </a:blip>
          <a:stretch>
            <a:fillRect/>
          </a:stretch>
        </p:blipFill>
        <p:spPr>
          <a:xfrm>
            <a:off x="165350" y="2721342"/>
            <a:ext cx="4559025" cy="3419259"/>
          </a:xfrm>
          <a:prstGeom prst="rect">
            <a:avLst/>
          </a:prstGeom>
          <a:noFill/>
          <a:ln>
            <a:noFill/>
          </a:ln>
        </p:spPr>
      </p:pic>
      <p:pic>
        <p:nvPicPr>
          <p:cNvPr id="101" name="Shape 101"/>
          <p:cNvPicPr preferRelativeResize="0"/>
          <p:nvPr/>
        </p:nvPicPr>
        <p:blipFill>
          <a:blip r:embed="rId4">
            <a:alphaModFix/>
          </a:blip>
          <a:stretch>
            <a:fillRect/>
          </a:stretch>
        </p:blipFill>
        <p:spPr>
          <a:xfrm>
            <a:off x="4584975" y="3438725"/>
            <a:ext cx="4559025" cy="3419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81848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13) Is this the best time of day to make this photograph?</a:t>
            </a:r>
          </a:p>
        </p:txBody>
      </p:sp>
      <p:pic>
        <p:nvPicPr>
          <p:cNvPr id="107" name="Shape 107"/>
          <p:cNvPicPr preferRelativeResize="0"/>
          <p:nvPr/>
        </p:nvPicPr>
        <p:blipFill>
          <a:blip r:embed="rId3">
            <a:alphaModFix/>
          </a:blip>
          <a:stretch>
            <a:fillRect/>
          </a:stretch>
        </p:blipFill>
        <p:spPr>
          <a:xfrm>
            <a:off x="1510863" y="1961488"/>
            <a:ext cx="6122284" cy="4591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81848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14) Is this the best moment to make this photograph?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809263"/>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15) Is this the best weather to make this photograph at this particular place?</a:t>
            </a:r>
          </a:p>
        </p:txBody>
      </p:sp>
      <p:pic>
        <p:nvPicPr>
          <p:cNvPr id="118" name="Shape 118" descr="YosemiteAurora.jpg"/>
          <p:cNvPicPr preferRelativeResize="0"/>
          <p:nvPr/>
        </p:nvPicPr>
        <p:blipFill>
          <a:blip r:embed="rId3">
            <a:alphaModFix/>
          </a:blip>
          <a:stretch>
            <a:fillRect/>
          </a:stretch>
        </p:blipFill>
        <p:spPr>
          <a:xfrm>
            <a:off x="1504713" y="2075588"/>
            <a:ext cx="6134582" cy="460093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01900" y="8000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16) Are my lines straight or intentionally angled?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1484013"/>
            <a:ext cx="8229600" cy="1143000"/>
          </a:xfrm>
          <a:prstGeom prst="rect">
            <a:avLst/>
          </a:prstGeom>
        </p:spPr>
        <p:txBody>
          <a:bodyPr wrap="square" lIns="91425" tIns="91425" rIns="91425" bIns="91425" anchor="b" anchorCtr="0">
            <a:noAutofit/>
          </a:bodyPr>
          <a:lstStyle/>
          <a:p>
            <a:pPr lvl="0" rtl="0">
              <a:spcBef>
                <a:spcPts val="0"/>
              </a:spcBef>
              <a:buNone/>
            </a:pPr>
            <a:r>
              <a:rPr lang="en-US" dirty="0">
                <a:latin typeface="Georgia"/>
                <a:ea typeface="Georgia"/>
                <a:cs typeface="Georgia"/>
                <a:sym typeface="Georgia"/>
              </a:rPr>
              <a:t>17) Is the camera lens distorting lines or perspective in a way I don’t want them </a:t>
            </a:r>
            <a:r>
              <a:rPr lang="en-US" dirty="0" smtClean="0">
                <a:latin typeface="Georgia"/>
                <a:ea typeface="Georgia"/>
                <a:cs typeface="Georgia"/>
                <a:sym typeface="Georgia"/>
              </a:rPr>
              <a:t>distorted?</a:t>
            </a:r>
            <a:endParaRPr lang="en-US" dirty="0">
              <a:latin typeface="Georgia"/>
              <a:ea typeface="Georgia"/>
              <a:cs typeface="Georgia"/>
              <a:sym typeface="Georgia"/>
            </a:endParaRPr>
          </a:p>
        </p:txBody>
      </p:sp>
      <p:pic>
        <p:nvPicPr>
          <p:cNvPr id="129" name="Shape 129"/>
          <p:cNvPicPr preferRelativeResize="0"/>
          <p:nvPr/>
        </p:nvPicPr>
        <p:blipFill>
          <a:blip r:embed="rId3">
            <a:alphaModFix/>
          </a:blip>
          <a:stretch>
            <a:fillRect/>
          </a:stretch>
        </p:blipFill>
        <p:spPr>
          <a:xfrm>
            <a:off x="1954538" y="2627013"/>
            <a:ext cx="5234916" cy="39261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370513"/>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18) Are my camera settings correct for this image?</a:t>
            </a:r>
          </a:p>
        </p:txBody>
      </p:sp>
      <p:sp>
        <p:nvSpPr>
          <p:cNvPr id="135" name="Shape 135"/>
          <p:cNvSpPr txBox="1">
            <a:spLocks noGrp="1"/>
          </p:cNvSpPr>
          <p:nvPr>
            <p:ph type="body" idx="1"/>
          </p:nvPr>
        </p:nvSpPr>
        <p:spPr>
          <a:xfrm>
            <a:off x="457200" y="1545775"/>
            <a:ext cx="3028200" cy="4383300"/>
          </a:xfrm>
          <a:prstGeom prst="rect">
            <a:avLst/>
          </a:prstGeom>
        </p:spPr>
        <p:txBody>
          <a:bodyPr wrap="square" lIns="91425" tIns="91425" rIns="91425" bIns="91425" anchor="t" anchorCtr="0">
            <a:noAutofit/>
          </a:bodyPr>
          <a:lstStyle/>
          <a:p>
            <a:pPr marL="457200" lvl="0" indent="-381000" rtl="0">
              <a:spcBef>
                <a:spcPts val="0"/>
              </a:spcBef>
              <a:spcAft>
                <a:spcPts val="0"/>
              </a:spcAft>
              <a:buSzPct val="100000"/>
              <a:buFont typeface="Helvetica Neue"/>
            </a:pPr>
            <a:r>
              <a:rPr lang="en-US" sz="2400" dirty="0">
                <a:latin typeface="Helvetica Neue"/>
                <a:ea typeface="Helvetica Neue"/>
                <a:cs typeface="Helvetica Neue"/>
                <a:sym typeface="Helvetica Neue"/>
              </a:rPr>
              <a:t>Use the exposure triangle - ISO, shutter speed and aperture - for best </a:t>
            </a:r>
            <a:r>
              <a:rPr lang="en-US" sz="2400" dirty="0" smtClean="0">
                <a:latin typeface="Helvetica Neue"/>
                <a:ea typeface="Helvetica Neue"/>
                <a:cs typeface="Helvetica Neue"/>
                <a:sym typeface="Helvetica Neue"/>
              </a:rPr>
              <a:t>results.</a:t>
            </a:r>
            <a:endParaRPr lang="en-US" sz="2400" dirty="0">
              <a:latin typeface="Helvetica Neue"/>
              <a:ea typeface="Helvetica Neue"/>
              <a:cs typeface="Helvetica Neue"/>
              <a:sym typeface="Helvetica Neue"/>
            </a:endParaRPr>
          </a:p>
          <a:p>
            <a:pPr marL="457200" lvl="0" indent="-381000">
              <a:spcBef>
                <a:spcPts val="0"/>
              </a:spcBef>
              <a:spcAft>
                <a:spcPts val="0"/>
              </a:spcAft>
              <a:buSzPct val="100000"/>
              <a:buFont typeface="Helvetica Neue"/>
            </a:pPr>
            <a:r>
              <a:rPr lang="en-US" sz="2400" dirty="0">
                <a:latin typeface="Helvetica Neue"/>
                <a:ea typeface="Helvetica Neue"/>
                <a:cs typeface="Helvetica Neue"/>
                <a:sym typeface="Helvetica Neue"/>
              </a:rPr>
              <a:t>Autofocus mode?</a:t>
            </a:r>
          </a:p>
          <a:p>
            <a:pPr marL="457200" lvl="0" indent="-381000" rtl="0">
              <a:spcBef>
                <a:spcPts val="0"/>
              </a:spcBef>
              <a:buSzPct val="100000"/>
              <a:buFont typeface="Helvetica Neue"/>
            </a:pPr>
            <a:r>
              <a:rPr lang="en-US" sz="2400" dirty="0">
                <a:latin typeface="Helvetica Neue"/>
                <a:ea typeface="Helvetica Neue"/>
                <a:cs typeface="Helvetica Neue"/>
                <a:sym typeface="Helvetica Neue"/>
              </a:rPr>
              <a:t>White balance?</a:t>
            </a:r>
          </a:p>
        </p:txBody>
      </p:sp>
      <p:pic>
        <p:nvPicPr>
          <p:cNvPr id="136" name="Shape 136"/>
          <p:cNvPicPr preferRelativeResize="0"/>
          <p:nvPr/>
        </p:nvPicPr>
        <p:blipFill>
          <a:blip r:embed="rId3">
            <a:alphaModFix/>
          </a:blip>
          <a:stretch>
            <a:fillRect/>
          </a:stretch>
        </p:blipFill>
        <p:spPr>
          <a:xfrm>
            <a:off x="3485400" y="1625575"/>
            <a:ext cx="5317875" cy="3988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8"/>
            <a:ext cx="8229600" cy="1143000"/>
          </a:xfrm>
          <a:prstGeom prst="rect">
            <a:avLst/>
          </a:prstGeom>
        </p:spPr>
        <p:txBody>
          <a:bodyPr wrap="square" lIns="91425" tIns="91425" rIns="91425" bIns="91425" anchor="b" anchorCtr="0">
            <a:noAutofit/>
          </a:bodyPr>
          <a:lstStyle/>
          <a:p>
            <a:pPr lvl="0">
              <a:spcBef>
                <a:spcPts val="0"/>
              </a:spcBef>
              <a:buNone/>
            </a:pPr>
            <a:r>
              <a:rPr lang="en-US">
                <a:latin typeface="Georgia"/>
                <a:ea typeface="Georgia"/>
                <a:cs typeface="Georgia"/>
                <a:sym typeface="Georgia"/>
              </a:rPr>
              <a:t>1) What is my subject?</a:t>
            </a:r>
          </a:p>
        </p:txBody>
      </p:sp>
      <p:pic>
        <p:nvPicPr>
          <p:cNvPr id="36" name="Shape 36"/>
          <p:cNvPicPr preferRelativeResize="0"/>
          <p:nvPr/>
        </p:nvPicPr>
        <p:blipFill>
          <a:blip r:embed="rId3">
            <a:alphaModFix/>
          </a:blip>
          <a:stretch>
            <a:fillRect/>
          </a:stretch>
        </p:blipFill>
        <p:spPr>
          <a:xfrm>
            <a:off x="685800" y="1600200"/>
            <a:ext cx="7772400" cy="5181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827713"/>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19) Is the camera capable of capturing the dynamic range of the scene?</a:t>
            </a:r>
          </a:p>
        </p:txBody>
      </p:sp>
      <p:pic>
        <p:nvPicPr>
          <p:cNvPr id="142" name="Shape 142"/>
          <p:cNvPicPr preferRelativeResize="0"/>
          <p:nvPr/>
        </p:nvPicPr>
        <p:blipFill>
          <a:blip r:embed="rId3">
            <a:alphaModFix/>
          </a:blip>
          <a:stretch>
            <a:fillRect/>
          </a:stretch>
        </p:blipFill>
        <p:spPr>
          <a:xfrm>
            <a:off x="1517013" y="1970713"/>
            <a:ext cx="6109983" cy="45824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37763"/>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20) Should my camera be stabilized?</a:t>
            </a:r>
          </a:p>
        </p:txBody>
      </p:sp>
      <p:pic>
        <p:nvPicPr>
          <p:cNvPr id="148" name="Shape 148"/>
          <p:cNvPicPr preferRelativeResize="0"/>
          <p:nvPr/>
        </p:nvPicPr>
        <p:blipFill>
          <a:blip r:embed="rId3">
            <a:alphaModFix/>
          </a:blip>
          <a:stretch>
            <a:fillRect/>
          </a:stretch>
        </p:blipFill>
        <p:spPr>
          <a:xfrm>
            <a:off x="1123713" y="1544113"/>
            <a:ext cx="6896584" cy="51724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12750" y="1309575"/>
            <a:ext cx="9144000" cy="3693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7200" b="1">
                <a:solidFill>
                  <a:schemeClr val="dk1"/>
                </a:solidFill>
                <a:latin typeface="Garamond"/>
                <a:ea typeface="Garamond"/>
                <a:cs typeface="Garamond"/>
                <a:sym typeface="Garamond"/>
              </a:rPr>
              <a:t>Going Deeper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666288"/>
            <a:ext cx="8229600" cy="1143000"/>
          </a:xfrm>
          <a:prstGeom prst="rect">
            <a:avLst/>
          </a:prstGeom>
        </p:spPr>
        <p:txBody>
          <a:bodyPr wrap="square" lIns="91425" tIns="91425" rIns="91425" bIns="91425" anchor="b" anchorCtr="0">
            <a:noAutofit/>
          </a:bodyPr>
          <a:lstStyle/>
          <a:p>
            <a:pPr lvl="0">
              <a:spcBef>
                <a:spcPts val="0"/>
              </a:spcBef>
              <a:buNone/>
            </a:pPr>
            <a:r>
              <a:rPr lang="en-US">
                <a:latin typeface="Georgia"/>
                <a:ea typeface="Georgia"/>
                <a:cs typeface="Georgia"/>
                <a:sym typeface="Georgia"/>
              </a:rPr>
              <a:t>21) What is my concept?</a:t>
            </a:r>
          </a:p>
          <a:p>
            <a:pPr lvl="0">
              <a:spcBef>
                <a:spcPts val="0"/>
              </a:spcBef>
              <a:buNone/>
            </a:pPr>
            <a:endParaRPr>
              <a:latin typeface="Georgia"/>
              <a:ea typeface="Georgia"/>
              <a:cs typeface="Georgia"/>
              <a:sym typeface="Georgia"/>
            </a:endParaRPr>
          </a:p>
          <a:p>
            <a:pPr lvl="0" rtl="0">
              <a:spcBef>
                <a:spcPts val="0"/>
              </a:spcBef>
              <a:buClr>
                <a:schemeClr val="dk1"/>
              </a:buClr>
              <a:buSzPct val="30555"/>
              <a:buFont typeface="Arial"/>
              <a:buNone/>
            </a:pPr>
            <a:r>
              <a:rPr lang="en-US">
                <a:latin typeface="Georgia"/>
                <a:ea typeface="Georgia"/>
                <a:cs typeface="Georgia"/>
                <a:sym typeface="Georgia"/>
              </a:rPr>
              <a:t>22) What am I trying to say?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29800" y="255588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23) If this photograph is part of a series, does it fit with the style and emotion of the rest of the series?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13396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24) Who is this photo for?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82825" y="3653088"/>
            <a:ext cx="8229600" cy="1143000"/>
          </a:xfrm>
          <a:prstGeom prst="rect">
            <a:avLst/>
          </a:prstGeom>
        </p:spPr>
        <p:txBody>
          <a:bodyPr wrap="square" lIns="91425" tIns="91425" rIns="91425" bIns="91425" anchor="b" anchorCtr="0">
            <a:noAutofit/>
          </a:bodyPr>
          <a:lstStyle/>
          <a:p>
            <a:pPr lvl="0">
              <a:spcBef>
                <a:spcPts val="0"/>
              </a:spcBef>
              <a:buNone/>
            </a:pPr>
            <a:r>
              <a:rPr lang="en-US">
                <a:latin typeface="Georgia"/>
                <a:ea typeface="Georgia"/>
                <a:cs typeface="Georgia"/>
                <a:sym typeface="Georgia"/>
              </a:rPr>
              <a:t>25) </a:t>
            </a:r>
            <a:r>
              <a:rPr lang="en-US">
                <a:solidFill>
                  <a:srgbClr val="333333"/>
                </a:solidFill>
                <a:highlight>
                  <a:srgbClr val="FFFFFF"/>
                </a:highlight>
                <a:latin typeface="Georgia"/>
                <a:ea typeface="Georgia"/>
                <a:cs typeface="Georgia"/>
                <a:sym typeface="Georgia"/>
              </a:rPr>
              <a:t>If the goal of the image is to make a statement, will this image hit that mark?</a:t>
            </a:r>
          </a:p>
          <a:p>
            <a:pPr lvl="0">
              <a:spcBef>
                <a:spcPts val="0"/>
              </a:spcBef>
              <a:buNone/>
            </a:pPr>
            <a:endParaRPr>
              <a:solidFill>
                <a:srgbClr val="333333"/>
              </a:solidFill>
              <a:highlight>
                <a:srgbClr val="FFFFFF"/>
              </a:highlight>
              <a:latin typeface="Georgia"/>
              <a:ea typeface="Georgia"/>
              <a:cs typeface="Georgia"/>
              <a:sym typeface="Georgia"/>
            </a:endParaRPr>
          </a:p>
          <a:p>
            <a:pPr lvl="0" rtl="0">
              <a:spcBef>
                <a:spcPts val="0"/>
              </a:spcBef>
              <a:buClr>
                <a:schemeClr val="dk1"/>
              </a:buClr>
              <a:buSzPct val="30555"/>
              <a:buFont typeface="Arial"/>
              <a:buNone/>
            </a:pPr>
            <a:r>
              <a:rPr lang="en-US">
                <a:latin typeface="Georgia"/>
                <a:ea typeface="Georgia"/>
                <a:cs typeface="Georgia"/>
                <a:sym typeface="Georgia"/>
              </a:rPr>
              <a:t>26) Will this image create negativity and criticism or positivity and praise?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1892463"/>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27) Will this photograph capture the essential feeling of the moment?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3012663"/>
            <a:ext cx="8229600" cy="1143000"/>
          </a:xfrm>
          <a:prstGeom prst="rect">
            <a:avLst/>
          </a:prstGeom>
        </p:spPr>
        <p:txBody>
          <a:bodyPr wrap="square" lIns="91425" tIns="91425" rIns="91425" bIns="91425" anchor="b" anchorCtr="0">
            <a:noAutofit/>
          </a:bodyPr>
          <a:lstStyle/>
          <a:p>
            <a:pPr lvl="0">
              <a:spcBef>
                <a:spcPts val="0"/>
              </a:spcBef>
              <a:buNone/>
            </a:pPr>
            <a:r>
              <a:rPr lang="en-US">
                <a:latin typeface="Georgia"/>
                <a:ea typeface="Georgia"/>
                <a:cs typeface="Georgia"/>
                <a:sym typeface="Georgia"/>
              </a:rPr>
              <a:t>28) Has this photo been taken before?</a:t>
            </a:r>
          </a:p>
          <a:p>
            <a:pPr lvl="0">
              <a:spcBef>
                <a:spcPts val="0"/>
              </a:spcBef>
              <a:buNone/>
            </a:pPr>
            <a:endParaRPr>
              <a:latin typeface="Georgia"/>
              <a:ea typeface="Georgia"/>
              <a:cs typeface="Georgia"/>
              <a:sym typeface="Georgia"/>
            </a:endParaRPr>
          </a:p>
          <a:p>
            <a:pPr lvl="0">
              <a:spcBef>
                <a:spcPts val="0"/>
              </a:spcBef>
              <a:buClr>
                <a:schemeClr val="dk1"/>
              </a:buClr>
              <a:buSzPct val="30555"/>
              <a:buFont typeface="Arial"/>
              <a:buNone/>
            </a:pPr>
            <a:r>
              <a:rPr lang="en-US">
                <a:latin typeface="Georgia"/>
                <a:ea typeface="Georgia"/>
                <a:cs typeface="Georgia"/>
                <a:sym typeface="Georgia"/>
              </a:rPr>
              <a:t>29) Am I forcing this photograph?</a:t>
            </a:r>
          </a:p>
          <a:p>
            <a:pPr lvl="0" rtl="0">
              <a:spcBef>
                <a:spcPts val="0"/>
              </a:spcBef>
              <a:buNone/>
            </a:pPr>
            <a:endParaRPr>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035213"/>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30) Would I be better served to simply observe the moment or scene before me and not worry about making a photograph?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2) How do I best highlight the subject?</a:t>
            </a:r>
          </a:p>
        </p:txBody>
      </p:sp>
      <p:pic>
        <p:nvPicPr>
          <p:cNvPr id="42" name="Shape 42"/>
          <p:cNvPicPr preferRelativeResize="0"/>
          <p:nvPr/>
        </p:nvPicPr>
        <p:blipFill rotWithShape="1">
          <a:blip r:embed="rId3">
            <a:alphaModFix/>
          </a:blip>
          <a:srcRect l="12572" t="25333" b="10287"/>
          <a:stretch/>
        </p:blipFill>
        <p:spPr>
          <a:xfrm>
            <a:off x="2573375" y="1685100"/>
            <a:ext cx="3997251" cy="4415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3) Where is the subject in the frame?</a:t>
            </a:r>
          </a:p>
        </p:txBody>
      </p:sp>
      <p:pic>
        <p:nvPicPr>
          <p:cNvPr id="48" name="Shape 48"/>
          <p:cNvPicPr preferRelativeResize="0"/>
          <p:nvPr/>
        </p:nvPicPr>
        <p:blipFill>
          <a:blip r:embed="rId3">
            <a:alphaModFix/>
          </a:blip>
          <a:stretch>
            <a:fillRect/>
          </a:stretch>
        </p:blipFill>
        <p:spPr>
          <a:xfrm>
            <a:off x="1060325" y="1417650"/>
            <a:ext cx="7023350" cy="5267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864563"/>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4) Am I close enough to the subject to emphasize it?</a:t>
            </a:r>
          </a:p>
        </p:txBody>
      </p:sp>
      <p:pic>
        <p:nvPicPr>
          <p:cNvPr id="54" name="Shape 54"/>
          <p:cNvPicPr preferRelativeResize="0"/>
          <p:nvPr/>
        </p:nvPicPr>
        <p:blipFill>
          <a:blip r:embed="rId3">
            <a:alphaModFix/>
          </a:blip>
          <a:stretch>
            <a:fillRect/>
          </a:stretch>
        </p:blipFill>
        <p:spPr>
          <a:xfrm>
            <a:off x="2057400" y="2739225"/>
            <a:ext cx="5029200" cy="335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1676338"/>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5) Am I far enough from my subject to allow the viewer to have a sense of time and place in the photograph?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790813"/>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6) Is there something in front of or behind the subject that distracts me?</a:t>
            </a:r>
          </a:p>
        </p:txBody>
      </p:sp>
      <p:pic>
        <p:nvPicPr>
          <p:cNvPr id="65" name="Shape 65"/>
          <p:cNvPicPr preferRelativeResize="0"/>
          <p:nvPr/>
        </p:nvPicPr>
        <p:blipFill>
          <a:blip r:embed="rId3">
            <a:alphaModFix/>
          </a:blip>
          <a:stretch>
            <a:fillRect/>
          </a:stretch>
        </p:blipFill>
        <p:spPr>
          <a:xfrm>
            <a:off x="1494388" y="1933825"/>
            <a:ext cx="6155219" cy="4924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1417638"/>
            <a:ext cx="8229600" cy="1143000"/>
          </a:xfrm>
          <a:prstGeom prst="rect">
            <a:avLst/>
          </a:prstGeom>
        </p:spPr>
        <p:txBody>
          <a:bodyPr wrap="square" lIns="91425" tIns="91425" rIns="91425" bIns="91425" anchor="b" anchorCtr="0">
            <a:noAutofit/>
          </a:bodyPr>
          <a:lstStyle/>
          <a:p>
            <a:pPr lvl="0" rtl="0">
              <a:spcBef>
                <a:spcPts val="0"/>
              </a:spcBef>
              <a:buNone/>
            </a:pPr>
            <a:r>
              <a:rPr lang="en-US" dirty="0">
                <a:latin typeface="Georgia"/>
                <a:ea typeface="Georgia"/>
                <a:cs typeface="Georgia"/>
                <a:sym typeface="Georgia"/>
              </a:rPr>
              <a:t>7) Is there something else in the frame taking my attention away </a:t>
            </a:r>
            <a:r>
              <a:rPr lang="en-US" dirty="0" smtClean="0">
                <a:latin typeface="Georgia"/>
                <a:ea typeface="Georgia"/>
                <a:cs typeface="Georgia"/>
                <a:sym typeface="Georgia"/>
              </a:rPr>
              <a:t>from </a:t>
            </a:r>
            <a:r>
              <a:rPr lang="en-US" dirty="0">
                <a:latin typeface="Georgia"/>
                <a:ea typeface="Georgia"/>
                <a:cs typeface="Georgia"/>
                <a:sym typeface="Georgia"/>
              </a:rPr>
              <a:t>the subject?</a:t>
            </a:r>
          </a:p>
        </p:txBody>
      </p:sp>
      <p:pic>
        <p:nvPicPr>
          <p:cNvPr id="71" name="Shape 71"/>
          <p:cNvPicPr preferRelativeResize="0"/>
          <p:nvPr/>
        </p:nvPicPr>
        <p:blipFill>
          <a:blip r:embed="rId3">
            <a:alphaModFix/>
          </a:blip>
          <a:stretch>
            <a:fillRect/>
          </a:stretch>
        </p:blipFill>
        <p:spPr>
          <a:xfrm>
            <a:off x="1651925" y="2699025"/>
            <a:ext cx="5840151" cy="38934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1445313"/>
            <a:ext cx="8229600" cy="1143000"/>
          </a:xfrm>
          <a:prstGeom prst="rect">
            <a:avLst/>
          </a:prstGeom>
        </p:spPr>
        <p:txBody>
          <a:bodyPr wrap="square" lIns="91425" tIns="91425" rIns="91425" bIns="91425" anchor="b" anchorCtr="0">
            <a:noAutofit/>
          </a:bodyPr>
          <a:lstStyle/>
          <a:p>
            <a:pPr lvl="0" rtl="0">
              <a:spcBef>
                <a:spcPts val="0"/>
              </a:spcBef>
              <a:buNone/>
            </a:pPr>
            <a:r>
              <a:rPr lang="en-US">
                <a:latin typeface="Georgia"/>
                <a:ea typeface="Georgia"/>
                <a:cs typeface="Georgia"/>
                <a:sym typeface="Georgia"/>
              </a:rPr>
              <a:t>8) Is there something else outside the frame that I could incorporate to enhance the image?</a:t>
            </a:r>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2293</Words>
  <Application>Microsoft Office PowerPoint</Application>
  <PresentationFormat>On-screen Show (4:3)</PresentationFormat>
  <Paragraphs>111</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Helvetica Neue</vt:lpstr>
      <vt:lpstr>Verdana</vt:lpstr>
      <vt:lpstr>Garamond</vt:lpstr>
      <vt:lpstr>Georgia</vt:lpstr>
      <vt:lpstr>Simple Light</vt:lpstr>
      <vt:lpstr>PowerPoint Presentation</vt:lpstr>
      <vt:lpstr>1) What is my subject?</vt:lpstr>
      <vt:lpstr>2) How do I best highlight the subject?</vt:lpstr>
      <vt:lpstr>3) Where is the subject in the frame?</vt:lpstr>
      <vt:lpstr>4) Am I close enough to the subject to emphasize it?</vt:lpstr>
      <vt:lpstr>5) Am I far enough from my subject to allow the viewer to have a sense of time and place in the photograph?</vt:lpstr>
      <vt:lpstr>6) Is there something in front of or behind the subject that distracts me?</vt:lpstr>
      <vt:lpstr>7) Is there something else in the frame taking my attention away from the subject?</vt:lpstr>
      <vt:lpstr>8) Is there something else outside the frame that I could incorporate to enhance the image?</vt:lpstr>
      <vt:lpstr>9) Where is the light coming from?</vt:lpstr>
      <vt:lpstr>10) How does my eye move through the scene?</vt:lpstr>
      <vt:lpstr>11) Am I standing in the best place to make this photograph?</vt:lpstr>
      <vt:lpstr>12) Should I be standing straight up and shooting this photograph from eye level, or is there a better perspective?</vt:lpstr>
      <vt:lpstr>13) Is this the best time of day to make this photograph?</vt:lpstr>
      <vt:lpstr>14) Is this the best moment to make this photograph?</vt:lpstr>
      <vt:lpstr>15) Is this the best weather to make this photograph at this particular place?</vt:lpstr>
      <vt:lpstr>16) Are my lines straight or intentionally angled?</vt:lpstr>
      <vt:lpstr>17) Is the camera lens distorting lines or perspective in a way I don’t want them distorted?</vt:lpstr>
      <vt:lpstr>18) Are my camera settings correct for this image?</vt:lpstr>
      <vt:lpstr>19) Is the camera capable of capturing the dynamic range of the scene?</vt:lpstr>
      <vt:lpstr>20) Should my camera be stabilized?</vt:lpstr>
      <vt:lpstr>PowerPoint Presentation</vt:lpstr>
      <vt:lpstr>21) What is my concept?  22) What am I trying to say?</vt:lpstr>
      <vt:lpstr>23) If this photograph is part of a series, does it fit with the style and emotion of the rest of the series?</vt:lpstr>
      <vt:lpstr>24) Who is this photo for?</vt:lpstr>
      <vt:lpstr>25) If the goal of the image is to make a statement, will this image hit that mark?  26) Will this image create negativity and criticism or positivity and praise?</vt:lpstr>
      <vt:lpstr>27) Will this photograph capture the essential feeling of the moment?</vt:lpstr>
      <vt:lpstr>28) Has this photo been taken before?  29) Am I forcing this photograph? </vt:lpstr>
      <vt:lpstr>30) Would I be better served to simply observe the moment or scene before me and not worry about making a photograph?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rysh</cp:lastModifiedBy>
  <cp:revision>1</cp:revision>
  <dcterms:modified xsi:type="dcterms:W3CDTF">2017-11-15T16:36:44Z</dcterms:modified>
</cp:coreProperties>
</file>