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5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65.xml" ContentType="application/vnd.openxmlformats-officedocument.presentationml.notesSlide+xml"/>
  <Override PartName="/ppt/notesSlides/notesSlide20.xml" ContentType="application/vnd.openxmlformats-officedocument.presentationml.notesSlide+xml"/>
  <Override PartName="/ppt/notesSlides/notesSlide62.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47.xml" ContentType="application/vnd.openxmlformats-officedocument.presentationml.notesSlide+xml"/>
  <Override PartName="/ppt/notesSlides/notesSlide59.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52.xml" ContentType="application/vnd.openxmlformats-officedocument.presentationml.notesSlid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66.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61.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5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49.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60.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64.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6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59.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slides/slide6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31.xml" Type="http://schemas.openxmlformats.org/officeDocument/2006/relationships/slide" Id="rId36"/><Relationship Target="slides/slide25.xml" Type="http://schemas.openxmlformats.org/officeDocument/2006/relationships/slide" Id="rId30"/><Relationship Target="slides/slide26.xml" Type="http://schemas.openxmlformats.org/officeDocument/2006/relationships/slide" Id="rId31"/><Relationship Target="slides/slide66.xml" Type="http://schemas.openxmlformats.org/officeDocument/2006/relationships/slide" Id="rId71"/><Relationship Target="slides/slide29.xml" Type="http://schemas.openxmlformats.org/officeDocument/2006/relationships/slide" Id="rId34"/><Relationship Target="slides/slide65.xml" Type="http://schemas.openxmlformats.org/officeDocument/2006/relationships/slide" Id="rId70"/><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43.xml" Type="http://schemas.openxmlformats.org/officeDocument/2006/relationships/slide" Id="rId48"/><Relationship Target="slides/slide42.xml" Type="http://schemas.openxmlformats.org/officeDocument/2006/relationships/slide" Id="rId47"/><Relationship Target="slides/slide44.xml" Type="http://schemas.openxmlformats.org/officeDocument/2006/relationships/slide" Id="rId49"/><Relationship Target="presProps.xml" Type="http://schemas.openxmlformats.org/officeDocument/2006/relationships/presProps" Id="rId2"/><Relationship Target="theme/theme2.xml" Type="http://schemas.openxmlformats.org/officeDocument/2006/relationships/theme" Id="rId1"/><Relationship Target="slides/slide35.xml" Type="http://schemas.openxmlformats.org/officeDocument/2006/relationships/slide" Id="rId40"/><Relationship Target="slideMasters/slideMaster1.xml" Type="http://schemas.openxmlformats.org/officeDocument/2006/relationships/slideMaster" Id="rId4"/><Relationship Target="slides/slide36.xml" Type="http://schemas.openxmlformats.org/officeDocument/2006/relationships/slide" Id="rId41"/><Relationship Target="tableStyles.xml" Type="http://schemas.openxmlformats.org/officeDocument/2006/relationships/tableStyles" Id="rId3"/><Relationship Target="slides/slide37.xml" Type="http://schemas.openxmlformats.org/officeDocument/2006/relationships/slide" Id="rId42"/><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 Target="slides/slide53.xml" Type="http://schemas.openxmlformats.org/officeDocument/2006/relationships/slide" Id="rId58"/><Relationship Target="slides/slide54.xml" Type="http://schemas.openxmlformats.org/officeDocument/2006/relationships/slide" Id="rId59"/><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52.xml" Type="http://schemas.openxmlformats.org/officeDocument/2006/relationships/slide" Id="rId57"/><Relationship Target="slides/slide51.xml" Type="http://schemas.openxmlformats.org/officeDocument/2006/relationships/slide" Id="rId56"/><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64.xml" Type="http://schemas.openxmlformats.org/officeDocument/2006/relationships/slide" Id="rId69"/><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slides/slide16.xml" Type="http://schemas.openxmlformats.org/officeDocument/2006/relationships/slide" Id="rId21"/><Relationship Target="slides/slide17.xml" Type="http://schemas.openxmlformats.org/officeDocument/2006/relationships/slide" Id="rId22"/><Relationship Target="slides/slide55.xml" Type="http://schemas.openxmlformats.org/officeDocument/2006/relationships/slide" Id="rId60"/><Relationship Target="slides/slide18.xml" Type="http://schemas.openxmlformats.org/officeDocument/2006/relationships/slide" Id="rId23"/><Relationship Target="slides/slide19.xml" Type="http://schemas.openxmlformats.org/officeDocument/2006/relationships/slide" Id="rId24"/><Relationship Target="slides/slide15.xml" Type="http://schemas.openxmlformats.org/officeDocument/2006/relationships/slide" Id="rId20"/><Relationship Target="slides/slide61.xml" Type="http://schemas.openxmlformats.org/officeDocument/2006/relationships/slide" Id="rId66"/><Relationship Target="slides/slide60.xml" Type="http://schemas.openxmlformats.org/officeDocument/2006/relationships/slide" Id="rId65"/><Relationship Target="slides/slide63.xml" Type="http://schemas.openxmlformats.org/officeDocument/2006/relationships/slide" Id="rId68"/><Relationship Target="slides/slide62.xml" Type="http://schemas.openxmlformats.org/officeDocument/2006/relationships/slide" Id="rId67"/><Relationship Target="slides/slide57.xml" Type="http://schemas.openxmlformats.org/officeDocument/2006/relationships/slide" Id="rId62"/><Relationship Target="slides/slide56.xml" Type="http://schemas.openxmlformats.org/officeDocument/2006/relationships/slide" Id="rId61"/><Relationship Target="slides/slide59.xml" Type="http://schemas.openxmlformats.org/officeDocument/2006/relationships/slide" Id="rId64"/><Relationship Target="slides/slide58.xml" Type="http://schemas.openxmlformats.org/officeDocument/2006/relationships/slide" Id="rId63"/></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84" name="Shape 8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90" name="Shape 9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4" name="Shape 94"/>
        <p:cNvGrpSpPr/>
        <p:nvPr/>
      </p:nvGrpSpPr>
      <p:grpSpPr>
        <a:xfrm>
          <a:off y="0" x="0"/>
          <a:ext cy="0" cx="0"/>
          <a:chOff y="0" x="0"/>
          <a:chExt cy="0" cx="0"/>
        </a:xfrm>
      </p:grpSpPr>
      <p:sp>
        <p:nvSpPr>
          <p:cNvPr id="95" name="Shape 95"/>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96" name="Shape 9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102" name="Shape 10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114" name="Shape 11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122" name="Shape 12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128" name="Shape 12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134" name="Shape 13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5" name="Shape 145"/>
        <p:cNvGrpSpPr/>
        <p:nvPr/>
      </p:nvGrpSpPr>
      <p:grpSpPr>
        <a:xfrm>
          <a:off y="0" x="0"/>
          <a:ext cy="0" cx="0"/>
          <a:chOff y="0" x="0"/>
          <a:chExt cy="0" cx="0"/>
        </a:xfrm>
      </p:grpSpPr>
      <p:sp>
        <p:nvSpPr>
          <p:cNvPr id="146" name="Shape 146"/>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147" name="Shape 14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3" name="Shape 3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5" name="Shape 155"/>
        <p:cNvGrpSpPr/>
        <p:nvPr/>
      </p:nvGrpSpPr>
      <p:grpSpPr>
        <a:xfrm>
          <a:off y="0" x="0"/>
          <a:ext cy="0" cx="0"/>
          <a:chOff y="0" x="0"/>
          <a:chExt cy="0" cx="0"/>
        </a:xfrm>
      </p:grpSpPr>
      <p:sp>
        <p:nvSpPr>
          <p:cNvPr id="156" name="Shape 156"/>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157" name="Shape 15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1" name="Shape 161"/>
        <p:cNvGrpSpPr/>
        <p:nvPr/>
      </p:nvGrpSpPr>
      <p:grpSpPr>
        <a:xfrm>
          <a:off y="0" x="0"/>
          <a:ext cy="0" cx="0"/>
          <a:chOff y="0" x="0"/>
          <a:chExt cy="0" cx="0"/>
        </a:xfrm>
      </p:grpSpPr>
      <p:sp>
        <p:nvSpPr>
          <p:cNvPr id="162" name="Shape 162"/>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163" name="Shape 16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7" name="Shape 167"/>
        <p:cNvGrpSpPr/>
        <p:nvPr/>
      </p:nvGrpSpPr>
      <p:grpSpPr>
        <a:xfrm>
          <a:off y="0" x="0"/>
          <a:ext cy="0" cx="0"/>
          <a:chOff y="0" x="0"/>
          <a:chExt cy="0" cx="0"/>
        </a:xfrm>
      </p:grpSpPr>
      <p:sp>
        <p:nvSpPr>
          <p:cNvPr id="168" name="Shape 168"/>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169" name="Shape 16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175" name="Shape 17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181" name="Shape 18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5" name="Shape 185"/>
        <p:cNvGrpSpPr/>
        <p:nvPr/>
      </p:nvGrpSpPr>
      <p:grpSpPr>
        <a:xfrm>
          <a:off y="0" x="0"/>
          <a:ext cy="0" cx="0"/>
          <a:chOff y="0" x="0"/>
          <a:chExt cy="0" cx="0"/>
        </a:xfrm>
      </p:grpSpPr>
      <p:sp>
        <p:nvSpPr>
          <p:cNvPr id="186" name="Shape 186"/>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187" name="Shape 18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1" name="Shape 191"/>
        <p:cNvGrpSpPr/>
        <p:nvPr/>
      </p:nvGrpSpPr>
      <p:grpSpPr>
        <a:xfrm>
          <a:off y="0" x="0"/>
          <a:ext cy="0" cx="0"/>
          <a:chOff y="0" x="0"/>
          <a:chExt cy="0" cx="0"/>
        </a:xfrm>
      </p:grpSpPr>
      <p:sp>
        <p:nvSpPr>
          <p:cNvPr id="192" name="Shape 192"/>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193" name="Shape 19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01" name="Shape 20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5" name="Shape 205"/>
        <p:cNvGrpSpPr/>
        <p:nvPr/>
      </p:nvGrpSpPr>
      <p:grpSpPr>
        <a:xfrm>
          <a:off y="0" x="0"/>
          <a:ext cy="0" cx="0"/>
          <a:chOff y="0" x="0"/>
          <a:chExt cy="0" cx="0"/>
        </a:xfrm>
      </p:grpSpPr>
      <p:sp>
        <p:nvSpPr>
          <p:cNvPr id="206" name="Shape 206"/>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07" name="Shape 20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1" name="Shape 211"/>
        <p:cNvGrpSpPr/>
        <p:nvPr/>
      </p:nvGrpSpPr>
      <p:grpSpPr>
        <a:xfrm>
          <a:off y="0" x="0"/>
          <a:ext cy="0" cx="0"/>
          <a:chOff y="0" x="0"/>
          <a:chExt cy="0" cx="0"/>
        </a:xfrm>
      </p:grpSpPr>
      <p:sp>
        <p:nvSpPr>
          <p:cNvPr id="212" name="Shape 212"/>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13" name="Shape 21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 name="Shape 37"/>
        <p:cNvGrpSpPr/>
        <p:nvPr/>
      </p:nvGrpSpPr>
      <p:grpSpPr>
        <a:xfrm>
          <a:off y="0" x="0"/>
          <a:ext cy="0" cx="0"/>
          <a:chOff y="0" x="0"/>
          <a:chExt cy="0" cx="0"/>
        </a:xfrm>
      </p:grpSpPr>
      <p:sp>
        <p:nvSpPr>
          <p:cNvPr id="38" name="Shape 38"/>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9" name="Shape 3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19" name="Shape 21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3" name="Shape 223"/>
        <p:cNvGrpSpPr/>
        <p:nvPr/>
      </p:nvGrpSpPr>
      <p:grpSpPr>
        <a:xfrm>
          <a:off y="0" x="0"/>
          <a:ext cy="0" cx="0"/>
          <a:chOff y="0" x="0"/>
          <a:chExt cy="0" cx="0"/>
        </a:xfrm>
      </p:grpSpPr>
      <p:sp>
        <p:nvSpPr>
          <p:cNvPr id="224" name="Shape 224"/>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25" name="Shape 22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1" name="Shape 231"/>
        <p:cNvGrpSpPr/>
        <p:nvPr/>
      </p:nvGrpSpPr>
      <p:grpSpPr>
        <a:xfrm>
          <a:off y="0" x="0"/>
          <a:ext cy="0" cx="0"/>
          <a:chOff y="0" x="0"/>
          <a:chExt cy="0" cx="0"/>
        </a:xfrm>
      </p:grpSpPr>
      <p:sp>
        <p:nvSpPr>
          <p:cNvPr id="232" name="Shape 232"/>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33" name="Shape 23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7" name="Shape 237"/>
        <p:cNvGrpSpPr/>
        <p:nvPr/>
      </p:nvGrpSpPr>
      <p:grpSpPr>
        <a:xfrm>
          <a:off y="0" x="0"/>
          <a:ext cy="0" cx="0"/>
          <a:chOff y="0" x="0"/>
          <a:chExt cy="0" cx="0"/>
        </a:xfrm>
      </p:grpSpPr>
      <p:sp>
        <p:nvSpPr>
          <p:cNvPr id="238" name="Shape 238"/>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39" name="Shape 23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4" name="Shape 244"/>
        <p:cNvGrpSpPr/>
        <p:nvPr/>
      </p:nvGrpSpPr>
      <p:grpSpPr>
        <a:xfrm>
          <a:off y="0" x="0"/>
          <a:ext cy="0" cx="0"/>
          <a:chOff y="0" x="0"/>
          <a:chExt cy="0" cx="0"/>
        </a:xfrm>
      </p:grpSpPr>
      <p:sp>
        <p:nvSpPr>
          <p:cNvPr id="245" name="Shape 245"/>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46" name="Shape 24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0" name="Shape 250"/>
        <p:cNvGrpSpPr/>
        <p:nvPr/>
      </p:nvGrpSpPr>
      <p:grpSpPr>
        <a:xfrm>
          <a:off y="0" x="0"/>
          <a:ext cy="0" cx="0"/>
          <a:chOff y="0" x="0"/>
          <a:chExt cy="0" cx="0"/>
        </a:xfrm>
      </p:grpSpPr>
      <p:sp>
        <p:nvSpPr>
          <p:cNvPr id="251" name="Shape 251"/>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52" name="Shape 25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6" name="Shape 256"/>
        <p:cNvGrpSpPr/>
        <p:nvPr/>
      </p:nvGrpSpPr>
      <p:grpSpPr>
        <a:xfrm>
          <a:off y="0" x="0"/>
          <a:ext cy="0" cx="0"/>
          <a:chOff y="0" x="0"/>
          <a:chExt cy="0" cx="0"/>
        </a:xfrm>
      </p:grpSpPr>
      <p:sp>
        <p:nvSpPr>
          <p:cNvPr id="257" name="Shape 257"/>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58" name="Shape 25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2" name="Shape 262"/>
        <p:cNvGrpSpPr/>
        <p:nvPr/>
      </p:nvGrpSpPr>
      <p:grpSpPr>
        <a:xfrm>
          <a:off y="0" x="0"/>
          <a:ext cy="0" cx="0"/>
          <a:chOff y="0" x="0"/>
          <a:chExt cy="0" cx="0"/>
        </a:xfrm>
      </p:grpSpPr>
      <p:sp>
        <p:nvSpPr>
          <p:cNvPr id="263" name="Shape 263"/>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64" name="Shape 26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70" name="Shape 27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8" name="Shape 278"/>
        <p:cNvGrpSpPr/>
        <p:nvPr/>
      </p:nvGrpSpPr>
      <p:grpSpPr>
        <a:xfrm>
          <a:off y="0" x="0"/>
          <a:ext cy="0" cx="0"/>
          <a:chOff y="0" x="0"/>
          <a:chExt cy="0" cx="0"/>
        </a:xfrm>
      </p:grpSpPr>
      <p:sp>
        <p:nvSpPr>
          <p:cNvPr id="279" name="Shape 279"/>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80" name="Shape 28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 name="Shape 44"/>
        <p:cNvGrpSpPr/>
        <p:nvPr/>
      </p:nvGrpSpPr>
      <p:grpSpPr>
        <a:xfrm>
          <a:off y="0" x="0"/>
          <a:ext cy="0" cx="0"/>
          <a:chOff y="0" x="0"/>
          <a:chExt cy="0" cx="0"/>
        </a:xfrm>
      </p:grpSpPr>
      <p:sp>
        <p:nvSpPr>
          <p:cNvPr id="45" name="Shape 45"/>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46" name="Shape 4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4" name="Shape 284"/>
        <p:cNvGrpSpPr/>
        <p:nvPr/>
      </p:nvGrpSpPr>
      <p:grpSpPr>
        <a:xfrm>
          <a:off y="0" x="0"/>
          <a:ext cy="0" cx="0"/>
          <a:chOff y="0" x="0"/>
          <a:chExt cy="0" cx="0"/>
        </a:xfrm>
      </p:grpSpPr>
      <p:sp>
        <p:nvSpPr>
          <p:cNvPr id="285" name="Shape 285"/>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86" name="Shape 28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0" name="Shape 290"/>
        <p:cNvGrpSpPr/>
        <p:nvPr/>
      </p:nvGrpSpPr>
      <p:grpSpPr>
        <a:xfrm>
          <a:off y="0" x="0"/>
          <a:ext cy="0" cx="0"/>
          <a:chOff y="0" x="0"/>
          <a:chExt cy="0" cx="0"/>
        </a:xfrm>
      </p:grpSpPr>
      <p:sp>
        <p:nvSpPr>
          <p:cNvPr id="291" name="Shape 291"/>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92" name="Shape 29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6" name="Shape 296"/>
        <p:cNvGrpSpPr/>
        <p:nvPr/>
      </p:nvGrpSpPr>
      <p:grpSpPr>
        <a:xfrm>
          <a:off y="0" x="0"/>
          <a:ext cy="0" cx="0"/>
          <a:chOff y="0" x="0"/>
          <a:chExt cy="0" cx="0"/>
        </a:xfrm>
      </p:grpSpPr>
      <p:sp>
        <p:nvSpPr>
          <p:cNvPr id="297" name="Shape 297"/>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298" name="Shape 29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3" name="Shape 303"/>
        <p:cNvGrpSpPr/>
        <p:nvPr/>
      </p:nvGrpSpPr>
      <p:grpSpPr>
        <a:xfrm>
          <a:off y="0" x="0"/>
          <a:ext cy="0" cx="0"/>
          <a:chOff y="0" x="0"/>
          <a:chExt cy="0" cx="0"/>
        </a:xfrm>
      </p:grpSpPr>
      <p:sp>
        <p:nvSpPr>
          <p:cNvPr id="304" name="Shape 304"/>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05" name="Shape 30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9" name="Shape 309"/>
        <p:cNvGrpSpPr/>
        <p:nvPr/>
      </p:nvGrpSpPr>
      <p:grpSpPr>
        <a:xfrm>
          <a:off y="0" x="0"/>
          <a:ext cy="0" cx="0"/>
          <a:chOff y="0" x="0"/>
          <a:chExt cy="0" cx="0"/>
        </a:xfrm>
      </p:grpSpPr>
      <p:sp>
        <p:nvSpPr>
          <p:cNvPr id="310" name="Shape 310"/>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11" name="Shape 31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5" name="Shape 315"/>
        <p:cNvGrpSpPr/>
        <p:nvPr/>
      </p:nvGrpSpPr>
      <p:grpSpPr>
        <a:xfrm>
          <a:off y="0" x="0"/>
          <a:ext cy="0" cx="0"/>
          <a:chOff y="0" x="0"/>
          <a:chExt cy="0" cx="0"/>
        </a:xfrm>
      </p:grpSpPr>
      <p:sp>
        <p:nvSpPr>
          <p:cNvPr id="316" name="Shape 316"/>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17" name="Shape 31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1" name="Shape 321"/>
        <p:cNvGrpSpPr/>
        <p:nvPr/>
      </p:nvGrpSpPr>
      <p:grpSpPr>
        <a:xfrm>
          <a:off y="0" x="0"/>
          <a:ext cy="0" cx="0"/>
          <a:chOff y="0" x="0"/>
          <a:chExt cy="0" cx="0"/>
        </a:xfrm>
      </p:grpSpPr>
      <p:sp>
        <p:nvSpPr>
          <p:cNvPr id="322" name="Shape 322"/>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23" name="Shape 32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7" name="Shape 327"/>
        <p:cNvGrpSpPr/>
        <p:nvPr/>
      </p:nvGrpSpPr>
      <p:grpSpPr>
        <a:xfrm>
          <a:off y="0" x="0"/>
          <a:ext cy="0" cx="0"/>
          <a:chOff y="0" x="0"/>
          <a:chExt cy="0" cx="0"/>
        </a:xfrm>
      </p:grpSpPr>
      <p:sp>
        <p:nvSpPr>
          <p:cNvPr id="328" name="Shape 328"/>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29" name="Shape 32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3" name="Shape 333"/>
        <p:cNvGrpSpPr/>
        <p:nvPr/>
      </p:nvGrpSpPr>
      <p:grpSpPr>
        <a:xfrm>
          <a:off y="0" x="0"/>
          <a:ext cy="0" cx="0"/>
          <a:chOff y="0" x="0"/>
          <a:chExt cy="0" cx="0"/>
        </a:xfrm>
      </p:grpSpPr>
      <p:sp>
        <p:nvSpPr>
          <p:cNvPr id="334" name="Shape 334"/>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35" name="Shape 33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2" name="Shape 342"/>
        <p:cNvGrpSpPr/>
        <p:nvPr/>
      </p:nvGrpSpPr>
      <p:grpSpPr>
        <a:xfrm>
          <a:off y="0" x="0"/>
          <a:ext cy="0" cx="0"/>
          <a:chOff y="0" x="0"/>
          <a:chExt cy="0" cx="0"/>
        </a:xfrm>
      </p:grpSpPr>
      <p:sp>
        <p:nvSpPr>
          <p:cNvPr id="343" name="Shape 343"/>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44" name="Shape 34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 name="Shape 51"/>
        <p:cNvGrpSpPr/>
        <p:nvPr/>
      </p:nvGrpSpPr>
      <p:grpSpPr>
        <a:xfrm>
          <a:off y="0" x="0"/>
          <a:ext cy="0" cx="0"/>
          <a:chOff y="0" x="0"/>
          <a:chExt cy="0" cx="0"/>
        </a:xfrm>
      </p:grpSpPr>
      <p:sp>
        <p:nvSpPr>
          <p:cNvPr id="52" name="Shape 52"/>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53" name="Shape 5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8" name="Shape 348"/>
        <p:cNvGrpSpPr/>
        <p:nvPr/>
      </p:nvGrpSpPr>
      <p:grpSpPr>
        <a:xfrm>
          <a:off y="0" x="0"/>
          <a:ext cy="0" cx="0"/>
          <a:chOff y="0" x="0"/>
          <a:chExt cy="0" cx="0"/>
        </a:xfrm>
      </p:grpSpPr>
      <p:sp>
        <p:nvSpPr>
          <p:cNvPr id="349" name="Shape 349"/>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50" name="Shape 35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4" name="Shape 354"/>
        <p:cNvGrpSpPr/>
        <p:nvPr/>
      </p:nvGrpSpPr>
      <p:grpSpPr>
        <a:xfrm>
          <a:off y="0" x="0"/>
          <a:ext cy="0" cx="0"/>
          <a:chOff y="0" x="0"/>
          <a:chExt cy="0" cx="0"/>
        </a:xfrm>
      </p:grpSpPr>
      <p:sp>
        <p:nvSpPr>
          <p:cNvPr id="355" name="Shape 355"/>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56" name="Shape 35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0" name="Shape 360"/>
        <p:cNvGrpSpPr/>
        <p:nvPr/>
      </p:nvGrpSpPr>
      <p:grpSpPr>
        <a:xfrm>
          <a:off y="0" x="0"/>
          <a:ext cy="0" cx="0"/>
          <a:chOff y="0" x="0"/>
          <a:chExt cy="0" cx="0"/>
        </a:xfrm>
      </p:grpSpPr>
      <p:sp>
        <p:nvSpPr>
          <p:cNvPr id="361" name="Shape 361"/>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62" name="Shape 36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6" name="Shape 366"/>
        <p:cNvGrpSpPr/>
        <p:nvPr/>
      </p:nvGrpSpPr>
      <p:grpSpPr>
        <a:xfrm>
          <a:off y="0" x="0"/>
          <a:ext cy="0" cx="0"/>
          <a:chOff y="0" x="0"/>
          <a:chExt cy="0" cx="0"/>
        </a:xfrm>
      </p:grpSpPr>
      <p:sp>
        <p:nvSpPr>
          <p:cNvPr id="367" name="Shape 367"/>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68" name="Shape 36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2" name="Shape 372"/>
        <p:cNvGrpSpPr/>
        <p:nvPr/>
      </p:nvGrpSpPr>
      <p:grpSpPr>
        <a:xfrm>
          <a:off y="0" x="0"/>
          <a:ext cy="0" cx="0"/>
          <a:chOff y="0" x="0"/>
          <a:chExt cy="0" cx="0"/>
        </a:xfrm>
      </p:grpSpPr>
      <p:sp>
        <p:nvSpPr>
          <p:cNvPr id="373" name="Shape 373"/>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74" name="Shape 37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8" name="Shape 378"/>
        <p:cNvGrpSpPr/>
        <p:nvPr/>
      </p:nvGrpSpPr>
      <p:grpSpPr>
        <a:xfrm>
          <a:off y="0" x="0"/>
          <a:ext cy="0" cx="0"/>
          <a:chOff y="0" x="0"/>
          <a:chExt cy="0" cx="0"/>
        </a:xfrm>
      </p:grpSpPr>
      <p:sp>
        <p:nvSpPr>
          <p:cNvPr id="379" name="Shape 379"/>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80" name="Shape 38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4" name="Shape 384"/>
        <p:cNvGrpSpPr/>
        <p:nvPr/>
      </p:nvGrpSpPr>
      <p:grpSpPr>
        <a:xfrm>
          <a:off y="0" x="0"/>
          <a:ext cy="0" cx="0"/>
          <a:chOff y="0" x="0"/>
          <a:chExt cy="0" cx="0"/>
        </a:xfrm>
      </p:grpSpPr>
      <p:sp>
        <p:nvSpPr>
          <p:cNvPr id="385" name="Shape 385"/>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86" name="Shape 38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0" name="Shape 390"/>
        <p:cNvGrpSpPr/>
        <p:nvPr/>
      </p:nvGrpSpPr>
      <p:grpSpPr>
        <a:xfrm>
          <a:off y="0" x="0"/>
          <a:ext cy="0" cx="0"/>
          <a:chOff y="0" x="0"/>
          <a:chExt cy="0" cx="0"/>
        </a:xfrm>
      </p:grpSpPr>
      <p:sp>
        <p:nvSpPr>
          <p:cNvPr id="391" name="Shape 391"/>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92" name="Shape 39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6" name="Shape 396"/>
        <p:cNvGrpSpPr/>
        <p:nvPr/>
      </p:nvGrpSpPr>
      <p:grpSpPr>
        <a:xfrm>
          <a:off y="0" x="0"/>
          <a:ext cy="0" cx="0"/>
          <a:chOff y="0" x="0"/>
          <a:chExt cy="0" cx="0"/>
        </a:xfrm>
      </p:grpSpPr>
      <p:sp>
        <p:nvSpPr>
          <p:cNvPr id="397" name="Shape 397"/>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398" name="Shape 39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5" name="Shape 405"/>
        <p:cNvGrpSpPr/>
        <p:nvPr/>
      </p:nvGrpSpPr>
      <p:grpSpPr>
        <a:xfrm>
          <a:off y="0" x="0"/>
          <a:ext cy="0" cx="0"/>
          <a:chOff y="0" x="0"/>
          <a:chExt cy="0" cx="0"/>
        </a:xfrm>
      </p:grpSpPr>
      <p:sp>
        <p:nvSpPr>
          <p:cNvPr id="406" name="Shape 406"/>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407" name="Shape 40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 name="Shape 57"/>
        <p:cNvGrpSpPr/>
        <p:nvPr/>
      </p:nvGrpSpPr>
      <p:grpSpPr>
        <a:xfrm>
          <a:off y="0" x="0"/>
          <a:ext cy="0" cx="0"/>
          <a:chOff y="0" x="0"/>
          <a:chExt cy="0" cx="0"/>
        </a:xfrm>
      </p:grpSpPr>
      <p:sp>
        <p:nvSpPr>
          <p:cNvPr id="58" name="Shape 58"/>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59" name="Shape 5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1" name="Shape 411"/>
        <p:cNvGrpSpPr/>
        <p:nvPr/>
      </p:nvGrpSpPr>
      <p:grpSpPr>
        <a:xfrm>
          <a:off y="0" x="0"/>
          <a:ext cy="0" cx="0"/>
          <a:chOff y="0" x="0"/>
          <a:chExt cy="0" cx="0"/>
        </a:xfrm>
      </p:grpSpPr>
      <p:sp>
        <p:nvSpPr>
          <p:cNvPr id="412" name="Shape 412"/>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413" name="Shape 41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7" name="Shape 417"/>
        <p:cNvGrpSpPr/>
        <p:nvPr/>
      </p:nvGrpSpPr>
      <p:grpSpPr>
        <a:xfrm>
          <a:off y="0" x="0"/>
          <a:ext cy="0" cx="0"/>
          <a:chOff y="0" x="0"/>
          <a:chExt cy="0" cx="0"/>
        </a:xfrm>
      </p:grpSpPr>
      <p:sp>
        <p:nvSpPr>
          <p:cNvPr id="418" name="Shape 418"/>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419" name="Shape 41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3" name="Shape 423"/>
        <p:cNvGrpSpPr/>
        <p:nvPr/>
      </p:nvGrpSpPr>
      <p:grpSpPr>
        <a:xfrm>
          <a:off y="0" x="0"/>
          <a:ext cy="0" cx="0"/>
          <a:chOff y="0" x="0"/>
          <a:chExt cy="0" cx="0"/>
        </a:xfrm>
      </p:grpSpPr>
      <p:sp>
        <p:nvSpPr>
          <p:cNvPr id="424" name="Shape 424"/>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425" name="Shape 42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9" name="Shape 429"/>
        <p:cNvGrpSpPr/>
        <p:nvPr/>
      </p:nvGrpSpPr>
      <p:grpSpPr>
        <a:xfrm>
          <a:off y="0" x="0"/>
          <a:ext cy="0" cx="0"/>
          <a:chOff y="0" x="0"/>
          <a:chExt cy="0" cx="0"/>
        </a:xfrm>
      </p:grpSpPr>
      <p:sp>
        <p:nvSpPr>
          <p:cNvPr id="430" name="Shape 430"/>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431" name="Shape 43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5" name="Shape 435"/>
        <p:cNvGrpSpPr/>
        <p:nvPr/>
      </p:nvGrpSpPr>
      <p:grpSpPr>
        <a:xfrm>
          <a:off y="0" x="0"/>
          <a:ext cy="0" cx="0"/>
          <a:chOff y="0" x="0"/>
          <a:chExt cy="0" cx="0"/>
        </a:xfrm>
      </p:grpSpPr>
      <p:sp>
        <p:nvSpPr>
          <p:cNvPr id="436" name="Shape 436"/>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437" name="Shape 43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1" name="Shape 441"/>
        <p:cNvGrpSpPr/>
        <p:nvPr/>
      </p:nvGrpSpPr>
      <p:grpSpPr>
        <a:xfrm>
          <a:off y="0" x="0"/>
          <a:ext cy="0" cx="0"/>
          <a:chOff y="0" x="0"/>
          <a:chExt cy="0" cx="0"/>
        </a:xfrm>
      </p:grpSpPr>
      <p:sp>
        <p:nvSpPr>
          <p:cNvPr id="442" name="Shape 442"/>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443" name="Shape 44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7" name="Shape 447"/>
        <p:cNvGrpSpPr/>
        <p:nvPr/>
      </p:nvGrpSpPr>
      <p:grpSpPr>
        <a:xfrm>
          <a:off y="0" x="0"/>
          <a:ext cy="0" cx="0"/>
          <a:chOff y="0" x="0"/>
          <a:chExt cy="0" cx="0"/>
        </a:xfrm>
      </p:grpSpPr>
      <p:sp>
        <p:nvSpPr>
          <p:cNvPr id="448" name="Shape 448"/>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449" name="Shape 44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65" name="Shape 6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 name="Shape 70"/>
        <p:cNvGrpSpPr/>
        <p:nvPr/>
      </p:nvGrpSpPr>
      <p:grpSpPr>
        <a:xfrm>
          <a:off y="0" x="0"/>
          <a:ext cy="0" cx="0"/>
          <a:chOff y="0" x="0"/>
          <a:chExt cy="0" cx="0"/>
        </a:xfrm>
      </p:grpSpPr>
      <p:sp>
        <p:nvSpPr>
          <p:cNvPr id="71" name="Shape 71"/>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72" name="Shape 7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 name="Shape 76"/>
        <p:cNvGrpSpPr/>
        <p:nvPr/>
      </p:nvGrpSpPr>
      <p:grpSpPr>
        <a:xfrm>
          <a:off y="0" x="0"/>
          <a:ext cy="0" cx="0"/>
          <a:chOff y="0" x="0"/>
          <a:chExt cy="0" cx="0"/>
        </a:xfrm>
      </p:grpSpPr>
      <p:sp>
        <p:nvSpPr>
          <p:cNvPr id="77" name="Shape 77"/>
          <p:cNvSpPr/>
          <p:nvPr>
            <p:ph idx="2" type="sldImg"/>
          </p:nvPr>
        </p:nvSpPr>
        <p:spPr>
          <a:xfrm>
            <a:off y="685800" x="1714753"/>
            <a:ext cy="3429000" cx="3429300"/>
          </a:xfrm>
          <a:custGeom>
            <a:pathLst>
              <a:path w="120000" extrusionOk="0" h="120000">
                <a:moveTo>
                  <a:pt y="0" x="0"/>
                </a:moveTo>
                <a:lnTo>
                  <a:pt y="0" x="120000"/>
                </a:lnTo>
                <a:lnTo>
                  <a:pt y="120000" x="120000"/>
                </a:lnTo>
                <a:lnTo>
                  <a:pt y="120000" x="0"/>
                </a:lnTo>
                <a:close/>
              </a:path>
            </a:pathLst>
          </a:custGeom>
        </p:spPr>
      </p:sp>
      <p:sp>
        <p:nvSpPr>
          <p:cNvPr id="78" name="Shape 7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2111123" x="685800"/>
            <a:ext cy="1546500" cx="7772400"/>
          </a:xfrm>
          <a:prstGeom prst="rect">
            <a:avLst/>
          </a:prstGeom>
        </p:spPr>
        <p:txBody>
          <a:bodyPr bIns="91425" rIns="91425" lIns="91425" tIns="91425" anchor="b" anchorCtr="0"/>
          <a:lstStyle>
            <a:lvl1pPr algn="ctr" indent="304800">
              <a:buSzPct val="100000"/>
              <a:defRPr sz="4800"/>
            </a:lvl1pPr>
            <a:lvl2pPr algn="ctr" indent="304800">
              <a:buSzPct val="100000"/>
              <a:defRPr sz="4800"/>
            </a:lvl2pPr>
            <a:lvl3pPr algn="ctr" indent="304800">
              <a:buSzPct val="100000"/>
              <a:defRPr sz="4800"/>
            </a:lvl3pPr>
            <a:lvl4pPr algn="ctr" indent="304800">
              <a:buSzPct val="100000"/>
              <a:defRPr sz="4800"/>
            </a:lvl4pPr>
            <a:lvl5pPr algn="ctr" indent="304800">
              <a:buSzPct val="100000"/>
              <a:defRPr sz="4800"/>
            </a:lvl5pPr>
            <a:lvl6pPr algn="ctr" indent="304800">
              <a:buSzPct val="100000"/>
              <a:defRPr sz="4800"/>
            </a:lvl6pPr>
            <a:lvl7pPr algn="ctr" indent="304800">
              <a:buSzPct val="100000"/>
              <a:defRPr sz="4800"/>
            </a:lvl7pPr>
            <a:lvl8pPr algn="ctr" indent="304800">
              <a:buSzPct val="100000"/>
              <a:defRPr sz="4800"/>
            </a:lvl8pPr>
            <a:lvl9pPr algn="ctr" indent="304800">
              <a:buSzPct val="100000"/>
              <a:defRPr sz="4800"/>
            </a:lvl9pPr>
          </a:lstStyle>
          <a:p/>
        </p:txBody>
      </p:sp>
      <p:sp>
        <p:nvSpPr>
          <p:cNvPr id="9" name="Shape 9"/>
          <p:cNvSpPr txBox="1"/>
          <p:nvPr>
            <p:ph idx="1" type="subTitle"/>
          </p:nvPr>
        </p:nvSpPr>
        <p:spPr>
          <a:xfrm>
            <a:off y="3786737" x="685800"/>
            <a:ext cy="1046400" cx="7772400"/>
          </a:xfrm>
          <a:prstGeom prst="rect">
            <a:avLst/>
          </a:prstGeom>
        </p:spPr>
        <p:txBody>
          <a:bodyPr bIns="91425" rIns="91425" lIns="91425" tIns="91425" anchor="t" anchorCtr="0"/>
          <a:lstStyle>
            <a:lvl1pPr algn="ctr" marL="0">
              <a:spcBef>
                <a:spcPts val="0"/>
              </a:spcBef>
              <a:buClr>
                <a:schemeClr val="dk2"/>
              </a:buClr>
              <a:buNone/>
              <a:defRPr>
                <a:solidFill>
                  <a:schemeClr val="dk2"/>
                </a:solidFill>
              </a:defRPr>
            </a:lvl1pPr>
            <a:lvl2pPr algn="ctr" indent="190500" marL="0">
              <a:spcBef>
                <a:spcPts val="0"/>
              </a:spcBef>
              <a:buClr>
                <a:schemeClr val="dk2"/>
              </a:buClr>
              <a:buSzPct val="100000"/>
              <a:buNone/>
              <a:defRPr sz="3000">
                <a:solidFill>
                  <a:schemeClr val="dk2"/>
                </a:solidFill>
              </a:defRPr>
            </a:lvl2pPr>
            <a:lvl3pPr algn="ctr" indent="190500" marL="0">
              <a:spcBef>
                <a:spcPts val="0"/>
              </a:spcBef>
              <a:buClr>
                <a:schemeClr val="dk2"/>
              </a:buClr>
              <a:buSzPct val="100000"/>
              <a:buNone/>
              <a:defRPr sz="3000">
                <a:solidFill>
                  <a:schemeClr val="dk2"/>
                </a:solidFill>
              </a:defRPr>
            </a:lvl3pPr>
            <a:lvl4pPr algn="ctr" indent="190500" marL="0">
              <a:spcBef>
                <a:spcPts val="0"/>
              </a:spcBef>
              <a:buClr>
                <a:schemeClr val="dk2"/>
              </a:buClr>
              <a:buSzPct val="100000"/>
              <a:buNone/>
              <a:defRPr sz="3000">
                <a:solidFill>
                  <a:schemeClr val="dk2"/>
                </a:solidFill>
              </a:defRPr>
            </a:lvl4pPr>
            <a:lvl5pPr algn="ctr" indent="190500" marL="0">
              <a:spcBef>
                <a:spcPts val="0"/>
              </a:spcBef>
              <a:buClr>
                <a:schemeClr val="dk2"/>
              </a:buClr>
              <a:buSzPct val="100000"/>
              <a:buNone/>
              <a:defRPr sz="3000">
                <a:solidFill>
                  <a:schemeClr val="dk2"/>
                </a:solidFill>
              </a:defRPr>
            </a:lvl5pPr>
            <a:lvl6pPr algn="ctr" indent="190500" marL="0">
              <a:spcBef>
                <a:spcPts val="0"/>
              </a:spcBef>
              <a:buClr>
                <a:schemeClr val="dk2"/>
              </a:buClr>
              <a:buSzPct val="100000"/>
              <a:buNone/>
              <a:defRPr sz="3000">
                <a:solidFill>
                  <a:schemeClr val="dk2"/>
                </a:solidFill>
              </a:defRPr>
            </a:lvl6pPr>
            <a:lvl7pPr algn="ctr" indent="190500" marL="0">
              <a:spcBef>
                <a:spcPts val="0"/>
              </a:spcBef>
              <a:buClr>
                <a:schemeClr val="dk2"/>
              </a:buClr>
              <a:buSzPct val="100000"/>
              <a:buNone/>
              <a:defRPr sz="3000">
                <a:solidFill>
                  <a:schemeClr val="dk2"/>
                </a:solidFill>
              </a:defRPr>
            </a:lvl7pPr>
            <a:lvl8pPr algn="ctr" indent="190500" marL="0">
              <a:spcBef>
                <a:spcPts val="0"/>
              </a:spcBef>
              <a:buClr>
                <a:schemeClr val="dk2"/>
              </a:buClr>
              <a:buSzPct val="100000"/>
              <a:buNone/>
              <a:defRPr sz="3000">
                <a:solidFill>
                  <a:schemeClr val="dk2"/>
                </a:solidFill>
              </a:defRPr>
            </a:lvl8pPr>
            <a:lvl9pPr algn="ctr" indent="190500" marL="0">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0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2" name="Shape 12"/>
          <p:cNvSpPr txBox="1"/>
          <p:nvPr>
            <p:ph idx="1" type="body"/>
          </p:nvPr>
        </p:nvSpPr>
        <p:spPr>
          <a:xfrm>
            <a:off y="1600200" x="457200"/>
            <a:ext cy="4967700" cx="8229600"/>
          </a:xfrm>
          <a:prstGeom prst="rect">
            <a:avLst/>
          </a:prstGeom>
        </p:spPr>
        <p:txBody>
          <a:bodyPr bIns="91425" rIns="91425" lIns="91425" t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5" name="Shape 15"/>
          <p:cNvSpPr txBox="1"/>
          <p:nvPr>
            <p:ph idx="1" type="body"/>
          </p:nvPr>
        </p:nvSpPr>
        <p:spPr>
          <a:xfrm>
            <a:off y="1600200" x="457200"/>
            <a:ext cy="4967700" cx="39945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6" name="Shape 16"/>
          <p:cNvSpPr txBox="1"/>
          <p:nvPr>
            <p:ph idx="2" type="body"/>
          </p:nvPr>
        </p:nvSpPr>
        <p:spPr>
          <a:xfrm>
            <a:off y="1600200" x="4692273"/>
            <a:ext cy="4967700" cx="39945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5875078" x="457200"/>
            <a:ext cy="692700" cx="8229600"/>
          </a:xfrm>
          <a:prstGeom prst="rect">
            <a:avLst/>
          </a:prstGeom>
        </p:spPr>
        <p:txBody>
          <a:bodyPr bIns="91425" rIns="91425" lIns="91425" tIns="91425" anchor="t" anchorCtr="0"/>
          <a:lstStyle>
            <a:lvl1pPr algn="ctr" indent="-171450" marL="285750">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p:spPr>
        <p:txBody>
          <a:bodyPr bIns="91425" rIns="91425" lIns="91425" tIns="91425" anchor="b" anchorCtr="0"/>
          <a:lstStyle>
            <a:lvl1pPr marL="0">
              <a:buClr>
                <a:schemeClr val="dk1"/>
              </a:buClr>
              <a:buSzPct val="100000"/>
              <a:buNone/>
              <a:defRPr b="1" sz="3600">
                <a:solidFill>
                  <a:schemeClr val="dk1"/>
                </a:solidFill>
              </a:defRPr>
            </a:lvl1pPr>
            <a:lvl2pPr indent="228600" marL="0">
              <a:buClr>
                <a:schemeClr val="dk1"/>
              </a:buClr>
              <a:buSzPct val="100000"/>
              <a:buNone/>
              <a:defRPr b="1" sz="3600">
                <a:solidFill>
                  <a:schemeClr val="dk1"/>
                </a:solidFill>
              </a:defRPr>
            </a:lvl2pPr>
            <a:lvl3pPr indent="228600" marL="0">
              <a:buClr>
                <a:schemeClr val="dk1"/>
              </a:buClr>
              <a:buSzPct val="100000"/>
              <a:buNone/>
              <a:defRPr b="1" sz="3600">
                <a:solidFill>
                  <a:schemeClr val="dk1"/>
                </a:solidFill>
              </a:defRPr>
            </a:lvl3pPr>
            <a:lvl4pPr indent="228600" marL="0">
              <a:buClr>
                <a:schemeClr val="dk1"/>
              </a:buClr>
              <a:buSzPct val="100000"/>
              <a:buNone/>
              <a:defRPr b="1" sz="3600">
                <a:solidFill>
                  <a:schemeClr val="dk1"/>
                </a:solidFill>
              </a:defRPr>
            </a:lvl4pPr>
            <a:lvl5pPr indent="228600" marL="0">
              <a:buClr>
                <a:schemeClr val="dk1"/>
              </a:buClr>
              <a:buSzPct val="100000"/>
              <a:buNone/>
              <a:defRPr b="1" sz="3600">
                <a:solidFill>
                  <a:schemeClr val="dk1"/>
                </a:solidFill>
              </a:defRPr>
            </a:lvl5pPr>
            <a:lvl6pPr indent="228600" marL="0">
              <a:buClr>
                <a:schemeClr val="dk1"/>
              </a:buClr>
              <a:buSzPct val="100000"/>
              <a:buNone/>
              <a:defRPr b="1" sz="3600">
                <a:solidFill>
                  <a:schemeClr val="dk1"/>
                </a:solidFill>
              </a:defRPr>
            </a:lvl6pPr>
            <a:lvl7pPr indent="228600" marL="0">
              <a:buClr>
                <a:schemeClr val="dk1"/>
              </a:buClr>
              <a:buSzPct val="100000"/>
              <a:buNone/>
              <a:defRPr b="1" sz="3600">
                <a:solidFill>
                  <a:schemeClr val="dk1"/>
                </a:solidFill>
              </a:defRPr>
            </a:lvl7pPr>
            <a:lvl8pPr indent="228600" marL="0">
              <a:buClr>
                <a:schemeClr val="dk1"/>
              </a:buClr>
              <a:buSzPct val="100000"/>
              <a:buNone/>
              <a:defRPr b="1" sz="3600">
                <a:solidFill>
                  <a:schemeClr val="dk1"/>
                </a:solidFill>
              </a:defRPr>
            </a:lvl8pPr>
            <a:lvl9pPr indent="228600" marL="0">
              <a:buClr>
                <a:schemeClr val="dk1"/>
              </a:buClr>
              <a:buSzPct val="100000"/>
              <a:buNone/>
              <a:defRPr b="1" sz="3600">
                <a:solidFill>
                  <a:schemeClr val="dk1"/>
                </a:solidFill>
              </a:defRPr>
            </a:lvl9pPr>
          </a:lstStyle>
          <a:p/>
        </p:txBody>
      </p:sp>
      <p:sp>
        <p:nvSpPr>
          <p:cNvPr id="6" name="Shape 6"/>
          <p:cNvSpPr txBox="1"/>
          <p:nvPr>
            <p:ph idx="1" type="body"/>
          </p:nvPr>
        </p:nvSpPr>
        <p:spPr>
          <a:xfrm>
            <a:off y="1600200" x="457200"/>
            <a:ext cy="4967700" cx="8229600"/>
          </a:xfrm>
          <a:prstGeom prst="rect">
            <a:avLst/>
          </a:prstGeom>
        </p:spPr>
        <p:txBody>
          <a:bodyPr bIns="91425" rIns="91425" lIns="91425" tIns="91425" anchor="t" anchorCtr="0"/>
          <a:lstStyle>
            <a:lvl1pPr indent="-152400" marL="342900">
              <a:spcBef>
                <a:spcPts val="600"/>
              </a:spcBef>
              <a:buClr>
                <a:schemeClr val="dk1"/>
              </a:buClr>
              <a:buSzPct val="100000"/>
              <a:defRPr sz="3000">
                <a:solidFill>
                  <a:schemeClr val="dk1"/>
                </a:solidFill>
              </a:defRPr>
            </a:lvl1pPr>
            <a:lvl2pPr indent="-133350" marL="742950">
              <a:spcBef>
                <a:spcPts val="480"/>
              </a:spcBef>
              <a:buClr>
                <a:schemeClr val="dk1"/>
              </a:buClr>
              <a:buSzPct val="100000"/>
              <a:defRPr sz="2400">
                <a:solidFill>
                  <a:schemeClr val="dk1"/>
                </a:solidFill>
              </a:defRPr>
            </a:lvl2pPr>
            <a:lvl3pPr indent="-76200" marL="1143000">
              <a:spcBef>
                <a:spcPts val="480"/>
              </a:spcBef>
              <a:buClr>
                <a:schemeClr val="dk1"/>
              </a:buClr>
              <a:buSzPct val="100000"/>
              <a:defRPr sz="2400">
                <a:solidFill>
                  <a:schemeClr val="dk1"/>
                </a:solidFill>
              </a:defRPr>
            </a:lvl3pPr>
            <a:lvl4pPr indent="-114300" marL="1600200">
              <a:spcBef>
                <a:spcPts val="360"/>
              </a:spcBef>
              <a:buClr>
                <a:schemeClr val="dk1"/>
              </a:buClr>
              <a:buSzPct val="100000"/>
              <a:defRPr sz="1800">
                <a:solidFill>
                  <a:schemeClr val="dk1"/>
                </a:solidFill>
              </a:defRPr>
            </a:lvl4pPr>
            <a:lvl5pPr indent="-114300" marL="2057400">
              <a:spcBef>
                <a:spcPts val="360"/>
              </a:spcBef>
              <a:buClr>
                <a:schemeClr val="dk1"/>
              </a:buClr>
              <a:buSzPct val="100000"/>
              <a:defRPr sz="1800">
                <a:solidFill>
                  <a:schemeClr val="dk1"/>
                </a:solidFill>
              </a:defRPr>
            </a:lvl5pPr>
            <a:lvl6pPr indent="-114300" marL="2514600">
              <a:spcBef>
                <a:spcPts val="360"/>
              </a:spcBef>
              <a:buClr>
                <a:schemeClr val="dk1"/>
              </a:buClr>
              <a:buSzPct val="100000"/>
              <a:defRPr sz="1800">
                <a:solidFill>
                  <a:schemeClr val="dk1"/>
                </a:solidFill>
              </a:defRPr>
            </a:lvl6pPr>
            <a:lvl7pPr indent="-114300" marL="2971800">
              <a:spcBef>
                <a:spcPts val="360"/>
              </a:spcBef>
              <a:buClr>
                <a:schemeClr val="dk1"/>
              </a:buClr>
              <a:buSzPct val="100000"/>
              <a:defRPr sz="1800">
                <a:solidFill>
                  <a:schemeClr val="dk1"/>
                </a:solidFill>
              </a:defRPr>
            </a:lvl7pPr>
            <a:lvl8pPr indent="-114300" marL="3429000">
              <a:spcBef>
                <a:spcPts val="360"/>
              </a:spcBef>
              <a:buClr>
                <a:schemeClr val="dk1"/>
              </a:buClr>
              <a:buSzPct val="100000"/>
              <a:defRPr sz="1800">
                <a:solidFill>
                  <a:schemeClr val="dk1"/>
                </a:solidFill>
              </a:defRPr>
            </a:lvl8pPr>
            <a:lvl9pPr indent="-114300" marL="3886200">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6.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4.xml" Type="http://schemas.openxmlformats.org/officeDocument/2006/relationships/slideLayout" Id="rId1"/><Relationship Target="../media/image01.jpg" Type="http://schemas.openxmlformats.org/officeDocument/2006/relationships/image" Id="rId4"/><Relationship Target="../media/image09.jpg" Type="http://schemas.openxmlformats.org/officeDocument/2006/relationships/image" Id="rId3"/><Relationship Target="../media/image03.jpg" Type="http://schemas.openxmlformats.org/officeDocument/2006/relationships/image" Id="rId6"/><Relationship Target="../media/image07.jp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4.xml" Type="http://schemas.openxmlformats.org/officeDocument/2006/relationships/slideLayout" Id="rId1"/><Relationship Target="../media/image04.jpg" Type="http://schemas.openxmlformats.org/officeDocument/2006/relationships/image" Id="rId4"/><Relationship Target="../media/image02.jpg" Type="http://schemas.openxmlformats.org/officeDocument/2006/relationships/image" Id="rId3"/><Relationship Target="../media/image08.jpg" Type="http://schemas.openxmlformats.org/officeDocument/2006/relationships/image" Id="rId6"/><Relationship Target="../media/image10.jpg" Type="http://schemas.openxmlformats.org/officeDocument/2006/relationships/image" Id="rId5"/></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 Target="../media/image12.jp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3.xml" Type="http://schemas.openxmlformats.org/officeDocument/2006/relationships/slideLayout" Id="rId1"/><Relationship Target="../media/image24.jp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2.xml" Type="http://schemas.openxmlformats.org/officeDocument/2006/relationships/slideLayout" Id="rId1"/><Relationship Target="../media/image20.jp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2.xml" Type="http://schemas.openxmlformats.org/officeDocument/2006/relationships/slideLayout" Id="rId1"/></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2.xml" Type="http://schemas.openxmlformats.org/officeDocument/2006/relationships/slideLayout" Id="rId1"/></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2.xml" Type="http://schemas.openxmlformats.org/officeDocument/2006/relationships/slideLayout" Id="rId1"/></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2.xml" Type="http://schemas.openxmlformats.org/officeDocument/2006/relationships/slideLayout" Id="rId1"/></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4.xml" Type="http://schemas.openxmlformats.org/officeDocument/2006/relationships/slideLayout" Id="rId1"/><Relationship Target="../media/image16.jpg" Type="http://schemas.openxmlformats.org/officeDocument/2006/relationships/image" Id="rId4"/><Relationship Target="../media/image13.jpg" Type="http://schemas.openxmlformats.org/officeDocument/2006/relationships/image" Id="rId3"/><Relationship Target="../media/image17.jpg" Type="http://schemas.openxmlformats.org/officeDocument/2006/relationships/image" Id="rId6"/><Relationship Target="../media/image15.jp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2.xml" Type="http://schemas.openxmlformats.org/officeDocument/2006/relationships/slideLayout" Id="rId1"/></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2.xml" Type="http://schemas.openxmlformats.org/officeDocument/2006/relationships/slideLayout" Id="rId1"/></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2.xml" Type="http://schemas.openxmlformats.org/officeDocument/2006/relationships/slideLayout" Id="rId1"/></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2.xml" Type="http://schemas.openxmlformats.org/officeDocument/2006/relationships/slideLayout" Id="rId1"/></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2.xml" Type="http://schemas.openxmlformats.org/officeDocument/2006/relationships/slideLayout" Id="rId1"/></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2.xml" Type="http://schemas.openxmlformats.org/officeDocument/2006/relationships/slideLayout" Id="rId1"/></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2.xml" Type="http://schemas.openxmlformats.org/officeDocument/2006/relationships/slideLayout" Id="rId1"/></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4.xml" Type="http://schemas.openxmlformats.org/officeDocument/2006/relationships/slideLayout" Id="rId1"/><Relationship Target="../media/image25.jpg" Type="http://schemas.openxmlformats.org/officeDocument/2006/relationships/image" Id="rId4"/><Relationship Target="../media/image21.jpg" Type="http://schemas.openxmlformats.org/officeDocument/2006/relationships/image" Id="rId3"/><Relationship Target="../media/image19.jpg" Type="http://schemas.openxmlformats.org/officeDocument/2006/relationships/image" Id="rId5"/></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3.xml" Type="http://schemas.openxmlformats.org/officeDocument/2006/relationships/slideLayout" Id="rId1"/></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1.xml" Type="http://schemas.openxmlformats.org/officeDocument/2006/relationships/slideLayout" Id="rId1"/></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2.xml" Type="http://schemas.openxmlformats.org/officeDocument/2006/relationships/slideLayout" Id="rId1"/></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2.xml" Type="http://schemas.openxmlformats.org/officeDocument/2006/relationships/slideLayout" Id="rId1"/></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2.xml" Type="http://schemas.openxmlformats.org/officeDocument/2006/relationships/slideLayout" Id="rId1"/></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2.xml" Type="http://schemas.openxmlformats.org/officeDocument/2006/relationships/slideLayout" Id="rId1"/></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2.xml" Type="http://schemas.openxmlformats.org/officeDocument/2006/relationships/slideLayout" Id="rId1"/></Relationships>
</file>

<file path=ppt/slides/_rels/slide56.xml.rels><?xml version="1.0" encoding="UTF-8" standalone="yes"?><Relationships xmlns="http://schemas.openxmlformats.org/package/2006/relationships"><Relationship Target="../notesSlides/notesSlide56.xml" Type="http://schemas.openxmlformats.org/officeDocument/2006/relationships/notesSlide" Id="rId2"/><Relationship Target="../slideLayouts/slideLayout2.xml" Type="http://schemas.openxmlformats.org/officeDocument/2006/relationships/slideLayout" Id="rId1"/></Relationships>
</file>

<file path=ppt/slides/_rels/slide57.xml.rels><?xml version="1.0" encoding="UTF-8" standalone="yes"?><Relationships xmlns="http://schemas.openxmlformats.org/package/2006/relationships"><Relationship Target="../notesSlides/notesSlide57.xml" Type="http://schemas.openxmlformats.org/officeDocument/2006/relationships/notesSlide" Id="rId2"/><Relationship Target="../slideLayouts/slideLayout2.xml" Type="http://schemas.openxmlformats.org/officeDocument/2006/relationships/slideLayout" Id="rId1"/></Relationships>
</file>

<file path=ppt/slides/_rels/slide58.xml.rels><?xml version="1.0" encoding="UTF-8" standalone="yes"?><Relationships xmlns="http://schemas.openxmlformats.org/package/2006/relationships"><Relationship Target="../notesSlides/notesSlide58.xml" Type="http://schemas.openxmlformats.org/officeDocument/2006/relationships/notesSlide" Id="rId2"/><Relationship Target="../slideLayouts/slideLayout2.xml" Type="http://schemas.openxmlformats.org/officeDocument/2006/relationships/slideLayout" Id="rId1"/></Relationships>
</file>

<file path=ppt/slides/_rels/slide59.xml.rels><?xml version="1.0" encoding="UTF-8" standalone="yes"?><Relationships xmlns="http://schemas.openxmlformats.org/package/2006/relationships"><Relationship Target="../notesSlides/notesSlide59.xml" Type="http://schemas.openxmlformats.org/officeDocument/2006/relationships/notesSlide" Id="rId2"/><Relationship Target="../slideLayouts/slideLayout4.xml" Type="http://schemas.openxmlformats.org/officeDocument/2006/relationships/slideLayout" Id="rId1"/><Relationship Target="../media/image18.jpg" Type="http://schemas.openxmlformats.org/officeDocument/2006/relationships/image" Id="rId4"/><Relationship Target="../media/image22.jpg" Type="http://schemas.openxmlformats.org/officeDocument/2006/relationships/image" Id="rId3"/><Relationship Target="../media/image23.jp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60.xml.rels><?xml version="1.0" encoding="UTF-8" standalone="yes"?><Relationships xmlns="http://schemas.openxmlformats.org/package/2006/relationships"><Relationship Target="../notesSlides/notesSlide60.xml" Type="http://schemas.openxmlformats.org/officeDocument/2006/relationships/notesSlide" Id="rId2"/><Relationship Target="../slideLayouts/slideLayout1.xml" Type="http://schemas.openxmlformats.org/officeDocument/2006/relationships/slideLayout" Id="rId1"/></Relationships>
</file>

<file path=ppt/slides/_rels/slide61.xml.rels><?xml version="1.0" encoding="UTF-8" standalone="yes"?><Relationships xmlns="http://schemas.openxmlformats.org/package/2006/relationships"><Relationship Target="../notesSlides/notesSlide61.xml" Type="http://schemas.openxmlformats.org/officeDocument/2006/relationships/notesSlide" Id="rId2"/><Relationship Target="../slideLayouts/slideLayout2.xml" Type="http://schemas.openxmlformats.org/officeDocument/2006/relationships/slideLayout" Id="rId1"/></Relationships>
</file>

<file path=ppt/slides/_rels/slide62.xml.rels><?xml version="1.0" encoding="UTF-8" standalone="yes"?><Relationships xmlns="http://schemas.openxmlformats.org/package/2006/relationships"><Relationship Target="../notesSlides/notesSlide62.xml" Type="http://schemas.openxmlformats.org/officeDocument/2006/relationships/notesSlide" Id="rId2"/><Relationship Target="../slideLayouts/slideLayout2.xml" Type="http://schemas.openxmlformats.org/officeDocument/2006/relationships/slideLayout" Id="rId1"/></Relationships>
</file>

<file path=ppt/slides/_rels/slide63.xml.rels><?xml version="1.0" encoding="UTF-8" standalone="yes"?><Relationships xmlns="http://schemas.openxmlformats.org/package/2006/relationships"><Relationship Target="../notesSlides/notesSlide63.xml" Type="http://schemas.openxmlformats.org/officeDocument/2006/relationships/notesSlide" Id="rId2"/><Relationship Target="../slideLayouts/slideLayout2.xml" Type="http://schemas.openxmlformats.org/officeDocument/2006/relationships/slideLayout" Id="rId1"/></Relationships>
</file>

<file path=ppt/slides/_rels/slide64.xml.rels><?xml version="1.0" encoding="UTF-8" standalone="yes"?><Relationships xmlns="http://schemas.openxmlformats.org/package/2006/relationships"><Relationship Target="../notesSlides/notesSlide64.xml" Type="http://schemas.openxmlformats.org/officeDocument/2006/relationships/notesSlide" Id="rId2"/><Relationship Target="../slideLayouts/slideLayout2.xml" Type="http://schemas.openxmlformats.org/officeDocument/2006/relationships/slideLayout" Id="rId1"/></Relationships>
</file>

<file path=ppt/slides/_rels/slide65.xml.rels><?xml version="1.0" encoding="UTF-8" standalone="yes"?><Relationships xmlns="http://schemas.openxmlformats.org/package/2006/relationships"><Relationship Target="../notesSlides/notesSlide65.xml" Type="http://schemas.openxmlformats.org/officeDocument/2006/relationships/notesSlide" Id="rId2"/><Relationship Target="../slideLayouts/slideLayout2.xml" Type="http://schemas.openxmlformats.org/officeDocument/2006/relationships/slideLayout" Id="rId1"/></Relationships>
</file>

<file path=ppt/slides/_rels/slide66.xml.rels><?xml version="1.0" encoding="UTF-8" standalone="yes"?><Relationships xmlns="http://schemas.openxmlformats.org/package/2006/relationships"><Relationship Target="../notesSlides/notesSlide6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11.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 name="Shape 22"/>
        <p:cNvGrpSpPr/>
        <p:nvPr/>
      </p:nvGrpSpPr>
      <p:grpSpPr>
        <a:xfrm>
          <a:off y="0" x="0"/>
          <a:ext cy="0" cx="0"/>
          <a:chOff y="0" x="0"/>
          <a:chExt cy="0" cx="0"/>
        </a:xfrm>
      </p:grpSpPr>
      <p:sp>
        <p:nvSpPr>
          <p:cNvPr id="23" name="Shape 23"/>
          <p:cNvSpPr txBox="1"/>
          <p:nvPr>
            <p:ph type="ctrTitle"/>
          </p:nvPr>
        </p:nvSpPr>
        <p:spPr>
          <a:xfrm>
            <a:off y="3325898" x="685800"/>
            <a:ext cy="1546500" cx="7772400"/>
          </a:xfrm>
          <a:prstGeom prst="rect">
            <a:avLst/>
          </a:prstGeom>
        </p:spPr>
        <p:txBody>
          <a:bodyPr bIns="91425" rIns="91425" lIns="91425" tIns="91425" anchor="b" anchorCtr="0">
            <a:noAutofit/>
          </a:bodyPr>
          <a:lstStyle/>
          <a:p>
            <a:pPr>
              <a:buNone/>
            </a:pPr>
            <a:r>
              <a:rPr b="0" sz="9600" lang="en">
                <a:latin typeface="Garamond"/>
                <a:ea typeface="Garamond"/>
                <a:cs typeface="Garamond"/>
                <a:sym typeface="Garamond"/>
              </a:rPr>
              <a:t>Aspects of Exposure</a:t>
            </a:r>
          </a:p>
        </p:txBody>
      </p:sp>
      <p:sp>
        <p:nvSpPr>
          <p:cNvPr id="24" name="Shape 24"/>
          <p:cNvSpPr txBox="1"/>
          <p:nvPr>
            <p:ph idx="1" type="subTitle"/>
          </p:nvPr>
        </p:nvSpPr>
        <p:spPr>
          <a:xfrm>
            <a:off y="5032262" x="685800"/>
            <a:ext cy="1046400" cx="7772400"/>
          </a:xfrm>
          <a:prstGeom prst="rect">
            <a:avLst/>
          </a:prstGeom>
        </p:spPr>
        <p:txBody>
          <a:bodyPr bIns="91425" rIns="91425" lIns="91425" tIns="91425" anchor="t" anchorCtr="0">
            <a:noAutofit/>
          </a:bodyPr>
          <a:lstStyle/>
          <a:p>
            <a:pPr rtl="0" lvl="0">
              <a:spcBef>
                <a:spcPts val="640"/>
              </a:spcBef>
              <a:buClr>
                <a:srgbClr val="C60000"/>
              </a:buClr>
              <a:buSzPct val="25000"/>
              <a:buFont typeface="Arial"/>
              <a:buNone/>
            </a:pPr>
            <a:r>
              <a:rPr sz="3200" lang="en">
                <a:solidFill>
                  <a:srgbClr val="000000"/>
                </a:solidFill>
                <a:latin typeface="Helvetica Neue"/>
                <a:ea typeface="Helvetica Neue"/>
                <a:cs typeface="Helvetica Neue"/>
                <a:sym typeface="Helvetica Neue"/>
              </a:rPr>
              <a:t>Photojournalism </a:t>
            </a:r>
          </a:p>
          <a:p>
            <a:r>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y="0" x="0"/>
          <a:ext cy="0" cx="0"/>
          <a:chOff y="0" x="0"/>
          <a:chExt cy="0" cx="0"/>
        </a:xfrm>
      </p:grpSpPr>
      <p:sp>
        <p:nvSpPr>
          <p:cNvPr id="80" name="Shape 80"/>
          <p:cNvSpPr txBox="1"/>
          <p:nvPr>
            <p:ph type="ctrTitle"/>
          </p:nvPr>
        </p:nvSpPr>
        <p:spPr>
          <a:xfrm>
            <a:off y="2111123" x="685800"/>
            <a:ext cy="1546500" cx="7772400"/>
          </a:xfrm>
          <a:prstGeom prst="rect">
            <a:avLst/>
          </a:prstGeom>
        </p:spPr>
        <p:txBody>
          <a:bodyPr bIns="91425" rIns="91425" lIns="91425" tIns="91425" anchor="b" anchorCtr="0">
            <a:noAutofit/>
          </a:bodyPr>
          <a:lstStyle/>
          <a:p>
            <a:pPr>
              <a:buNone/>
            </a:pPr>
            <a:r>
              <a:rPr lang="en">
                <a:latin typeface="Helvetica Neue"/>
                <a:ea typeface="Helvetica Neue"/>
                <a:cs typeface="Helvetica Neue"/>
                <a:sym typeface="Helvetica Neue"/>
              </a:rPr>
              <a:t>Shutter Speed</a:t>
            </a:r>
          </a:p>
        </p:txBody>
      </p:sp>
      <p:sp>
        <p:nvSpPr>
          <p:cNvPr id="81" name="Shape 81"/>
          <p:cNvSpPr txBox="1"/>
          <p:nvPr>
            <p:ph idx="1" type="subTitle"/>
          </p:nvPr>
        </p:nvSpPr>
        <p:spPr>
          <a:xfrm>
            <a:off y="3786737" x="685800"/>
            <a:ext cy="1046400" cx="7772400"/>
          </a:xfrm>
          <a:prstGeom prst="rect">
            <a:avLst/>
          </a:prstGeom>
        </p:spPr>
        <p:txBody>
          <a:bodyPr bIns="91425" rIns="91425" lIns="91425" tIns="91425" anchor="t" anchorCtr="0">
            <a:noAutofit/>
          </a:bodyPr>
          <a:lstStyle/>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y="0" x="0"/>
          <a:ext cy="0" cx="0"/>
          <a:chOff y="0" x="0"/>
          <a:chExt cy="0" cx="0"/>
        </a:xfrm>
      </p:grpSpPr>
      <p:sp>
        <p:nvSpPr>
          <p:cNvPr id="86" name="Shape 86"/>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latin typeface="Helvetica Neue"/>
                <a:ea typeface="Helvetica Neue"/>
                <a:cs typeface="Helvetica Neue"/>
                <a:sym typeface="Helvetica Neue"/>
              </a:rPr>
              <a:t>What is shutter speed?</a:t>
            </a:r>
          </a:p>
        </p:txBody>
      </p:sp>
      <p:sp>
        <p:nvSpPr>
          <p:cNvPr id="87" name="Shape 8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Refers to the speed at which the shutter opens and closes.</a:t>
            </a:r>
          </a:p>
          <a:p>
            <a:r>
              <a:t/>
            </a:r>
          </a:p>
          <a:p>
            <a:pPr>
              <a:buNone/>
            </a:pPr>
            <a:r>
              <a:rPr lang="en">
                <a:latin typeface="Helvetica Neue"/>
                <a:ea typeface="Helvetica Neue"/>
                <a:cs typeface="Helvetica Neue"/>
                <a:sym typeface="Helvetica Neue"/>
              </a:rPr>
              <a:t>This controls the length of time that light is available to the camera as it takes the picture.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y="0" x="0"/>
          <a:ext cy="0" cx="0"/>
          <a:chOff y="0" x="0"/>
          <a:chExt cy="0" cx="0"/>
        </a:xfrm>
      </p:grpSpPr>
      <p:sp>
        <p:nvSpPr>
          <p:cNvPr id="92" name="Shape 92"/>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How is shutter speed measured?</a:t>
            </a:r>
          </a:p>
        </p:txBody>
      </p:sp>
      <p:sp>
        <p:nvSpPr>
          <p:cNvPr id="93" name="Shape 93"/>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Shutter speed is measured in fractions of a second.</a:t>
            </a:r>
          </a:p>
          <a:p>
            <a:pPr rtl="0" lvl="0">
              <a:buNone/>
            </a:pPr>
            <a:r>
              <a:rPr lang="en" i="1">
                <a:latin typeface="Helvetica Neue"/>
                <a:ea typeface="Helvetica Neue"/>
                <a:cs typeface="Helvetica Neue"/>
                <a:sym typeface="Helvetica Neue"/>
              </a:rPr>
              <a:t>	</a:t>
            </a:r>
            <a:r>
              <a:rPr sz="2800" lang="en" i="1">
                <a:latin typeface="Helvetica Neue"/>
                <a:ea typeface="Helvetica Neue"/>
                <a:cs typeface="Helvetica Neue"/>
                <a:sym typeface="Helvetica Neue"/>
              </a:rPr>
              <a:t>1-</a:t>
            </a:r>
            <a:r>
              <a:rPr sz="2800" lang="en">
                <a:latin typeface="Helvetica Neue"/>
                <a:ea typeface="Helvetica Neue"/>
                <a:cs typeface="Helvetica Neue"/>
                <a:sym typeface="Helvetica Neue"/>
              </a:rPr>
              <a:t> one full second</a:t>
            </a:r>
          </a:p>
          <a:p>
            <a:pPr rtl="0" lvl="0" indent="457200">
              <a:buNone/>
            </a:pPr>
            <a:r>
              <a:rPr sz="2800" lang="en" i="1">
                <a:latin typeface="Helvetica Neue"/>
                <a:ea typeface="Helvetica Neue"/>
                <a:cs typeface="Helvetica Neue"/>
                <a:sym typeface="Helvetica Neue"/>
              </a:rPr>
              <a:t>1/80 (or “80”) -</a:t>
            </a:r>
            <a:r>
              <a:rPr sz="2800" lang="en">
                <a:latin typeface="Helvetica Neue"/>
                <a:ea typeface="Helvetica Neue"/>
                <a:cs typeface="Helvetica Neue"/>
                <a:sym typeface="Helvetica Neue"/>
              </a:rPr>
              <a:t> one eightieth of a second</a:t>
            </a:r>
          </a:p>
          <a:p>
            <a:pPr rtl="0" lvl="0">
              <a:buNone/>
            </a:pPr>
            <a:r>
              <a:rPr sz="2800" lang="en">
                <a:latin typeface="Helvetica Neue"/>
                <a:ea typeface="Helvetica Neue"/>
                <a:cs typeface="Helvetica Neue"/>
                <a:sym typeface="Helvetica Neue"/>
              </a:rPr>
              <a:t>	</a:t>
            </a:r>
            <a:r>
              <a:rPr sz="2800" lang="en" i="1">
                <a:latin typeface="Helvetica Neue"/>
                <a:ea typeface="Helvetica Neue"/>
                <a:cs typeface="Helvetica Neue"/>
                <a:sym typeface="Helvetica Neue"/>
              </a:rPr>
              <a:t>1/100 (or “100”)- </a:t>
            </a:r>
            <a:r>
              <a:rPr sz="2800" lang="en">
                <a:latin typeface="Helvetica Neue"/>
                <a:ea typeface="Helvetica Neue"/>
                <a:cs typeface="Helvetica Neue"/>
                <a:sym typeface="Helvetica Neue"/>
              </a:rPr>
              <a:t>one one-hundredth of a second</a:t>
            </a:r>
          </a:p>
          <a:p>
            <a:pPr rtl="0" lvl="0">
              <a:buNone/>
            </a:pPr>
            <a:r>
              <a:rPr sz="2800" lang="en">
                <a:latin typeface="Helvetica Neue"/>
                <a:ea typeface="Helvetica Neue"/>
                <a:cs typeface="Helvetica Neue"/>
                <a:sym typeface="Helvetica Neue"/>
              </a:rPr>
              <a:t>	</a:t>
            </a:r>
            <a:r>
              <a:rPr sz="2800" lang="en" i="1">
                <a:latin typeface="Helvetica Neue"/>
                <a:ea typeface="Helvetica Neue"/>
                <a:cs typeface="Helvetica Neue"/>
                <a:sym typeface="Helvetica Neue"/>
              </a:rPr>
              <a:t>1/400 (or “400”)- </a:t>
            </a:r>
            <a:r>
              <a:rPr sz="2800" lang="en">
                <a:latin typeface="Helvetica Neue"/>
                <a:ea typeface="Helvetica Neue"/>
                <a:cs typeface="Helvetica Neue"/>
                <a:sym typeface="Helvetica Neue"/>
              </a:rPr>
              <a:t>one four-hundredth of a second</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y="0" x="0"/>
          <a:ext cy="0" cx="0"/>
          <a:chOff y="0" x="0"/>
          <a:chExt cy="0" cx="0"/>
        </a:xfrm>
      </p:grpSpPr>
      <p:sp>
        <p:nvSpPr>
          <p:cNvPr id="98" name="Shape 98"/>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For instance...</a:t>
            </a:r>
          </a:p>
        </p:txBody>
      </p:sp>
      <p:sp>
        <p:nvSpPr>
          <p:cNvPr id="99" name="Shape 99"/>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A picture taken with “1” shutter speed allows light into the camera for a full second.</a:t>
            </a:r>
          </a:p>
          <a:p>
            <a:r>
              <a:t/>
            </a:r>
          </a:p>
          <a:p>
            <a:pPr algn="l" rtl="0" lvl="0" indent="457200" marL="2743200">
              <a:buNone/>
            </a:pPr>
            <a:r>
              <a:rPr lang="en">
                <a:latin typeface="Helvetica Neue"/>
                <a:ea typeface="Helvetica Neue"/>
                <a:cs typeface="Helvetica Neue"/>
                <a:sym typeface="Helvetica Neue"/>
              </a:rPr>
              <a:t>  BUT</a:t>
            </a:r>
          </a:p>
          <a:p>
            <a:r>
              <a:t/>
            </a:r>
          </a:p>
          <a:p>
            <a:pPr rtl="0" lvl="0">
              <a:buNone/>
            </a:pPr>
            <a:r>
              <a:rPr lang="en">
                <a:latin typeface="Helvetica Neue"/>
                <a:ea typeface="Helvetica Neue"/>
                <a:cs typeface="Helvetica Neue"/>
                <a:sym typeface="Helvetica Neue"/>
              </a:rPr>
              <a:t>A picture taken with “400” shutter speed allows light into the camera for a very tiny amount of time.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What does that mean?</a:t>
            </a:r>
          </a:p>
        </p:txBody>
      </p:sp>
      <p:sp>
        <p:nvSpPr>
          <p:cNvPr id="105" name="Shape 105"/>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The longer the exposure, the brighter the image.</a:t>
            </a:r>
          </a:p>
          <a:p>
            <a:r>
              <a:t/>
            </a:r>
          </a:p>
          <a:p>
            <a:pPr algn="l" rtl="0" lvl="0" indent="457200" marL="2286000">
              <a:buNone/>
            </a:pPr>
            <a:r>
              <a:rPr lang="en">
                <a:latin typeface="Helvetica Neue"/>
                <a:ea typeface="Helvetica Neue"/>
                <a:cs typeface="Helvetica Neue"/>
                <a:sym typeface="Helvetica Neue"/>
              </a:rPr>
              <a:t>      AND</a:t>
            </a:r>
          </a:p>
          <a:p>
            <a:r>
              <a:t/>
            </a:r>
          </a:p>
          <a:p>
            <a:pPr rtl="0" lvl="0">
              <a:buNone/>
            </a:pPr>
            <a:r>
              <a:rPr lang="en">
                <a:latin typeface="Helvetica Neue"/>
                <a:ea typeface="Helvetica Neue"/>
                <a:cs typeface="Helvetica Neue"/>
                <a:sym typeface="Helvetica Neue"/>
              </a:rPr>
              <a:t>A fast shutter speed gives you a crisp, clear image.  A slow shutter speed starts to blur anything that is moving.</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When</a:t>
            </a:r>
            <a:r>
              <a:rPr lang="en">
                <a:latin typeface="Helvetica Neue"/>
                <a:ea typeface="Helvetica Neue"/>
                <a:cs typeface="Helvetica Neue"/>
                <a:sym typeface="Helvetica Neue"/>
              </a:rPr>
              <a:t> should I adjust shutter speed?</a:t>
            </a:r>
          </a:p>
        </p:txBody>
      </p:sp>
      <p:sp>
        <p:nvSpPr>
          <p:cNvPr id="111" name="Shape 111"/>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1) To capture motion.</a:t>
            </a:r>
          </a:p>
          <a:p>
            <a:pPr rtl="0" lvl="0">
              <a:buNone/>
            </a:pPr>
            <a:r>
              <a:rPr lang="en">
                <a:latin typeface="Helvetica Neue"/>
                <a:ea typeface="Helvetica Neue"/>
                <a:cs typeface="Helvetica Neue"/>
                <a:sym typeface="Helvetica Neue"/>
              </a:rPr>
              <a:t>	Freeze motion with a fast shutter speed</a:t>
            </a:r>
          </a:p>
          <a:p>
            <a:pPr rtl="0" lvl="0">
              <a:buNone/>
            </a:pPr>
            <a:r>
              <a:rPr lang="en">
                <a:latin typeface="Helvetica Neue"/>
                <a:ea typeface="Helvetica Neue"/>
                <a:cs typeface="Helvetica Neue"/>
                <a:sym typeface="Helvetica Neue"/>
              </a:rPr>
              <a:t>	Blur motion with a slow shutter speed</a:t>
            </a:r>
          </a:p>
          <a:p>
            <a:r>
              <a:t/>
            </a:r>
          </a:p>
          <a:p>
            <a:pPr rtl="0" lvl="0">
              <a:buNone/>
            </a:pPr>
            <a:r>
              <a:rPr lang="en">
                <a:latin typeface="Helvetica Neue"/>
                <a:ea typeface="Helvetica Neue"/>
                <a:cs typeface="Helvetica Neue"/>
                <a:sym typeface="Helvetica Neue"/>
              </a:rPr>
              <a:t>2) To adjust light.</a:t>
            </a:r>
          </a:p>
          <a:p>
            <a:pPr rtl="0" lvl="0">
              <a:buNone/>
            </a:pPr>
            <a:r>
              <a:rPr lang="en">
                <a:latin typeface="Helvetica Neue"/>
                <a:ea typeface="Helvetica Neue"/>
                <a:cs typeface="Helvetica Neue"/>
                <a:sym typeface="Helvetica Neue"/>
              </a:rPr>
              <a:t>	NOTE: only do this when nothing in your picture is moving!</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sp>
        <p:nvSpPr>
          <p:cNvPr id="116" name="Shape 116"/>
          <p:cNvSpPr txBox="1"/>
          <p:nvPr>
            <p:ph type="title"/>
          </p:nvPr>
        </p:nvSpPr>
        <p:spPr>
          <a:xfrm>
            <a:off y="1222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Why</a:t>
            </a:r>
            <a:r>
              <a:rPr lang="en">
                <a:latin typeface="Helvetica Neue"/>
                <a:ea typeface="Helvetica Neue"/>
                <a:cs typeface="Helvetica Neue"/>
                <a:sym typeface="Helvetica Neue"/>
              </a:rPr>
              <a:t> should I adjust shutter speed?</a:t>
            </a:r>
          </a:p>
        </p:txBody>
      </p:sp>
      <p:sp>
        <p:nvSpPr>
          <p:cNvPr id="117" name="Shape 117"/>
          <p:cNvSpPr txBox="1"/>
          <p:nvPr>
            <p:ph idx="1" type="body"/>
          </p:nvPr>
        </p:nvSpPr>
        <p:spPr>
          <a:xfrm>
            <a:off y="1219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It creates some cool effects!</a:t>
            </a:r>
          </a:p>
        </p:txBody>
      </p:sp>
      <p:pic>
        <p:nvPicPr>
          <p:cNvPr id="118" name="Shape 118"/>
          <p:cNvPicPr preferRelativeResize="0"/>
          <p:nvPr/>
        </p:nvPicPr>
        <p:blipFill>
          <a:blip r:embed="rId3"/>
          <a:stretch>
            <a:fillRect/>
          </a:stretch>
        </p:blipFill>
        <p:spPr>
          <a:xfrm>
            <a:off y="2073323" x="822700"/>
            <a:ext cy="4179399" cx="7507898"/>
          </a:xfrm>
          <a:prstGeom prst="rect">
            <a:avLst/>
          </a:prstGeom>
          <a:noFill/>
          <a:ln>
            <a:noFill/>
          </a:ln>
        </p:spPr>
      </p:pic>
      <p:sp>
        <p:nvSpPr>
          <p:cNvPr id="119" name="Shape 119"/>
          <p:cNvSpPr txBox="1"/>
          <p:nvPr/>
        </p:nvSpPr>
        <p:spPr>
          <a:xfrm>
            <a:off y="6227125" x="1164275"/>
            <a:ext cy="398699" cx="7166399"/>
          </a:xfrm>
          <a:prstGeom prst="rect">
            <a:avLst/>
          </a:prstGeom>
        </p:spPr>
        <p:txBody>
          <a:bodyPr bIns="91425" rIns="91425" lIns="91425" tIns="91425" anchor="t" anchorCtr="0">
            <a:noAutofit/>
          </a:bodyPr>
          <a:lstStyle/>
          <a:p>
            <a:pPr algn="r">
              <a:buNone/>
            </a:pPr>
            <a:r>
              <a:rPr sz="1800" lang="en"/>
              <a:t>Bushra Ghafoor, R.B. Hayes High School</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sp>
        <p:nvSpPr>
          <p:cNvPr id="124" name="Shape 124"/>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How</a:t>
            </a:r>
            <a:r>
              <a:rPr lang="en">
                <a:latin typeface="Helvetica Neue"/>
                <a:ea typeface="Helvetica Neue"/>
                <a:cs typeface="Helvetica Neue"/>
                <a:sym typeface="Helvetica Neue"/>
              </a:rPr>
              <a:t> can I adjust shutter speed?</a:t>
            </a:r>
          </a:p>
        </p:txBody>
      </p:sp>
      <p:sp>
        <p:nvSpPr>
          <p:cNvPr id="125" name="Shape 125"/>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indent="-419100" marL="457200">
              <a:buClr>
                <a:schemeClr val="dk1"/>
              </a:buClr>
              <a:buSzPct val="100000"/>
              <a:buFont typeface="Helvetica Neue"/>
              <a:buAutoNum type="arabicPeriod"/>
            </a:pPr>
            <a:r>
              <a:rPr lang="en">
                <a:latin typeface="Helvetica Neue"/>
                <a:ea typeface="Helvetica Neue"/>
                <a:cs typeface="Helvetica Neue"/>
                <a:sym typeface="Helvetica Neue"/>
              </a:rPr>
              <a:t>Set your camera to Shutter Speed priority.</a:t>
            </a:r>
          </a:p>
          <a:p>
            <a:pPr rtl="0" lvl="1" indent="-381000" marL="914400">
              <a:buClr>
                <a:schemeClr val="dk1"/>
              </a:buClr>
              <a:buSzPct val="80000"/>
              <a:buFont typeface="Helvetica Neue"/>
              <a:buAutoNum type="alphaLcPeriod"/>
            </a:pPr>
            <a:r>
              <a:rPr lang="en" i="1">
                <a:latin typeface="Helvetica Neue"/>
                <a:ea typeface="Helvetica Neue"/>
                <a:cs typeface="Helvetica Neue"/>
                <a:sym typeface="Helvetica Neue"/>
              </a:rPr>
              <a:t>“Tv”</a:t>
            </a:r>
            <a:r>
              <a:rPr lang="en">
                <a:latin typeface="Helvetica Neue"/>
                <a:ea typeface="Helvetica Neue"/>
                <a:cs typeface="Helvetica Neue"/>
                <a:sym typeface="Helvetica Neue"/>
              </a:rPr>
              <a:t> on Canon, Pentax, and Leica</a:t>
            </a:r>
          </a:p>
          <a:p>
            <a:pPr rtl="0" lvl="1" indent="-381000" marL="914400">
              <a:buClr>
                <a:schemeClr val="dk1"/>
              </a:buClr>
              <a:buSzPct val="80000"/>
              <a:buFont typeface="Helvetica Neue"/>
              <a:buAutoNum type="alphaLcPeriod"/>
            </a:pPr>
            <a:r>
              <a:rPr lang="en" i="1">
                <a:latin typeface="Helvetica Neue"/>
                <a:ea typeface="Helvetica Neue"/>
                <a:cs typeface="Helvetica Neue"/>
                <a:sym typeface="Helvetica Neue"/>
              </a:rPr>
              <a:t>“S”</a:t>
            </a:r>
            <a:r>
              <a:rPr lang="en">
                <a:latin typeface="Helvetica Neue"/>
                <a:ea typeface="Helvetica Neue"/>
                <a:cs typeface="Helvetica Neue"/>
                <a:sym typeface="Helvetica Neue"/>
              </a:rPr>
              <a:t> on everything else</a:t>
            </a:r>
          </a:p>
          <a:p>
            <a:r>
              <a:t/>
            </a:r>
          </a:p>
          <a:p>
            <a:pPr rtl="0" lvl="0" indent="-419100" marL="457200">
              <a:buClr>
                <a:schemeClr val="dk1"/>
              </a:buClr>
              <a:buSzPct val="100000"/>
              <a:buFont typeface="Helvetica Neue"/>
              <a:buAutoNum type="arabicPeriod"/>
            </a:pPr>
            <a:r>
              <a:rPr lang="en">
                <a:latin typeface="Helvetica Neue"/>
                <a:ea typeface="Helvetica Neue"/>
                <a:cs typeface="Helvetica Neue"/>
                <a:sym typeface="Helvetica Neue"/>
              </a:rPr>
              <a:t>From there, adjust using a scroll button on the camera.</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y="0" x="0"/>
          <a:ext cy="0" cx="0"/>
          <a:chOff y="0" x="0"/>
          <a:chExt cy="0" cx="0"/>
        </a:xfrm>
      </p:grpSpPr>
      <p:sp>
        <p:nvSpPr>
          <p:cNvPr id="130" name="Shape 130"/>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Potential Problems</a:t>
            </a:r>
          </a:p>
        </p:txBody>
      </p:sp>
      <p:sp>
        <p:nvSpPr>
          <p:cNvPr id="131" name="Shape 131"/>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Slow shutter speeds pick up more movement, even a slight shake of your hand.</a:t>
            </a:r>
          </a:p>
          <a:p>
            <a:pPr rtl="0" lvl="0">
              <a:buNone/>
            </a:pPr>
            <a:r>
              <a:rPr lang="en">
                <a:latin typeface="Helvetica Neue"/>
                <a:ea typeface="Helvetica Neue"/>
                <a:cs typeface="Helvetica Neue"/>
                <a:sym typeface="Helvetica Neue"/>
              </a:rPr>
              <a:t>	Use a tripod to fix this problem!</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y="0" x="0"/>
          <a:ext cy="0" cx="0"/>
          <a:chOff y="0" x="0"/>
          <a:chExt cy="0" cx="0"/>
        </a:xfrm>
      </p:grpSpPr>
      <p:pic>
        <p:nvPicPr>
          <p:cNvPr id="136" name="Shape 136"/>
          <p:cNvPicPr preferRelativeResize="0"/>
          <p:nvPr/>
        </p:nvPicPr>
        <p:blipFill>
          <a:blip r:embed="rId3"/>
          <a:stretch>
            <a:fillRect/>
          </a:stretch>
        </p:blipFill>
        <p:spPr>
          <a:xfrm>
            <a:off y="1600875" x="112449"/>
            <a:ext cy="3187150" cx="2133349"/>
          </a:xfrm>
          <a:prstGeom prst="rect">
            <a:avLst/>
          </a:prstGeom>
          <a:noFill/>
          <a:ln>
            <a:noFill/>
          </a:ln>
        </p:spPr>
      </p:pic>
      <p:pic>
        <p:nvPicPr>
          <p:cNvPr id="137" name="Shape 137"/>
          <p:cNvPicPr preferRelativeResize="0"/>
          <p:nvPr/>
        </p:nvPicPr>
        <p:blipFill>
          <a:blip r:embed="rId4"/>
          <a:stretch>
            <a:fillRect/>
          </a:stretch>
        </p:blipFill>
        <p:spPr>
          <a:xfrm>
            <a:off y="1600875" x="2387075"/>
            <a:ext cy="3187150" cx="2133349"/>
          </a:xfrm>
          <a:prstGeom prst="rect">
            <a:avLst/>
          </a:prstGeom>
          <a:noFill/>
          <a:ln>
            <a:noFill/>
          </a:ln>
        </p:spPr>
      </p:pic>
      <p:pic>
        <p:nvPicPr>
          <p:cNvPr id="138" name="Shape 138"/>
          <p:cNvPicPr preferRelativeResize="0"/>
          <p:nvPr/>
        </p:nvPicPr>
        <p:blipFill>
          <a:blip r:embed="rId5"/>
          <a:stretch>
            <a:fillRect/>
          </a:stretch>
        </p:blipFill>
        <p:spPr>
          <a:xfrm>
            <a:off y="1600875" x="4661700"/>
            <a:ext cy="3187150" cx="2133349"/>
          </a:xfrm>
          <a:prstGeom prst="rect">
            <a:avLst/>
          </a:prstGeom>
          <a:noFill/>
          <a:ln>
            <a:noFill/>
          </a:ln>
        </p:spPr>
      </p:pic>
      <p:pic>
        <p:nvPicPr>
          <p:cNvPr id="139" name="Shape 139"/>
          <p:cNvPicPr preferRelativeResize="0"/>
          <p:nvPr/>
        </p:nvPicPr>
        <p:blipFill>
          <a:blip r:embed="rId6"/>
          <a:stretch>
            <a:fillRect/>
          </a:stretch>
        </p:blipFill>
        <p:spPr>
          <a:xfrm>
            <a:off y="1600875" x="6898225"/>
            <a:ext cy="3187150" cx="2133349"/>
          </a:xfrm>
          <a:prstGeom prst="rect">
            <a:avLst/>
          </a:prstGeom>
          <a:noFill/>
          <a:ln>
            <a:noFill/>
          </a:ln>
        </p:spPr>
      </p:pic>
      <p:sp>
        <p:nvSpPr>
          <p:cNvPr id="140" name="Shape 140"/>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latin typeface="Helvetica Neue"/>
                <a:ea typeface="Helvetica Neue"/>
                <a:cs typeface="Helvetica Neue"/>
                <a:sym typeface="Helvetica Neue"/>
              </a:rPr>
              <a:t>Shutter Speed Examples </a:t>
            </a:r>
          </a:p>
        </p:txBody>
      </p:sp>
      <p:sp>
        <p:nvSpPr>
          <p:cNvPr id="141" name="Shape 141"/>
          <p:cNvSpPr txBox="1"/>
          <p:nvPr/>
        </p:nvSpPr>
        <p:spPr>
          <a:xfrm>
            <a:off y="5242100" x="320075"/>
            <a:ext cy="1497000" cx="1718100"/>
          </a:xfrm>
          <a:prstGeom prst="rect">
            <a:avLst/>
          </a:prstGeom>
        </p:spPr>
        <p:txBody>
          <a:bodyPr bIns="91425" rIns="91425" lIns="91425" tIns="91425" anchor="t" anchorCtr="0">
            <a:noAutofit/>
          </a:bodyPr>
          <a:lstStyle/>
          <a:p>
            <a:pPr algn="ctr" rtl="0" lvl="0">
              <a:buNone/>
            </a:pPr>
            <a:r>
              <a:rPr u="sng" lang="en">
                <a:latin typeface="Helvetica Neue"/>
                <a:ea typeface="Helvetica Neue"/>
                <a:cs typeface="Helvetica Neue"/>
                <a:sym typeface="Helvetica Neue"/>
              </a:rPr>
              <a:t>Slowest</a:t>
            </a:r>
          </a:p>
          <a:p>
            <a:r>
              <a:t/>
            </a:r>
          </a:p>
          <a:p>
            <a:pPr algn="ctr">
              <a:buNone/>
            </a:pPr>
            <a:r>
              <a:rPr lang="en">
                <a:latin typeface="Helvetica Neue"/>
                <a:ea typeface="Helvetica Neue"/>
                <a:cs typeface="Helvetica Neue"/>
                <a:sym typeface="Helvetica Neue"/>
              </a:rPr>
              <a:t>Notice how the water blends together</a:t>
            </a:r>
          </a:p>
        </p:txBody>
      </p:sp>
      <p:sp>
        <p:nvSpPr>
          <p:cNvPr id="142" name="Shape 142"/>
          <p:cNvSpPr txBox="1"/>
          <p:nvPr/>
        </p:nvSpPr>
        <p:spPr>
          <a:xfrm>
            <a:off y="5242100" x="7105850"/>
            <a:ext cy="1497000" cx="1718100"/>
          </a:xfrm>
          <a:prstGeom prst="rect">
            <a:avLst/>
          </a:prstGeom>
        </p:spPr>
        <p:txBody>
          <a:bodyPr bIns="91425" rIns="91425" lIns="91425" tIns="91425" anchor="t" anchorCtr="0">
            <a:noAutofit/>
          </a:bodyPr>
          <a:lstStyle/>
          <a:p>
            <a:pPr algn="ctr" rtl="0" lvl="0">
              <a:buNone/>
            </a:pPr>
            <a:r>
              <a:rPr u="sng" lang="en">
                <a:latin typeface="Helvetica Neue"/>
                <a:ea typeface="Helvetica Neue"/>
                <a:cs typeface="Helvetica Neue"/>
                <a:sym typeface="Helvetica Neue"/>
              </a:rPr>
              <a:t>Fastest</a:t>
            </a:r>
          </a:p>
          <a:p>
            <a:r>
              <a:t/>
            </a:r>
          </a:p>
          <a:p>
            <a:pPr algn="ctr" rtl="0" lvl="0">
              <a:buNone/>
            </a:pPr>
            <a:r>
              <a:rPr lang="en">
                <a:latin typeface="Helvetica Neue"/>
                <a:ea typeface="Helvetica Neue"/>
                <a:cs typeface="Helvetica Neue"/>
                <a:sym typeface="Helvetica Neue"/>
              </a:rPr>
              <a:t>Notice how you can see individual drops of water</a:t>
            </a:r>
          </a:p>
        </p:txBody>
      </p:sp>
      <p:sp>
        <p:nvSpPr>
          <p:cNvPr id="143" name="Shape 143"/>
          <p:cNvSpPr/>
          <p:nvPr/>
        </p:nvSpPr>
        <p:spPr>
          <a:xfrm>
            <a:off y="4875075" x="899575"/>
            <a:ext cy="366899" cx="580499"/>
          </a:xfrm>
          <a:prstGeom prst="up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44" name="Shape 144"/>
          <p:cNvSpPr/>
          <p:nvPr/>
        </p:nvSpPr>
        <p:spPr>
          <a:xfrm>
            <a:off y="4875075" x="7674650"/>
            <a:ext cy="366899" cx="580499"/>
          </a:xfrm>
          <a:prstGeom prst="up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sp>
        <p:nvSpPr>
          <p:cNvPr id="29" name="Shape 29"/>
          <p:cNvSpPr txBox="1"/>
          <p:nvPr>
            <p:ph type="ctrTitle"/>
          </p:nvPr>
        </p:nvSpPr>
        <p:spPr>
          <a:xfrm>
            <a:off y="2111123" x="685800"/>
            <a:ext cy="1546500" cx="77724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Exposure</a:t>
            </a:r>
          </a:p>
        </p:txBody>
      </p:sp>
      <p:sp>
        <p:nvSpPr>
          <p:cNvPr id="30" name="Shape 30"/>
          <p:cNvSpPr txBox="1"/>
          <p:nvPr>
            <p:ph idx="1" type="subTitle"/>
          </p:nvPr>
        </p:nvSpPr>
        <p:spPr>
          <a:xfrm>
            <a:off y="3786737" x="685800"/>
            <a:ext cy="1046400" cx="7772400"/>
          </a:xfrm>
          <a:prstGeom prst="rect">
            <a:avLst/>
          </a:prstGeom>
        </p:spPr>
        <p:txBody>
          <a:bodyPr bIns="91425" rIns="91425" lIns="91425" tIns="91425" anchor="t" anchorCtr="0">
            <a:noAutofit/>
          </a:bodyPr>
          <a:lstStyle/>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y="0" x="0"/>
          <a:ext cy="0" cx="0"/>
          <a:chOff y="0" x="0"/>
          <a:chExt cy="0" cx="0"/>
        </a:xfrm>
      </p:grpSpPr>
      <p:sp>
        <p:nvSpPr>
          <p:cNvPr id="149" name="Shape 149"/>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Shutter Speed Examples (at night) </a:t>
            </a:r>
          </a:p>
        </p:txBody>
      </p:sp>
      <p:pic>
        <p:nvPicPr>
          <p:cNvPr id="150" name="Shape 150"/>
          <p:cNvPicPr preferRelativeResize="0"/>
          <p:nvPr/>
        </p:nvPicPr>
        <p:blipFill>
          <a:blip r:embed="rId3"/>
          <a:stretch>
            <a:fillRect/>
          </a:stretch>
        </p:blipFill>
        <p:spPr>
          <a:xfrm>
            <a:off y="1793625" x="3767542"/>
            <a:ext cy="2234050" cx="3324532"/>
          </a:xfrm>
          <a:prstGeom prst="rect">
            <a:avLst/>
          </a:prstGeom>
          <a:noFill/>
          <a:ln>
            <a:noFill/>
          </a:ln>
        </p:spPr>
      </p:pic>
      <p:pic>
        <p:nvPicPr>
          <p:cNvPr id="151" name="Shape 151"/>
          <p:cNvPicPr preferRelativeResize="0"/>
          <p:nvPr/>
        </p:nvPicPr>
        <p:blipFill>
          <a:blip r:embed="rId4"/>
          <a:stretch>
            <a:fillRect/>
          </a:stretch>
        </p:blipFill>
        <p:spPr>
          <a:xfrm>
            <a:off y="4145550" x="411475"/>
            <a:ext cy="2204599" cx="3251974"/>
          </a:xfrm>
          <a:prstGeom prst="rect">
            <a:avLst/>
          </a:prstGeom>
          <a:noFill/>
          <a:ln>
            <a:noFill/>
          </a:ln>
        </p:spPr>
      </p:pic>
      <p:pic>
        <p:nvPicPr>
          <p:cNvPr id="152" name="Shape 152"/>
          <p:cNvPicPr preferRelativeResize="0"/>
          <p:nvPr/>
        </p:nvPicPr>
        <p:blipFill>
          <a:blip r:embed="rId5"/>
          <a:stretch>
            <a:fillRect/>
          </a:stretch>
        </p:blipFill>
        <p:spPr>
          <a:xfrm>
            <a:off y="4145550" x="3767550"/>
            <a:ext cy="2204607" cx="3324525"/>
          </a:xfrm>
          <a:prstGeom prst="rect">
            <a:avLst/>
          </a:prstGeom>
          <a:noFill/>
          <a:ln>
            <a:noFill/>
          </a:ln>
        </p:spPr>
      </p:pic>
      <p:pic>
        <p:nvPicPr>
          <p:cNvPr id="153" name="Shape 153"/>
          <p:cNvPicPr preferRelativeResize="0"/>
          <p:nvPr/>
        </p:nvPicPr>
        <p:blipFill>
          <a:blip r:embed="rId6"/>
          <a:stretch>
            <a:fillRect/>
          </a:stretch>
        </p:blipFill>
        <p:spPr>
          <a:xfrm>
            <a:off y="1810250" x="433675"/>
            <a:ext cy="2204599" cx="3251974"/>
          </a:xfrm>
          <a:prstGeom prst="rect">
            <a:avLst/>
          </a:prstGeom>
          <a:noFill/>
          <a:ln>
            <a:noFill/>
          </a:ln>
        </p:spPr>
      </p:pic>
      <p:sp>
        <p:nvSpPr>
          <p:cNvPr id="154" name="Shape 154"/>
          <p:cNvSpPr txBox="1"/>
          <p:nvPr/>
        </p:nvSpPr>
        <p:spPr>
          <a:xfrm>
            <a:off y="1934000" x="7303800"/>
            <a:ext cy="4123200" cx="1718100"/>
          </a:xfrm>
          <a:prstGeom prst="rect">
            <a:avLst/>
          </a:prstGeom>
        </p:spPr>
        <p:txBody>
          <a:bodyPr bIns="91425" rIns="91425" lIns="91425" tIns="91425" anchor="t" anchorCtr="0">
            <a:noAutofit/>
          </a:bodyPr>
          <a:lstStyle/>
          <a:p>
            <a:pPr algn="ctr" rtl="0" lvl="0">
              <a:buNone/>
            </a:pPr>
            <a:r>
              <a:rPr lang="en">
                <a:latin typeface="Helvetica Neue"/>
                <a:ea typeface="Helvetica Neue"/>
                <a:cs typeface="Helvetica Neue"/>
                <a:sym typeface="Helvetica Neue"/>
              </a:rPr>
              <a:t>Notice how the faster shutter speed (1/30th of a second) lets in less light, creating a more precise image but a darker one.</a:t>
            </a:r>
          </a:p>
          <a:p>
            <a:r>
              <a:t/>
            </a:r>
          </a:p>
          <a:p>
            <a:pPr algn="ctr" rtl="0" lvl="0">
              <a:buNone/>
            </a:pPr>
            <a:r>
              <a:rPr lang="en">
                <a:latin typeface="Helvetica Neue"/>
                <a:ea typeface="Helvetica Neue"/>
                <a:cs typeface="Helvetica Neue"/>
                <a:sym typeface="Helvetica Neue"/>
              </a:rPr>
              <a:t>The faster shutter speeds are brighter but blur the movement and the light.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y="0" x="0"/>
          <a:ext cy="0" cx="0"/>
          <a:chOff y="0" x="0"/>
          <a:chExt cy="0" cx="0"/>
        </a:xfrm>
      </p:grpSpPr>
      <p:sp>
        <p:nvSpPr>
          <p:cNvPr id="159" name="Shape 159"/>
          <p:cNvSpPr txBox="1"/>
          <p:nvPr>
            <p:ph type="ctrTitle"/>
          </p:nvPr>
        </p:nvSpPr>
        <p:spPr>
          <a:xfrm>
            <a:off y="2111123" x="685800"/>
            <a:ext cy="1546500" cx="77724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ISO</a:t>
            </a:r>
          </a:p>
        </p:txBody>
      </p:sp>
      <p:sp>
        <p:nvSpPr>
          <p:cNvPr id="160" name="Shape 160"/>
          <p:cNvSpPr txBox="1"/>
          <p:nvPr>
            <p:ph idx="1" type="subTitle"/>
          </p:nvPr>
        </p:nvSpPr>
        <p:spPr>
          <a:xfrm>
            <a:off y="3786737" x="685800"/>
            <a:ext cy="1046400" cx="7772400"/>
          </a:xfrm>
          <a:prstGeom prst="rect">
            <a:avLst/>
          </a:prstGeom>
        </p:spPr>
        <p:txBody>
          <a:bodyPr bIns="91425" rIns="91425" lIns="91425" tIns="91425" anchor="t" anchorCtr="0">
            <a:noAutofit/>
          </a:bodyPr>
          <a:lstStyle/>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y="0" x="0"/>
          <a:ext cy="0" cx="0"/>
          <a:chOff y="0" x="0"/>
          <a:chExt cy="0" cx="0"/>
        </a:xfrm>
      </p:grpSpPr>
      <p:sp>
        <p:nvSpPr>
          <p:cNvPr id="165" name="Shape 165"/>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What is ISO?</a:t>
            </a:r>
          </a:p>
        </p:txBody>
      </p:sp>
      <p:sp>
        <p:nvSpPr>
          <p:cNvPr id="166" name="Shape 16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Refers to a camera’s sensitivity to light.</a:t>
            </a:r>
          </a:p>
          <a:p>
            <a:r>
              <a:t/>
            </a:r>
          </a:p>
          <a:p>
            <a:pPr rtl="0" lvl="0">
              <a:buNone/>
            </a:pPr>
            <a:r>
              <a:rPr lang="en">
                <a:latin typeface="Helvetica Neue"/>
                <a:ea typeface="Helvetica Neue"/>
                <a:cs typeface="Helvetica Neue"/>
                <a:sym typeface="Helvetica Neue"/>
              </a:rPr>
              <a:t>This controls how much your camera naturally adjusts for a lack of light in situations.</a:t>
            </a:r>
          </a:p>
          <a:p>
            <a:r>
              <a:t/>
            </a:r>
          </a:p>
          <a:p>
            <a:pPr rtl="0" lvl="0">
              <a:buNone/>
            </a:pPr>
            <a:r>
              <a:rPr lang="en">
                <a:latin typeface="Helvetica Neue"/>
                <a:ea typeface="Helvetica Neue"/>
                <a:cs typeface="Helvetica Neue"/>
                <a:sym typeface="Helvetica Neue"/>
              </a:rPr>
              <a:t>NOTE: On film cameras, ISO referred to the “speed” of the film you bought.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y="0" x="0"/>
          <a:ext cy="0" cx="0"/>
          <a:chOff y="0" x="0"/>
          <a:chExt cy="0" cx="0"/>
        </a:xfrm>
      </p:grpSpPr>
      <p:sp>
        <p:nvSpPr>
          <p:cNvPr id="171" name="Shape 171"/>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How is ISO measured?</a:t>
            </a:r>
          </a:p>
        </p:txBody>
      </p:sp>
      <p:sp>
        <p:nvSpPr>
          <p:cNvPr id="172" name="Shape 172"/>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sz="2800" lang="en">
                <a:latin typeface="Helvetica Neue"/>
                <a:ea typeface="Helvetica Neue"/>
                <a:cs typeface="Helvetica Neue"/>
                <a:sym typeface="Helvetica Neue"/>
              </a:rPr>
              <a:t>ISO typically comes in one of the following measurements:</a:t>
            </a:r>
          </a:p>
          <a:p>
            <a:pPr rtl="0" lvl="0" indent="0" marL="914400">
              <a:buNone/>
            </a:pPr>
            <a:r>
              <a:rPr sz="2800" lang="en">
                <a:latin typeface="Helvetica Neue"/>
                <a:ea typeface="Helvetica Neue"/>
                <a:cs typeface="Helvetica Neue"/>
                <a:sym typeface="Helvetica Neue"/>
              </a:rPr>
              <a:t>100</a:t>
            </a:r>
          </a:p>
          <a:p>
            <a:pPr rtl="0" lvl="0" indent="0" marL="914400">
              <a:buNone/>
            </a:pPr>
            <a:r>
              <a:rPr sz="2800" lang="en">
                <a:latin typeface="Helvetica Neue"/>
                <a:ea typeface="Helvetica Neue"/>
                <a:cs typeface="Helvetica Neue"/>
                <a:sym typeface="Helvetica Neue"/>
              </a:rPr>
              <a:t>200</a:t>
            </a:r>
          </a:p>
          <a:p>
            <a:pPr rtl="0" lvl="0" indent="0" marL="914400">
              <a:buNone/>
            </a:pPr>
            <a:r>
              <a:rPr sz="2800" lang="en">
                <a:latin typeface="Helvetica Neue"/>
                <a:ea typeface="Helvetica Neue"/>
                <a:cs typeface="Helvetica Neue"/>
                <a:sym typeface="Helvetica Neue"/>
              </a:rPr>
              <a:t>400</a:t>
            </a:r>
          </a:p>
          <a:p>
            <a:pPr rtl="0" lvl="0" indent="0" marL="914400">
              <a:buNone/>
            </a:pPr>
            <a:r>
              <a:rPr sz="2800" lang="en">
                <a:latin typeface="Helvetica Neue"/>
                <a:ea typeface="Helvetica Neue"/>
                <a:cs typeface="Helvetica Neue"/>
                <a:sym typeface="Helvetica Neue"/>
              </a:rPr>
              <a:t>800</a:t>
            </a:r>
          </a:p>
          <a:p>
            <a:pPr rtl="0" lvl="0" indent="0" marL="914400">
              <a:buNone/>
            </a:pPr>
            <a:r>
              <a:rPr sz="2800" lang="en">
                <a:latin typeface="Helvetica Neue"/>
                <a:ea typeface="Helvetica Neue"/>
                <a:cs typeface="Helvetica Neue"/>
                <a:sym typeface="Helvetica Neue"/>
              </a:rPr>
              <a:t>1600</a:t>
            </a:r>
          </a:p>
          <a:p>
            <a:pPr rtl="0" lvl="0" indent="0" marL="914400">
              <a:buNone/>
            </a:pPr>
            <a:r>
              <a:rPr sz="2800" lang="en">
                <a:latin typeface="Helvetica Neue"/>
                <a:ea typeface="Helvetica Neue"/>
                <a:cs typeface="Helvetica Neue"/>
                <a:sym typeface="Helvetica Neue"/>
              </a:rPr>
              <a:t>3200</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y="0" x="0"/>
          <a:ext cy="0" cx="0"/>
          <a:chOff y="0" x="0"/>
          <a:chExt cy="0" cx="0"/>
        </a:xfrm>
      </p:grpSpPr>
      <p:sp>
        <p:nvSpPr>
          <p:cNvPr id="177" name="Shape 17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What does that mean?</a:t>
            </a:r>
          </a:p>
        </p:txBody>
      </p:sp>
      <p:sp>
        <p:nvSpPr>
          <p:cNvPr id="178" name="Shape 178"/>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The lower the number, the less sensitive the camera’s sensor will be to natural light.</a:t>
            </a:r>
          </a:p>
          <a:p>
            <a:r>
              <a:t/>
            </a:r>
          </a:p>
          <a:p>
            <a:pPr rtl="0" lvl="0">
              <a:buNone/>
            </a:pPr>
            <a:r>
              <a:rPr lang="en">
                <a:latin typeface="Helvetica Neue"/>
                <a:ea typeface="Helvetica Neue"/>
                <a:cs typeface="Helvetica Neue"/>
                <a:sym typeface="Helvetica Neue"/>
              </a:rPr>
              <a:t>AND</a:t>
            </a:r>
          </a:p>
          <a:p>
            <a:r>
              <a:t/>
            </a:r>
          </a:p>
          <a:p>
            <a:pPr rtl="0" lvl="0">
              <a:buNone/>
            </a:pPr>
            <a:r>
              <a:rPr lang="en">
                <a:latin typeface="Helvetica Neue"/>
                <a:ea typeface="Helvetica Neue"/>
                <a:cs typeface="Helvetica Neue"/>
                <a:sym typeface="Helvetica Neue"/>
              </a:rPr>
              <a:t>The higher the number, the more sensitive the camera’s sensor will be to natural light.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y="0" x="0"/>
          <a:ext cy="0" cx="0"/>
          <a:chOff y="0" x="0"/>
          <a:chExt cy="0" cx="0"/>
        </a:xfrm>
      </p:grpSpPr>
      <p:sp>
        <p:nvSpPr>
          <p:cNvPr id="183" name="Shape 183"/>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For instance...</a:t>
            </a:r>
          </a:p>
        </p:txBody>
      </p:sp>
      <p:sp>
        <p:nvSpPr>
          <p:cNvPr id="184" name="Shape 184"/>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An ISO of 100 or 200 should be used for daylight or bright light situations</a:t>
            </a:r>
          </a:p>
          <a:p>
            <a:r>
              <a:t/>
            </a:r>
          </a:p>
          <a:p>
            <a:pPr rtl="0" lvl="0">
              <a:buNone/>
            </a:pPr>
            <a:r>
              <a:rPr lang="en">
                <a:latin typeface="Helvetica Neue"/>
                <a:ea typeface="Helvetica Neue"/>
                <a:cs typeface="Helvetica Neue"/>
                <a:sym typeface="Helvetica Neue"/>
              </a:rPr>
              <a:t>WHEREAS</a:t>
            </a:r>
          </a:p>
          <a:p>
            <a:r>
              <a:t/>
            </a:r>
          </a:p>
          <a:p>
            <a:pPr rtl="0" lvl="0">
              <a:buNone/>
            </a:pPr>
            <a:r>
              <a:rPr lang="en">
                <a:latin typeface="Helvetica Neue"/>
                <a:ea typeface="Helvetica Neue"/>
                <a:cs typeface="Helvetica Neue"/>
                <a:sym typeface="Helvetica Neue"/>
              </a:rPr>
              <a:t>Darker scenes and indoor pictures should use a higher speed.</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y="0" x="0"/>
          <a:ext cy="0" cx="0"/>
          <a:chOff y="0" x="0"/>
          <a:chExt cy="0" cx="0"/>
        </a:xfrm>
      </p:grpSpPr>
      <p:sp>
        <p:nvSpPr>
          <p:cNvPr id="189" name="Shape 189"/>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When</a:t>
            </a:r>
            <a:r>
              <a:rPr lang="en">
                <a:latin typeface="Helvetica Neue"/>
                <a:ea typeface="Helvetica Neue"/>
                <a:cs typeface="Helvetica Neue"/>
                <a:sym typeface="Helvetica Neue"/>
              </a:rPr>
              <a:t> should I adjust ISO?</a:t>
            </a:r>
          </a:p>
        </p:txBody>
      </p:sp>
      <p:sp>
        <p:nvSpPr>
          <p:cNvPr id="190" name="Shape 190"/>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If you are taking pictures in low light situations and your photos are too dark, try bumping up the ISO.</a:t>
            </a:r>
          </a:p>
          <a:p>
            <a:r>
              <a:t/>
            </a:r>
          </a:p>
          <a:p>
            <a:pPr rtl="0" lvl="0">
              <a:buNone/>
            </a:pPr>
            <a:r>
              <a:rPr lang="en">
                <a:latin typeface="Helvetica Neue"/>
                <a:ea typeface="Helvetica Neue"/>
                <a:cs typeface="Helvetica Neue"/>
                <a:sym typeface="Helvetica Neue"/>
              </a:rPr>
              <a:t>Good for:</a:t>
            </a:r>
          </a:p>
          <a:p>
            <a:pPr rtl="0" lvl="0" indent="457200">
              <a:buNone/>
            </a:pPr>
            <a:r>
              <a:rPr lang="en">
                <a:latin typeface="Helvetica Neue"/>
                <a:ea typeface="Helvetica Neue"/>
                <a:cs typeface="Helvetica Neue"/>
                <a:sym typeface="Helvetica Neue"/>
              </a:rPr>
              <a:t>-gymnasiums</a:t>
            </a:r>
          </a:p>
          <a:p>
            <a:pPr rtl="0" lvl="0" indent="457200">
              <a:buNone/>
            </a:pPr>
            <a:r>
              <a:rPr lang="en">
                <a:latin typeface="Helvetica Neue"/>
                <a:ea typeface="Helvetica Neue"/>
                <a:cs typeface="Helvetica Neue"/>
                <a:sym typeface="Helvetica Neue"/>
              </a:rPr>
              <a:t>-concerts &amp; “no flash” performances</a:t>
            </a:r>
          </a:p>
          <a:p>
            <a:pPr rtl="0" lvl="0" indent="457200">
              <a:buNone/>
            </a:pPr>
            <a:r>
              <a:rPr lang="en">
                <a:latin typeface="Helvetica Neue"/>
                <a:ea typeface="Helvetica Neue"/>
                <a:cs typeface="Helvetica Neue"/>
                <a:sym typeface="Helvetica Neue"/>
              </a:rPr>
              <a:t>-art galleries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y="0" x="0"/>
          <a:ext cy="0" cx="0"/>
          <a:chOff y="0" x="0"/>
          <a:chExt cy="0" cx="0"/>
        </a:xfrm>
      </p:grpSpPr>
      <p:sp>
        <p:nvSpPr>
          <p:cNvPr id="195" name="Shape 195"/>
          <p:cNvSpPr txBox="1"/>
          <p:nvPr>
            <p:ph type="title"/>
          </p:nvPr>
        </p:nvSpPr>
        <p:spPr>
          <a:xfrm>
            <a:off y="460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Why</a:t>
            </a:r>
            <a:r>
              <a:rPr lang="en">
                <a:latin typeface="Helvetica Neue"/>
                <a:ea typeface="Helvetica Neue"/>
                <a:cs typeface="Helvetica Neue"/>
                <a:sym typeface="Helvetica Neue"/>
              </a:rPr>
              <a:t> should I adjust ISO?</a:t>
            </a:r>
          </a:p>
        </p:txBody>
      </p:sp>
      <p:sp>
        <p:nvSpPr>
          <p:cNvPr id="196" name="Shape 196"/>
          <p:cNvSpPr txBox="1"/>
          <p:nvPr>
            <p:ph idx="1" type="body"/>
          </p:nvPr>
        </p:nvSpPr>
        <p:spPr>
          <a:xfrm>
            <a:off y="11430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It adjusts for dark situations without using flash!</a:t>
            </a:r>
          </a:p>
        </p:txBody>
      </p:sp>
      <p:pic>
        <p:nvPicPr>
          <p:cNvPr id="197" name="Shape 197"/>
          <p:cNvPicPr preferRelativeResize="0"/>
          <p:nvPr/>
        </p:nvPicPr>
        <p:blipFill>
          <a:blip r:embed="rId3"/>
          <a:stretch>
            <a:fillRect/>
          </a:stretch>
        </p:blipFill>
        <p:spPr>
          <a:xfrm>
            <a:off y="1884625" x="1004775"/>
            <a:ext cy="4463025" cx="6694523"/>
          </a:xfrm>
          <a:prstGeom prst="rect">
            <a:avLst/>
          </a:prstGeom>
          <a:noFill/>
          <a:ln>
            <a:noFill/>
          </a:ln>
        </p:spPr>
      </p:pic>
      <p:sp>
        <p:nvSpPr>
          <p:cNvPr id="198" name="Shape 198"/>
          <p:cNvSpPr txBox="1"/>
          <p:nvPr/>
        </p:nvSpPr>
        <p:spPr>
          <a:xfrm>
            <a:off y="6303325" x="554675"/>
            <a:ext cy="398699" cx="7166399"/>
          </a:xfrm>
          <a:prstGeom prst="rect">
            <a:avLst/>
          </a:prstGeom>
        </p:spPr>
        <p:txBody>
          <a:bodyPr bIns="91425" rIns="91425" lIns="91425" tIns="91425" anchor="t" anchorCtr="0">
            <a:noAutofit/>
          </a:bodyPr>
          <a:lstStyle/>
          <a:p>
            <a:pPr algn="r" rtl="0" lvl="0">
              <a:buNone/>
            </a:pPr>
            <a:r>
              <a:rPr sz="1800" lang="en">
                <a:latin typeface="Helvetica Neue"/>
                <a:ea typeface="Helvetica Neue"/>
                <a:cs typeface="Helvetica Neue"/>
                <a:sym typeface="Helvetica Neue"/>
              </a:rPr>
              <a:t>Bryant High School Publications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y="0" x="0"/>
          <a:ext cy="0" cx="0"/>
          <a:chOff y="0" x="0"/>
          <a:chExt cy="0" cx="0"/>
        </a:xfrm>
      </p:grpSpPr>
      <p:sp>
        <p:nvSpPr>
          <p:cNvPr id="203" name="Shape 203"/>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How</a:t>
            </a:r>
            <a:r>
              <a:rPr lang="en">
                <a:latin typeface="Helvetica Neue"/>
                <a:ea typeface="Helvetica Neue"/>
                <a:cs typeface="Helvetica Neue"/>
                <a:sym typeface="Helvetica Neue"/>
              </a:rPr>
              <a:t> can I adjust ISO?</a:t>
            </a:r>
          </a:p>
        </p:txBody>
      </p:sp>
      <p:sp>
        <p:nvSpPr>
          <p:cNvPr id="204" name="Shape 204"/>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ISO is located in a different place on each type of camera.  On most cameras, ISO can be adjusted in every photo setting (including “auto”).</a:t>
            </a:r>
          </a:p>
          <a:p>
            <a:r>
              <a:t/>
            </a:r>
          </a:p>
          <a:p>
            <a:pPr rtl="0" lvl="0">
              <a:buNone/>
            </a:pPr>
            <a:r>
              <a:rPr lang="en">
                <a:latin typeface="Helvetica Neue"/>
                <a:ea typeface="Helvetica Neue"/>
                <a:cs typeface="Helvetica Neue"/>
                <a:sym typeface="Helvetica Neue"/>
              </a:rPr>
              <a:t>Check your camera manual to find it.</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y="0" x="0"/>
          <a:ext cy="0" cx="0"/>
          <a:chOff y="0" x="0"/>
          <a:chExt cy="0" cx="0"/>
        </a:xfrm>
      </p:grpSpPr>
      <p:sp>
        <p:nvSpPr>
          <p:cNvPr id="209" name="Shape 209"/>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Potential Problems</a:t>
            </a:r>
          </a:p>
        </p:txBody>
      </p:sp>
      <p:sp>
        <p:nvSpPr>
          <p:cNvPr id="210" name="Shape 210"/>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As you increase your ISO, your photos will get brighter...BUT they will also get grainier.  </a:t>
            </a:r>
          </a:p>
          <a:p>
            <a:r>
              <a:t/>
            </a:r>
          </a:p>
          <a:p>
            <a:pPr rtl="0" lvl="0">
              <a:buNone/>
            </a:pPr>
            <a:r>
              <a:rPr lang="en">
                <a:latin typeface="Helvetica Neue"/>
                <a:ea typeface="Helvetica Neue"/>
                <a:cs typeface="Helvetica Neue"/>
                <a:sym typeface="Helvetica Neue"/>
              </a:rPr>
              <a:t>It’s a good idea to take the photos using the </a:t>
            </a:r>
            <a:r>
              <a:rPr u="sng" lang="en">
                <a:latin typeface="Helvetica Neue"/>
                <a:ea typeface="Helvetica Neue"/>
                <a:cs typeface="Helvetica Neue"/>
                <a:sym typeface="Helvetica Neue"/>
              </a:rPr>
              <a:t>lowest</a:t>
            </a:r>
            <a:r>
              <a:rPr lang="en">
                <a:latin typeface="Helvetica Neue"/>
                <a:ea typeface="Helvetica Neue"/>
                <a:cs typeface="Helvetica Neue"/>
                <a:sym typeface="Helvetica Neue"/>
              </a:rPr>
              <a:t> ISO possible that still gets you a light enough shot.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y="0" x="0"/>
          <a:ext cy="0" cx="0"/>
          <a:chOff y="0" x="0"/>
          <a:chExt cy="0" cx="0"/>
        </a:xfrm>
      </p:grpSpPr>
      <p:sp>
        <p:nvSpPr>
          <p:cNvPr id="35" name="Shape 35"/>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What is exposure?</a:t>
            </a:r>
          </a:p>
        </p:txBody>
      </p:sp>
      <p:sp>
        <p:nvSpPr>
          <p:cNvPr id="36" name="Shape 3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Refers to the general term for the amount of light that reaches the lens, as measured by other exposure settings.</a:t>
            </a:r>
          </a:p>
          <a:p>
            <a:r>
              <a:t/>
            </a:r>
          </a:p>
          <a:p>
            <a:pPr rtl="0" lvl="0">
              <a:buNone/>
            </a:pPr>
            <a:r>
              <a:rPr lang="en">
                <a:latin typeface="Helvetica Neue"/>
                <a:ea typeface="Helvetica Neue"/>
                <a:cs typeface="Helvetica Neue"/>
                <a:sym typeface="Helvetica Neue"/>
              </a:rPr>
              <a:t>Many cameras can manually adjust exposure independently of other settings like shutter speed and aperture.</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y="0" x="0"/>
          <a:ext cy="0" cx="0"/>
          <a:chOff y="0" x="0"/>
          <a:chExt cy="0" cx="0"/>
        </a:xfrm>
      </p:grpSpPr>
      <p:sp>
        <p:nvSpPr>
          <p:cNvPr id="215" name="Shape 215"/>
          <p:cNvSpPr txBox="1"/>
          <p:nvPr>
            <p:ph type="ctrTitle"/>
          </p:nvPr>
        </p:nvSpPr>
        <p:spPr>
          <a:xfrm>
            <a:off y="2111123" x="685800"/>
            <a:ext cy="1546500" cx="77724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Aperture</a:t>
            </a:r>
          </a:p>
        </p:txBody>
      </p:sp>
      <p:sp>
        <p:nvSpPr>
          <p:cNvPr id="216" name="Shape 216"/>
          <p:cNvSpPr txBox="1"/>
          <p:nvPr>
            <p:ph idx="1" type="subTitle"/>
          </p:nvPr>
        </p:nvSpPr>
        <p:spPr>
          <a:xfrm>
            <a:off y="3786737" x="685800"/>
            <a:ext cy="1046400" cx="7772400"/>
          </a:xfrm>
          <a:prstGeom prst="rect">
            <a:avLst/>
          </a:prstGeom>
        </p:spPr>
        <p:txBody>
          <a:bodyPr bIns="91425" rIns="91425" lIns="91425" tIns="91425" anchor="t" anchorCtr="0">
            <a:noAutofit/>
          </a:bodyPr>
          <a:lstStyle/>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y="0" x="0"/>
          <a:ext cy="0" cx="0"/>
          <a:chOff y="0" x="0"/>
          <a:chExt cy="0" cx="0"/>
        </a:xfrm>
      </p:grpSpPr>
      <p:sp>
        <p:nvSpPr>
          <p:cNvPr id="221" name="Shape 221"/>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What is aperture?</a:t>
            </a:r>
          </a:p>
        </p:txBody>
      </p:sp>
      <p:sp>
        <p:nvSpPr>
          <p:cNvPr id="222" name="Shape 22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Refers to the amount of light that enters the eye of the camera.</a:t>
            </a:r>
          </a:p>
          <a:p>
            <a:r>
              <a:t/>
            </a:r>
          </a:p>
          <a:p>
            <a:pPr rtl="0" lvl="0">
              <a:buNone/>
            </a:pPr>
            <a:r>
              <a:rPr lang="en">
                <a:latin typeface="Helvetica Neue"/>
                <a:ea typeface="Helvetica Neue"/>
                <a:cs typeface="Helvetica Neue"/>
                <a:sym typeface="Helvetica Neue"/>
              </a:rPr>
              <a:t>THINK of aperture like the pupil of your eye: your pupil gets bigger and smaller based on the light that is available, and aperture does that to the camera’s “eye” as well.</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y="0" x="0"/>
          <a:ext cy="0" cx="0"/>
          <a:chOff y="0" x="0"/>
          <a:chExt cy="0" cx="0"/>
        </a:xfrm>
      </p:grpSpPr>
      <p:sp>
        <p:nvSpPr>
          <p:cNvPr id="227" name="Shape 22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What does that mean?</a:t>
            </a:r>
          </a:p>
        </p:txBody>
      </p:sp>
      <p:sp>
        <p:nvSpPr>
          <p:cNvPr id="228" name="Shape 228"/>
          <p:cNvSpPr txBox="1"/>
          <p:nvPr>
            <p:ph idx="1" type="body"/>
          </p:nvPr>
        </p:nvSpPr>
        <p:spPr>
          <a:xfrm>
            <a:off y="1600200" x="457200"/>
            <a:ext cy="1654200" cx="3994500"/>
          </a:xfrm>
          <a:prstGeom prst="rect">
            <a:avLst/>
          </a:prstGeom>
        </p:spPr>
        <p:txBody>
          <a:bodyPr bIns="91425" rIns="91425" lIns="91425" tIns="91425" anchor="t" anchorCtr="0">
            <a:noAutofit/>
          </a:bodyPr>
          <a:lstStyle/>
          <a:p>
            <a:pPr rtl="0" lvl="0">
              <a:buNone/>
            </a:pPr>
            <a:r>
              <a:rPr sz="2600" lang="en">
                <a:latin typeface="Helvetica Neue"/>
                <a:ea typeface="Helvetica Neue"/>
                <a:cs typeface="Helvetica Neue"/>
                <a:sym typeface="Helvetica Neue"/>
              </a:rPr>
              <a:t>The larger the “eye,” the more light that the camera will let in.</a:t>
            </a:r>
          </a:p>
          <a:p>
            <a:r>
              <a:t/>
            </a:r>
          </a:p>
        </p:txBody>
      </p:sp>
      <p:sp>
        <p:nvSpPr>
          <p:cNvPr id="229" name="Shape 229"/>
          <p:cNvSpPr txBox="1"/>
          <p:nvPr>
            <p:ph idx="2" type="body"/>
          </p:nvPr>
        </p:nvSpPr>
        <p:spPr>
          <a:xfrm>
            <a:off y="1600200" x="4692273"/>
            <a:ext cy="4967700" cx="3994500"/>
          </a:xfrm>
          <a:prstGeom prst="rect">
            <a:avLst/>
          </a:prstGeom>
        </p:spPr>
        <p:txBody>
          <a:bodyPr bIns="91425" rIns="91425" lIns="91425" tIns="91425" anchor="t" anchorCtr="0">
            <a:noAutofit/>
          </a:bodyPr>
          <a:lstStyle/>
          <a:p>
            <a:pPr>
              <a:buNone/>
            </a:pPr>
            <a:r>
              <a:rPr sz="2600" lang="en"/>
              <a:t>The smaller the “eye,” the less light the camera will let in.</a:t>
            </a:r>
          </a:p>
        </p:txBody>
      </p:sp>
      <p:pic>
        <p:nvPicPr>
          <p:cNvPr id="230" name="Shape 230"/>
          <p:cNvPicPr preferRelativeResize="0"/>
          <p:nvPr/>
        </p:nvPicPr>
        <p:blipFill>
          <a:blip r:embed="rId3"/>
          <a:stretch>
            <a:fillRect/>
          </a:stretch>
        </p:blipFill>
        <p:spPr>
          <a:xfrm>
            <a:off y="3093250" x="1681924"/>
            <a:ext cy="3688549" cx="5537324"/>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y="0" x="0"/>
          <a:ext cy="0" cx="0"/>
          <a:chOff y="0" x="0"/>
          <a:chExt cy="0" cx="0"/>
        </a:xfrm>
      </p:grpSpPr>
      <p:sp>
        <p:nvSpPr>
          <p:cNvPr id="235" name="Shape 235"/>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How is aperture measured?</a:t>
            </a:r>
          </a:p>
        </p:txBody>
      </p:sp>
      <p:sp>
        <p:nvSpPr>
          <p:cNvPr id="236" name="Shape 236"/>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sz="2800" lang="en">
                <a:latin typeface="Helvetica Neue"/>
                <a:ea typeface="Helvetica Neue"/>
                <a:cs typeface="Helvetica Neue"/>
                <a:sym typeface="Helvetica Neue"/>
              </a:rPr>
              <a:t>By the size of the “eye” in the lens, called “f stops”</a:t>
            </a:r>
          </a:p>
          <a:p>
            <a:r>
              <a:t/>
            </a:r>
          </a:p>
          <a:p>
            <a:pPr rtl="0" lvl="0">
              <a:buNone/>
            </a:pPr>
            <a:r>
              <a:rPr sz="2800" lang="en">
                <a:latin typeface="Helvetica Neue"/>
                <a:ea typeface="Helvetica Neue"/>
                <a:cs typeface="Helvetica Neue"/>
                <a:sym typeface="Helvetica Neue"/>
              </a:rPr>
              <a:t>Here’s where it gets confusing:</a:t>
            </a:r>
          </a:p>
          <a:p>
            <a:pPr rtl="0" lvl="0">
              <a:buNone/>
            </a:pPr>
            <a:r>
              <a:rPr sz="2800" lang="en">
                <a:latin typeface="Helvetica Neue"/>
                <a:ea typeface="Helvetica Neue"/>
                <a:cs typeface="Helvetica Neue"/>
                <a:sym typeface="Helvetica Neue"/>
              </a:rPr>
              <a:t>	The </a:t>
            </a:r>
            <a:r>
              <a:rPr u="sng" sz="2800" lang="en">
                <a:solidFill>
                  <a:schemeClr val="accent6"/>
                </a:solidFill>
                <a:latin typeface="Helvetica Neue"/>
                <a:ea typeface="Helvetica Neue"/>
                <a:cs typeface="Helvetica Neue"/>
                <a:sym typeface="Helvetica Neue"/>
              </a:rPr>
              <a:t>bigger</a:t>
            </a:r>
            <a:r>
              <a:rPr sz="2800" lang="en">
                <a:latin typeface="Helvetica Neue"/>
                <a:ea typeface="Helvetica Neue"/>
                <a:cs typeface="Helvetica Neue"/>
                <a:sym typeface="Helvetica Neue"/>
              </a:rPr>
              <a:t> the aperture hole opening, </a:t>
            </a:r>
          </a:p>
          <a:p>
            <a:pPr rtl="0" lvl="0" indent="457200" marL="914400">
              <a:buNone/>
            </a:pPr>
            <a:r>
              <a:rPr sz="2800" lang="en">
                <a:latin typeface="Helvetica Neue"/>
                <a:ea typeface="Helvetica Neue"/>
                <a:cs typeface="Helvetica Neue"/>
                <a:sym typeface="Helvetica Neue"/>
              </a:rPr>
              <a:t>the </a:t>
            </a:r>
            <a:r>
              <a:rPr u="sng" sz="2800" lang="en">
                <a:solidFill>
                  <a:schemeClr val="accent6"/>
                </a:solidFill>
                <a:latin typeface="Helvetica Neue"/>
                <a:ea typeface="Helvetica Neue"/>
                <a:cs typeface="Helvetica Neue"/>
                <a:sym typeface="Helvetica Neue"/>
              </a:rPr>
              <a:t>more</a:t>
            </a:r>
            <a:r>
              <a:rPr sz="2800" lang="en">
                <a:latin typeface="Helvetica Neue"/>
                <a:ea typeface="Helvetica Neue"/>
                <a:cs typeface="Helvetica Neue"/>
                <a:sym typeface="Helvetica Neue"/>
              </a:rPr>
              <a:t> light comes in, </a:t>
            </a:r>
          </a:p>
          <a:p>
            <a:pPr rtl="0" lvl="0" indent="457200" marL="1371600">
              <a:buNone/>
            </a:pPr>
            <a:r>
              <a:rPr sz="2800" lang="en">
                <a:latin typeface="Helvetica Neue"/>
                <a:ea typeface="Helvetica Neue"/>
                <a:cs typeface="Helvetica Neue"/>
                <a:sym typeface="Helvetica Neue"/>
              </a:rPr>
              <a:t>which gives a </a:t>
            </a:r>
            <a:r>
              <a:rPr u="sng" sz="2800" lang="en">
                <a:solidFill>
                  <a:schemeClr val="accent6"/>
                </a:solidFill>
                <a:latin typeface="Helvetica Neue"/>
                <a:ea typeface="Helvetica Neue"/>
                <a:cs typeface="Helvetica Neue"/>
                <a:sym typeface="Helvetica Neue"/>
              </a:rPr>
              <a:t>smaller</a:t>
            </a:r>
            <a:r>
              <a:rPr sz="2800" lang="en">
                <a:latin typeface="Helvetica Neue"/>
                <a:ea typeface="Helvetica Neue"/>
                <a:cs typeface="Helvetica Neue"/>
                <a:sym typeface="Helvetica Neue"/>
              </a:rPr>
              <a:t> f-stop number</a:t>
            </a:r>
          </a:p>
          <a:p>
            <a:r>
              <a:t/>
            </a:r>
          </a:p>
          <a:p>
            <a:r>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y="0" x="0"/>
          <a:ext cy="0" cx="0"/>
          <a:chOff y="0" x="0"/>
          <a:chExt cy="0" cx="0"/>
        </a:xfrm>
      </p:grpSpPr>
      <p:sp>
        <p:nvSpPr>
          <p:cNvPr id="241" name="Shape 241"/>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For instance...</a:t>
            </a:r>
          </a:p>
        </p:txBody>
      </p:sp>
      <p:sp>
        <p:nvSpPr>
          <p:cNvPr id="242" name="Shape 242"/>
          <p:cNvSpPr txBox="1"/>
          <p:nvPr>
            <p:ph idx="1" type="body"/>
          </p:nvPr>
        </p:nvSpPr>
        <p:spPr>
          <a:xfrm>
            <a:off y="1600200" x="457200"/>
            <a:ext cy="4967700" cx="4254600"/>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Smaller f-stop numbers, like 1.4 and 1.8, actually mean a larger “eye” in the lens and more light.</a:t>
            </a:r>
          </a:p>
          <a:p>
            <a:r>
              <a:t/>
            </a:r>
          </a:p>
          <a:p>
            <a:pPr rtl="0" lvl="0">
              <a:buNone/>
            </a:pPr>
            <a:r>
              <a:rPr lang="en">
                <a:latin typeface="Helvetica Neue"/>
                <a:ea typeface="Helvetica Neue"/>
                <a:cs typeface="Helvetica Neue"/>
                <a:sym typeface="Helvetica Neue"/>
              </a:rPr>
              <a:t>Bigger f-stop numbers, like 6, mean a smaller “eye” in the lens and less light.</a:t>
            </a:r>
          </a:p>
        </p:txBody>
      </p:sp>
      <p:pic>
        <p:nvPicPr>
          <p:cNvPr id="243" name="Shape 243"/>
          <p:cNvPicPr preferRelativeResize="0"/>
          <p:nvPr/>
        </p:nvPicPr>
        <p:blipFill>
          <a:blip r:embed="rId3"/>
          <a:stretch>
            <a:fillRect/>
          </a:stretch>
        </p:blipFill>
        <p:spPr>
          <a:xfrm>
            <a:off y="968750" x="4711798"/>
            <a:ext cy="4967700" cx="4254600"/>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y="0" x="0"/>
          <a:ext cy="0" cx="0"/>
          <a:chOff y="0" x="0"/>
          <a:chExt cy="0" cx="0"/>
        </a:xfrm>
      </p:grpSpPr>
      <p:sp>
        <p:nvSpPr>
          <p:cNvPr id="248" name="Shape 248"/>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Why</a:t>
            </a:r>
            <a:r>
              <a:rPr lang="en">
                <a:latin typeface="Helvetica Neue"/>
                <a:ea typeface="Helvetica Neue"/>
                <a:cs typeface="Helvetica Neue"/>
                <a:sym typeface="Helvetica Neue"/>
              </a:rPr>
              <a:t> should I adjust aperture?</a:t>
            </a:r>
          </a:p>
        </p:txBody>
      </p:sp>
      <p:sp>
        <p:nvSpPr>
          <p:cNvPr id="249" name="Shape 249"/>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Adjusting aperture controls the depth of field, or how much of the picture is in focus.</a:t>
            </a:r>
          </a:p>
          <a:p>
            <a:r>
              <a:t/>
            </a:r>
          </a:p>
          <a:p>
            <a:pPr rtl="0" lvl="0" indent="0" marL="457200">
              <a:buNone/>
            </a:pPr>
            <a:r>
              <a:rPr lang="en">
                <a:latin typeface="Helvetica Neue"/>
                <a:ea typeface="Helvetica Neue"/>
                <a:cs typeface="Helvetica Neue"/>
                <a:sym typeface="Helvetica Neue"/>
              </a:rPr>
              <a:t>A higher f-stop (like 6) will make the entire photo in focus, giving you a </a:t>
            </a:r>
            <a:r>
              <a:rPr u="sng" lang="en">
                <a:solidFill>
                  <a:schemeClr val="accent6"/>
                </a:solidFill>
                <a:latin typeface="Helvetica Neue"/>
                <a:ea typeface="Helvetica Neue"/>
                <a:cs typeface="Helvetica Neue"/>
                <a:sym typeface="Helvetica Neue"/>
              </a:rPr>
              <a:t>wide</a:t>
            </a:r>
            <a:r>
              <a:rPr lang="en">
                <a:latin typeface="Helvetica Neue"/>
                <a:ea typeface="Helvetica Neue"/>
                <a:cs typeface="Helvetica Neue"/>
                <a:sym typeface="Helvetica Neue"/>
              </a:rPr>
              <a:t> or </a:t>
            </a:r>
            <a:r>
              <a:rPr u="sng" lang="en">
                <a:solidFill>
                  <a:schemeClr val="accent6"/>
                </a:solidFill>
                <a:latin typeface="Helvetica Neue"/>
                <a:ea typeface="Helvetica Neue"/>
                <a:cs typeface="Helvetica Neue"/>
                <a:sym typeface="Helvetica Neue"/>
              </a:rPr>
              <a:t>deep</a:t>
            </a:r>
            <a:r>
              <a:rPr lang="en">
                <a:latin typeface="Helvetica Neue"/>
                <a:ea typeface="Helvetica Neue"/>
                <a:cs typeface="Helvetica Neue"/>
                <a:sym typeface="Helvetica Neue"/>
              </a:rPr>
              <a:t> depth of field</a:t>
            </a:r>
          </a:p>
          <a:p>
            <a:r>
              <a:t/>
            </a:r>
          </a:p>
          <a:p>
            <a:pPr rtl="0" lvl="0" indent="0" marL="457200">
              <a:buNone/>
            </a:pPr>
            <a:r>
              <a:rPr lang="en">
                <a:latin typeface="Helvetica Neue"/>
                <a:ea typeface="Helvetica Neue"/>
                <a:cs typeface="Helvetica Neue"/>
                <a:sym typeface="Helvetica Neue"/>
              </a:rPr>
              <a:t>A lower f-stop (like 1.8) will make only part of the photo in focus, giving you a </a:t>
            </a:r>
            <a:r>
              <a:rPr u="sng" lang="en">
                <a:solidFill>
                  <a:schemeClr val="accent6"/>
                </a:solidFill>
                <a:latin typeface="Helvetica Neue"/>
                <a:ea typeface="Helvetica Neue"/>
                <a:cs typeface="Helvetica Neue"/>
                <a:sym typeface="Helvetica Neue"/>
              </a:rPr>
              <a:t>shallower</a:t>
            </a:r>
            <a:r>
              <a:rPr lang="en">
                <a:latin typeface="Helvetica Neue"/>
                <a:ea typeface="Helvetica Neue"/>
                <a:cs typeface="Helvetica Neue"/>
                <a:sym typeface="Helvetica Neue"/>
              </a:rPr>
              <a:t> depth of field</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y="0" x="0"/>
          <a:ext cy="0" cx="0"/>
          <a:chOff y="0" x="0"/>
          <a:chExt cy="0" cx="0"/>
        </a:xfrm>
      </p:grpSpPr>
      <p:sp>
        <p:nvSpPr>
          <p:cNvPr id="254" name="Shape 254"/>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When</a:t>
            </a:r>
            <a:r>
              <a:rPr lang="en">
                <a:latin typeface="Helvetica Neue"/>
                <a:ea typeface="Helvetica Neue"/>
                <a:cs typeface="Helvetica Neue"/>
                <a:sym typeface="Helvetica Neue"/>
              </a:rPr>
              <a:t> should I adjust aperture?</a:t>
            </a:r>
          </a:p>
        </p:txBody>
      </p:sp>
      <p:sp>
        <p:nvSpPr>
          <p:cNvPr id="255" name="Shape 255"/>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Adjust aperture when you only want part of the photo to be in focus.</a:t>
            </a:r>
          </a:p>
          <a:p>
            <a:r>
              <a:t/>
            </a:r>
          </a:p>
          <a:p>
            <a:pPr rtl="0" lvl="0">
              <a:buNone/>
            </a:pPr>
            <a:r>
              <a:rPr lang="en">
                <a:latin typeface="Helvetica Neue"/>
                <a:ea typeface="Helvetica Neue"/>
                <a:cs typeface="Helvetica Neue"/>
                <a:sym typeface="Helvetica Neue"/>
              </a:rPr>
              <a:t>For instance: </a:t>
            </a:r>
          </a:p>
          <a:p>
            <a:pPr rtl="0" lvl="0" indent="0" marL="457200">
              <a:buNone/>
            </a:pPr>
            <a:r>
              <a:rPr lang="en">
                <a:latin typeface="Helvetica Neue"/>
                <a:ea typeface="Helvetica Neue"/>
                <a:cs typeface="Helvetica Neue"/>
                <a:sym typeface="Helvetica Neue"/>
              </a:rPr>
              <a:t>busy backgrounds</a:t>
            </a:r>
          </a:p>
          <a:p>
            <a:pPr rtl="0" lvl="0" indent="0" marL="457200">
              <a:buNone/>
            </a:pPr>
            <a:r>
              <a:rPr lang="en">
                <a:latin typeface="Helvetica Neue"/>
                <a:ea typeface="Helvetica Neue"/>
                <a:cs typeface="Helvetica Neue"/>
                <a:sym typeface="Helvetica Neue"/>
              </a:rPr>
              <a:t>portraits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y="0" x="0"/>
          <a:ext cy="0" cx="0"/>
          <a:chOff y="0" x="0"/>
          <a:chExt cy="0" cx="0"/>
        </a:xfrm>
      </p:grpSpPr>
      <p:sp>
        <p:nvSpPr>
          <p:cNvPr id="260" name="Shape 260"/>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How</a:t>
            </a:r>
            <a:r>
              <a:rPr lang="en">
                <a:latin typeface="Helvetica Neue"/>
                <a:ea typeface="Helvetica Neue"/>
                <a:cs typeface="Helvetica Neue"/>
                <a:sym typeface="Helvetica Neue"/>
              </a:rPr>
              <a:t> can I adjust aperture?</a:t>
            </a:r>
          </a:p>
        </p:txBody>
      </p:sp>
      <p:sp>
        <p:nvSpPr>
          <p:cNvPr id="261" name="Shape 261"/>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indent="-419100" marL="457200">
              <a:buClr>
                <a:schemeClr val="dk1"/>
              </a:buClr>
              <a:buSzPct val="100000"/>
              <a:buFont typeface="Helvetica Neue"/>
              <a:buAutoNum type="arabicPeriod"/>
            </a:pPr>
            <a:r>
              <a:rPr lang="en">
                <a:latin typeface="Helvetica Neue"/>
                <a:ea typeface="Helvetica Neue"/>
                <a:cs typeface="Helvetica Neue"/>
                <a:sym typeface="Helvetica Neue"/>
              </a:rPr>
              <a:t>Set your camera to Aperture priority.</a:t>
            </a:r>
          </a:p>
          <a:p>
            <a:pPr rtl="0" lvl="1" indent="-381000" marL="914400">
              <a:buClr>
                <a:schemeClr val="dk1"/>
              </a:buClr>
              <a:buSzPct val="80000"/>
              <a:buFont typeface="Helvetica Neue"/>
              <a:buAutoNum type="alphaLcPeriod"/>
            </a:pPr>
            <a:r>
              <a:rPr lang="en" i="1">
                <a:latin typeface="Helvetica Neue"/>
                <a:ea typeface="Helvetica Neue"/>
                <a:cs typeface="Helvetica Neue"/>
                <a:sym typeface="Helvetica Neue"/>
              </a:rPr>
              <a:t>“Av”</a:t>
            </a:r>
            <a:r>
              <a:rPr lang="en">
                <a:latin typeface="Helvetica Neue"/>
                <a:ea typeface="Helvetica Neue"/>
                <a:cs typeface="Helvetica Neue"/>
                <a:sym typeface="Helvetica Neue"/>
              </a:rPr>
              <a:t> on Canon</a:t>
            </a:r>
          </a:p>
          <a:p>
            <a:pPr rtl="0" lvl="1" indent="-381000" marL="914400">
              <a:buClr>
                <a:schemeClr val="dk1"/>
              </a:buClr>
              <a:buSzPct val="80000"/>
              <a:buFont typeface="Helvetica Neue"/>
              <a:buAutoNum type="alphaLcPeriod"/>
            </a:pPr>
            <a:r>
              <a:rPr lang="en" i="1">
                <a:latin typeface="Helvetica Neue"/>
                <a:ea typeface="Helvetica Neue"/>
                <a:cs typeface="Helvetica Neue"/>
                <a:sym typeface="Helvetica Neue"/>
              </a:rPr>
              <a:t>“A”</a:t>
            </a:r>
            <a:r>
              <a:rPr lang="en">
                <a:latin typeface="Helvetica Neue"/>
                <a:ea typeface="Helvetica Neue"/>
                <a:cs typeface="Helvetica Neue"/>
                <a:sym typeface="Helvetica Neue"/>
              </a:rPr>
              <a:t> on pretty much everything else</a:t>
            </a:r>
          </a:p>
          <a:p>
            <a:r>
              <a:t/>
            </a:r>
          </a:p>
          <a:p>
            <a:pPr rtl="0" lvl="0" indent="-419100" marL="457200">
              <a:buClr>
                <a:schemeClr val="dk1"/>
              </a:buClr>
              <a:buSzPct val="100000"/>
              <a:buFont typeface="Helvetica Neue"/>
              <a:buAutoNum type="arabicPeriod"/>
            </a:pPr>
            <a:r>
              <a:rPr lang="en">
                <a:latin typeface="Helvetica Neue"/>
                <a:ea typeface="Helvetica Neue"/>
                <a:cs typeface="Helvetica Neue"/>
                <a:sym typeface="Helvetica Neue"/>
              </a:rPr>
              <a:t>From there, adjust using a scroll button on the camera.</a:t>
            </a:r>
          </a:p>
          <a:p>
            <a:r>
              <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y="0" x="0"/>
          <a:ext cy="0" cx="0"/>
          <a:chOff y="0" x="0"/>
          <a:chExt cy="0" cx="0"/>
        </a:xfrm>
      </p:grpSpPr>
      <p:sp>
        <p:nvSpPr>
          <p:cNvPr id="266" name="Shape 266"/>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Potential Problems</a:t>
            </a:r>
          </a:p>
        </p:txBody>
      </p:sp>
      <p:sp>
        <p:nvSpPr>
          <p:cNvPr id="267" name="Shape 267"/>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The lens quality limits how much you can adjust aperture, and lens that allow low f-stops are expensive!</a:t>
            </a:r>
          </a:p>
          <a:p>
            <a:r>
              <a:t/>
            </a:r>
          </a:p>
          <a:p>
            <a:pPr rtl="0" lvl="0">
              <a:buNone/>
            </a:pPr>
            <a:r>
              <a:rPr lang="en">
                <a:latin typeface="Helvetica Neue"/>
                <a:ea typeface="Helvetica Neue"/>
                <a:cs typeface="Helvetica Neue"/>
                <a:sym typeface="Helvetica Neue"/>
              </a:rPr>
              <a:t>Very high f-stops (8 and up) often require a slower shutter speed, so you may need a tripod to prevent shakiness.</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y="0" x="0"/>
          <a:ext cy="0" cx="0"/>
          <a:chOff y="0" x="0"/>
          <a:chExt cy="0" cx="0"/>
        </a:xfrm>
      </p:grpSpPr>
      <p:sp>
        <p:nvSpPr>
          <p:cNvPr id="272" name="Shape 272"/>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Aperture Examples </a:t>
            </a:r>
          </a:p>
        </p:txBody>
      </p:sp>
      <p:sp>
        <p:nvSpPr>
          <p:cNvPr id="273" name="Shape 273"/>
          <p:cNvSpPr txBox="1"/>
          <p:nvPr/>
        </p:nvSpPr>
        <p:spPr>
          <a:xfrm>
            <a:off y="1934000" x="7227600"/>
            <a:ext cy="4123200" cx="1718100"/>
          </a:xfrm>
          <a:prstGeom prst="rect">
            <a:avLst/>
          </a:prstGeom>
        </p:spPr>
        <p:txBody>
          <a:bodyPr bIns="91425" rIns="91425" lIns="91425" tIns="91425" anchor="t" anchorCtr="0">
            <a:noAutofit/>
          </a:bodyPr>
          <a:lstStyle/>
          <a:p>
            <a:pPr algn="ctr" rtl="0" lvl="0">
              <a:buNone/>
            </a:pPr>
            <a:r>
              <a:rPr u="sng" b="1" lang="en">
                <a:latin typeface="Helvetica Neue"/>
                <a:ea typeface="Helvetica Neue"/>
                <a:cs typeface="Helvetica Neue"/>
                <a:sym typeface="Helvetica Neue"/>
              </a:rPr>
              <a:t>Top left:</a:t>
            </a:r>
            <a:r>
              <a:rPr lang="en">
                <a:latin typeface="Helvetica Neue"/>
                <a:ea typeface="Helvetica Neue"/>
                <a:cs typeface="Helvetica Neue"/>
                <a:sym typeface="Helvetica Neue"/>
              </a:rPr>
              <a:t> Notice how lower aperture creates a smaller depth of field. The front swing is in focus but the other swings are somewhat blurry.</a:t>
            </a:r>
          </a:p>
          <a:p>
            <a:r>
              <a:t/>
            </a:r>
          </a:p>
          <a:p>
            <a:pPr algn="ctr" rtl="0" lvl="0">
              <a:buNone/>
            </a:pPr>
            <a:r>
              <a:rPr u="sng" b="1" lang="en">
                <a:latin typeface="Helvetica Neue"/>
                <a:ea typeface="Helvetica Neue"/>
                <a:cs typeface="Helvetica Neue"/>
                <a:sym typeface="Helvetica Neue"/>
              </a:rPr>
              <a:t>Bottom right:</a:t>
            </a:r>
            <a:r>
              <a:rPr lang="en">
                <a:latin typeface="Helvetica Neue"/>
                <a:ea typeface="Helvetica Neue"/>
                <a:cs typeface="Helvetica Neue"/>
                <a:sym typeface="Helvetica Neue"/>
              </a:rPr>
              <a:t> The higher aperture creates a greater depth of field, meaning that the entire photo is sharp and precise.</a:t>
            </a:r>
          </a:p>
        </p:txBody>
      </p:sp>
      <p:pic>
        <p:nvPicPr>
          <p:cNvPr id="274" name="Shape 274"/>
          <p:cNvPicPr preferRelativeResize="0"/>
          <p:nvPr/>
        </p:nvPicPr>
        <p:blipFill>
          <a:blip r:embed="rId3"/>
          <a:stretch>
            <a:fillRect/>
          </a:stretch>
        </p:blipFill>
        <p:spPr>
          <a:xfrm>
            <a:off y="1837792" x="411475"/>
            <a:ext cy="2204599" cx="3251974"/>
          </a:xfrm>
          <a:prstGeom prst="rect">
            <a:avLst/>
          </a:prstGeom>
          <a:noFill/>
          <a:ln>
            <a:noFill/>
          </a:ln>
        </p:spPr>
      </p:pic>
      <p:pic>
        <p:nvPicPr>
          <p:cNvPr id="275" name="Shape 275"/>
          <p:cNvPicPr preferRelativeResize="0"/>
          <p:nvPr/>
        </p:nvPicPr>
        <p:blipFill>
          <a:blip r:embed="rId4"/>
          <a:stretch>
            <a:fillRect/>
          </a:stretch>
        </p:blipFill>
        <p:spPr>
          <a:xfrm>
            <a:off y="1837800" x="3803825"/>
            <a:ext cy="2204599" cx="3251974"/>
          </a:xfrm>
          <a:prstGeom prst="rect">
            <a:avLst/>
          </a:prstGeom>
          <a:noFill/>
          <a:ln>
            <a:noFill/>
          </a:ln>
        </p:spPr>
      </p:pic>
      <p:pic>
        <p:nvPicPr>
          <p:cNvPr id="276" name="Shape 276"/>
          <p:cNvPicPr preferRelativeResize="0"/>
          <p:nvPr/>
        </p:nvPicPr>
        <p:blipFill>
          <a:blip r:embed="rId5"/>
          <a:stretch>
            <a:fillRect/>
          </a:stretch>
        </p:blipFill>
        <p:spPr>
          <a:xfrm>
            <a:off y="4140450" x="411475"/>
            <a:ext cy="2204599" cx="3251974"/>
          </a:xfrm>
          <a:prstGeom prst="rect">
            <a:avLst/>
          </a:prstGeom>
          <a:noFill/>
          <a:ln>
            <a:noFill/>
          </a:ln>
        </p:spPr>
      </p:pic>
      <p:pic>
        <p:nvPicPr>
          <p:cNvPr id="277" name="Shape 277"/>
          <p:cNvPicPr preferRelativeResize="0"/>
          <p:nvPr/>
        </p:nvPicPr>
        <p:blipFill>
          <a:blip r:embed="rId6"/>
          <a:stretch>
            <a:fillRect/>
          </a:stretch>
        </p:blipFill>
        <p:spPr>
          <a:xfrm>
            <a:off y="4140442" x="3803825"/>
            <a:ext cy="2204599" cx="325197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y="0" x="0"/>
          <a:ext cy="0" cx="0"/>
          <a:chOff y="0" x="0"/>
          <a:chExt cy="0" cx="0"/>
        </a:xfrm>
      </p:grpSpPr>
      <p:sp>
        <p:nvSpPr>
          <p:cNvPr id="41" name="Shape 41"/>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How is exposure measured?</a:t>
            </a:r>
          </a:p>
        </p:txBody>
      </p:sp>
      <p:sp>
        <p:nvSpPr>
          <p:cNvPr id="42" name="Shape 42"/>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sz="2800" lang="en">
                <a:latin typeface="Helvetica Neue"/>
                <a:ea typeface="Helvetica Neue"/>
                <a:cs typeface="Helvetica Neue"/>
                <a:sym typeface="Helvetica Neue"/>
              </a:rPr>
              <a:t>Exposure is measured in stops, generally along a grid. Positive numbers along the grid increase the exposure manually, whereas negative numbers decrease the exposure.</a:t>
            </a:r>
          </a:p>
        </p:txBody>
      </p:sp>
      <p:pic>
        <p:nvPicPr>
          <p:cNvPr id="43" name="Shape 43"/>
          <p:cNvPicPr preferRelativeResize="0"/>
          <p:nvPr/>
        </p:nvPicPr>
        <p:blipFill>
          <a:blip r:embed="rId3"/>
          <a:stretch>
            <a:fillRect/>
          </a:stretch>
        </p:blipFill>
        <p:spPr>
          <a:xfrm>
            <a:off y="3643712" x="1534350"/>
            <a:ext cy="2924175" cx="5715000"/>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y="0" x="0"/>
          <a:ext cy="0" cx="0"/>
          <a:chOff y="0" x="0"/>
          <a:chExt cy="0" cx="0"/>
        </a:xfrm>
      </p:grpSpPr>
      <p:sp>
        <p:nvSpPr>
          <p:cNvPr id="282" name="Shape 282"/>
          <p:cNvSpPr txBox="1"/>
          <p:nvPr>
            <p:ph type="ctrTitle"/>
          </p:nvPr>
        </p:nvSpPr>
        <p:spPr>
          <a:xfrm>
            <a:off y="2111123" x="685800"/>
            <a:ext cy="1546500" cx="77724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White Balance</a:t>
            </a:r>
          </a:p>
        </p:txBody>
      </p:sp>
      <p:sp>
        <p:nvSpPr>
          <p:cNvPr id="283" name="Shape 283"/>
          <p:cNvSpPr txBox="1"/>
          <p:nvPr>
            <p:ph idx="1" type="subTitle"/>
          </p:nvPr>
        </p:nvSpPr>
        <p:spPr>
          <a:xfrm>
            <a:off y="3786737" x="685800"/>
            <a:ext cy="1046400" cx="7772400"/>
          </a:xfrm>
          <a:prstGeom prst="rect">
            <a:avLst/>
          </a:prstGeom>
        </p:spPr>
        <p:txBody>
          <a:bodyPr bIns="91425" rIns="91425" lIns="91425" tIns="91425" anchor="t" anchorCtr="0">
            <a:noAutofit/>
          </a:bodyPr>
          <a:lstStyle/>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y="0" x="0"/>
          <a:ext cy="0" cx="0"/>
          <a:chOff y="0" x="0"/>
          <a:chExt cy="0" cx="0"/>
        </a:xfrm>
      </p:grpSpPr>
      <p:sp>
        <p:nvSpPr>
          <p:cNvPr id="288" name="Shape 288"/>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What is white balance?</a:t>
            </a:r>
          </a:p>
        </p:txBody>
      </p:sp>
      <p:sp>
        <p:nvSpPr>
          <p:cNvPr id="289" name="Shape 28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Refers to the natural adjustment your camera makes so that things that are white in real life appear white in your photo.</a:t>
            </a:r>
          </a:p>
          <a:p>
            <a:r>
              <a:t/>
            </a:r>
          </a:p>
          <a:p>
            <a:pPr rtl="0" lvl="0">
              <a:buNone/>
            </a:pPr>
            <a:r>
              <a:rPr lang="en">
                <a:latin typeface="Helvetica Neue"/>
                <a:ea typeface="Helvetica Neue"/>
                <a:cs typeface="Helvetica Neue"/>
                <a:sym typeface="Helvetica Neue"/>
              </a:rPr>
              <a:t>*This can get prevent strange blue or orange tints in your photos.</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y="0" x="0"/>
          <a:ext cy="0" cx="0"/>
          <a:chOff y="0" x="0"/>
          <a:chExt cy="0" cx="0"/>
        </a:xfrm>
      </p:grpSpPr>
      <p:sp>
        <p:nvSpPr>
          <p:cNvPr id="294" name="Shape 294"/>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How is white balance measured?</a:t>
            </a:r>
          </a:p>
        </p:txBody>
      </p:sp>
      <p:sp>
        <p:nvSpPr>
          <p:cNvPr id="295" name="Shape 295"/>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sz="2800" lang="en">
                <a:latin typeface="Helvetica Neue"/>
                <a:ea typeface="Helvetica Neue"/>
                <a:cs typeface="Helvetica Neue"/>
                <a:sym typeface="Helvetica Neue"/>
              </a:rPr>
              <a:t>Specifically, white balance refers to the “temperature” of the photo. </a:t>
            </a:r>
          </a:p>
          <a:p>
            <a:pPr rtl="0" lvl="0" indent="457200">
              <a:buNone/>
            </a:pPr>
            <a:r>
              <a:rPr sz="2800" lang="en">
                <a:latin typeface="Helvetica Neue"/>
                <a:ea typeface="Helvetica Neue"/>
                <a:cs typeface="Helvetica Neue"/>
                <a:sym typeface="Helvetica Neue"/>
              </a:rPr>
              <a:t>Photos that are 5000 k (degrees) look natural.  </a:t>
            </a:r>
          </a:p>
          <a:p>
            <a:pPr rtl="0" lvl="0" indent="457200">
              <a:buNone/>
            </a:pPr>
            <a:r>
              <a:rPr sz="2800" lang="en">
                <a:latin typeface="Helvetica Neue"/>
                <a:ea typeface="Helvetica Neue"/>
                <a:cs typeface="Helvetica Neue"/>
                <a:sym typeface="Helvetica Neue"/>
              </a:rPr>
              <a:t>Photos less than 5000 k appear blue.</a:t>
            </a:r>
          </a:p>
          <a:p>
            <a:pPr rtl="0" lvl="0" indent="457200">
              <a:buNone/>
            </a:pPr>
            <a:r>
              <a:rPr sz="2800" lang="en">
                <a:latin typeface="Helvetica Neue"/>
                <a:ea typeface="Helvetica Neue"/>
                <a:cs typeface="Helvetica Neue"/>
                <a:sym typeface="Helvetica Neue"/>
              </a:rPr>
              <a:t>Photos more than 5000 k appear orange.</a:t>
            </a:r>
          </a:p>
          <a:p>
            <a:r>
              <a:t/>
            </a:r>
          </a:p>
          <a:p>
            <a:pPr rtl="0" lvl="0" indent="0" marL="0">
              <a:buNone/>
            </a:pPr>
            <a:r>
              <a:rPr sz="2800" lang="en">
                <a:latin typeface="Helvetica Neue"/>
                <a:ea typeface="Helvetica Neue"/>
                <a:cs typeface="Helvetica Neue"/>
                <a:sym typeface="Helvetica Neue"/>
              </a:rPr>
              <a:t>However, on most cameras you can just set the </a:t>
            </a:r>
            <a:r>
              <a:rPr u="sng" sz="2800" lang="en">
                <a:latin typeface="Helvetica Neue"/>
                <a:ea typeface="Helvetica Neue"/>
                <a:cs typeface="Helvetica Neue"/>
                <a:sym typeface="Helvetica Neue"/>
              </a:rPr>
              <a:t>type</a:t>
            </a:r>
            <a:r>
              <a:rPr sz="2800" lang="en">
                <a:latin typeface="Helvetica Neue"/>
                <a:ea typeface="Helvetica Neue"/>
                <a:cs typeface="Helvetica Neue"/>
                <a:sym typeface="Helvetica Neue"/>
              </a:rPr>
              <a:t> of light source.</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y="0" x="0"/>
          <a:ext cy="0" cx="0"/>
          <a:chOff y="0" x="0"/>
          <a:chExt cy="0" cx="0"/>
        </a:xfrm>
      </p:grpSpPr>
      <p:sp>
        <p:nvSpPr>
          <p:cNvPr id="300" name="Shape 300"/>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For instance...</a:t>
            </a:r>
          </a:p>
        </p:txBody>
      </p:sp>
      <p:sp>
        <p:nvSpPr>
          <p:cNvPr id="301" name="Shape 301"/>
          <p:cNvSpPr txBox="1"/>
          <p:nvPr>
            <p:ph idx="1" type="body"/>
          </p:nvPr>
        </p:nvSpPr>
        <p:spPr>
          <a:xfrm>
            <a:off y="1600200" x="457200"/>
            <a:ext cy="4967700" cx="8340899"/>
          </a:xfrm>
          <a:prstGeom prst="rect">
            <a:avLst/>
          </a:prstGeom>
        </p:spPr>
        <p:txBody>
          <a:bodyPr bIns="91425" rIns="91425" lIns="91425" tIns="91425" anchor="t" anchorCtr="0">
            <a:noAutofit/>
          </a:bodyPr>
          <a:lstStyle/>
          <a:p/>
        </p:txBody>
      </p:sp>
      <p:pic>
        <p:nvPicPr>
          <p:cNvPr id="302" name="Shape 302"/>
          <p:cNvPicPr preferRelativeResize="0"/>
          <p:nvPr/>
        </p:nvPicPr>
        <p:blipFill>
          <a:blip r:embed="rId3"/>
          <a:stretch>
            <a:fillRect/>
          </a:stretch>
        </p:blipFill>
        <p:spPr>
          <a:xfrm>
            <a:off y="613277" x="3815925"/>
            <a:ext cy="6125050" cx="4547325"/>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y="0" x="0"/>
          <a:ext cy="0" cx="0"/>
          <a:chOff y="0" x="0"/>
          <a:chExt cy="0" cx="0"/>
        </a:xfrm>
      </p:grpSpPr>
      <p:sp>
        <p:nvSpPr>
          <p:cNvPr id="307" name="Shape 30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What does that mean?</a:t>
            </a:r>
          </a:p>
        </p:txBody>
      </p:sp>
      <p:sp>
        <p:nvSpPr>
          <p:cNvPr id="308" name="Shape 308"/>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If you are taking photos under fluorescent lights, setting the white balance to fluorescent will naturally add warmer tones to your photos.</a:t>
            </a:r>
          </a:p>
          <a:p>
            <a:pPr rtl="0" lvl="0">
              <a:buNone/>
            </a:pPr>
            <a:r>
              <a:rPr lang="en">
                <a:latin typeface="Helvetica Neue"/>
                <a:ea typeface="Helvetica Neue"/>
                <a:cs typeface="Helvetica Neue"/>
                <a:sym typeface="Helvetica Neue"/>
              </a:rPr>
              <a:t>	This will make your photos appear less “blue”</a:t>
            </a:r>
          </a:p>
          <a:p>
            <a:r>
              <a:t/>
            </a:r>
          </a:p>
          <a:p>
            <a:pPr rtl="0" lvl="0">
              <a:buNone/>
            </a:pPr>
            <a:r>
              <a:rPr lang="en">
                <a:latin typeface="Helvetica Neue"/>
                <a:ea typeface="Helvetica Neue"/>
                <a:cs typeface="Helvetica Neue"/>
                <a:sym typeface="Helvetica Neue"/>
              </a:rPr>
              <a:t>Similar results will appear for setting the white balance in other lighting situations.</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y="0" x="0"/>
          <a:ext cy="0" cx="0"/>
          <a:chOff y="0" x="0"/>
          <a:chExt cy="0" cx="0"/>
        </a:xfrm>
      </p:grpSpPr>
      <p:sp>
        <p:nvSpPr>
          <p:cNvPr id="313" name="Shape 313"/>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When</a:t>
            </a:r>
            <a:r>
              <a:rPr lang="en">
                <a:latin typeface="Helvetica Neue"/>
                <a:ea typeface="Helvetica Neue"/>
                <a:cs typeface="Helvetica Neue"/>
                <a:sym typeface="Helvetica Neue"/>
              </a:rPr>
              <a:t> should I adjust white balance?</a:t>
            </a:r>
          </a:p>
        </p:txBody>
      </p:sp>
      <p:sp>
        <p:nvSpPr>
          <p:cNvPr id="314" name="Shape 314"/>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Adjust white balance </a:t>
            </a:r>
            <a:r>
              <a:rPr u="sng" lang="en">
                <a:solidFill>
                  <a:schemeClr val="accent6"/>
                </a:solidFill>
                <a:latin typeface="Helvetica Neue"/>
                <a:ea typeface="Helvetica Neue"/>
                <a:cs typeface="Helvetica Neue"/>
                <a:sym typeface="Helvetica Neue"/>
              </a:rPr>
              <a:t>all</a:t>
            </a:r>
            <a:r>
              <a:rPr lang="en">
                <a:latin typeface="Helvetica Neue"/>
                <a:ea typeface="Helvetica Neue"/>
                <a:cs typeface="Helvetica Neue"/>
                <a:sym typeface="Helvetica Neue"/>
              </a:rPr>
              <a:t> the time!</a:t>
            </a:r>
          </a:p>
          <a:p>
            <a:r>
              <a:t/>
            </a:r>
          </a:p>
          <a:p>
            <a:pPr rtl="0" lvl="0">
              <a:buNone/>
            </a:pPr>
            <a:r>
              <a:rPr lang="en">
                <a:latin typeface="Helvetica Neue"/>
                <a:ea typeface="Helvetica Neue"/>
                <a:cs typeface="Helvetica Neue"/>
                <a:sym typeface="Helvetica Neue"/>
              </a:rPr>
              <a:t>Okay, but seriously, it’s always a good idea to pick the type of light source before shooting pictures.  Assuming you are staying in one general setting, you should be able to set this once and then forget it for the rest of your photo shoot.</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y="0" x="0"/>
          <a:ext cy="0" cx="0"/>
          <a:chOff y="0" x="0"/>
          <a:chExt cy="0" cx="0"/>
        </a:xfrm>
      </p:grpSpPr>
      <p:sp>
        <p:nvSpPr>
          <p:cNvPr id="319" name="Shape 319"/>
          <p:cNvSpPr txBox="1"/>
          <p:nvPr>
            <p:ph type="title"/>
          </p:nvPr>
        </p:nvSpPr>
        <p:spPr>
          <a:xfrm>
            <a:off y="274650" x="457200"/>
            <a:ext cy="1143000" cx="8408999"/>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Why</a:t>
            </a:r>
            <a:r>
              <a:rPr lang="en">
                <a:latin typeface="Helvetica Neue"/>
                <a:ea typeface="Helvetica Neue"/>
                <a:cs typeface="Helvetica Neue"/>
                <a:sym typeface="Helvetica Neue"/>
              </a:rPr>
              <a:t> should I adjust white balance?</a:t>
            </a:r>
          </a:p>
        </p:txBody>
      </p:sp>
      <p:sp>
        <p:nvSpPr>
          <p:cNvPr id="320" name="Shape 320"/>
          <p:cNvSpPr txBox="1"/>
          <p:nvPr>
            <p:ph idx="1" type="body"/>
          </p:nvPr>
        </p:nvSpPr>
        <p:spPr>
          <a:xfrm>
            <a:off y="1600209" x="457200"/>
            <a:ext cy="4967700" cx="85226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Adjusting the white balance makes your photos appear more natural.</a:t>
            </a:r>
          </a:p>
          <a:p>
            <a:pPr rtl="0" lvl="0">
              <a:buNone/>
            </a:pPr>
            <a:r>
              <a:rPr lang="en">
                <a:latin typeface="Helvetica Neue"/>
                <a:ea typeface="Helvetica Neue"/>
                <a:cs typeface="Helvetica Neue"/>
                <a:sym typeface="Helvetica Neue"/>
              </a:rPr>
              <a:t>	People look healthy and have a “natural glow”</a:t>
            </a:r>
          </a:p>
          <a:p>
            <a:pPr rtl="0" lvl="0">
              <a:buNone/>
            </a:pPr>
            <a:r>
              <a:rPr lang="en">
                <a:latin typeface="Helvetica Neue"/>
                <a:ea typeface="Helvetica Neue"/>
                <a:cs typeface="Helvetica Neue"/>
                <a:sym typeface="Helvetica Neue"/>
              </a:rPr>
              <a:t>	Shadowy hallways appear less orange</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y="0" x="0"/>
          <a:ext cy="0" cx="0"/>
          <a:chOff y="0" x="0"/>
          <a:chExt cy="0" cx="0"/>
        </a:xfrm>
      </p:grpSpPr>
      <p:sp>
        <p:nvSpPr>
          <p:cNvPr id="325" name="Shape 325"/>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How</a:t>
            </a:r>
            <a:r>
              <a:rPr lang="en">
                <a:latin typeface="Helvetica Neue"/>
                <a:ea typeface="Helvetica Neue"/>
                <a:cs typeface="Helvetica Neue"/>
                <a:sym typeface="Helvetica Neue"/>
              </a:rPr>
              <a:t> can I adjust white balance?</a:t>
            </a:r>
          </a:p>
        </p:txBody>
      </p:sp>
      <p:sp>
        <p:nvSpPr>
          <p:cNvPr id="326" name="Shape 326"/>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On most cameras, white balance can be adjusted at any time.</a:t>
            </a:r>
          </a:p>
          <a:p>
            <a:pPr rtl="0" lvl="0">
              <a:buNone/>
            </a:pPr>
            <a:r>
              <a:rPr lang="en">
                <a:latin typeface="Helvetica Neue"/>
                <a:ea typeface="Helvetica Neue"/>
                <a:cs typeface="Helvetica Neue"/>
                <a:sym typeface="Helvetica Neue"/>
              </a:rPr>
              <a:t>That means that you can adjust white balance no matter what other settings you are using.</a:t>
            </a:r>
          </a:p>
          <a:p>
            <a:r>
              <a:t/>
            </a:r>
          </a:p>
          <a:p>
            <a:pPr rtl="0" lvl="0">
              <a:buNone/>
            </a:pPr>
            <a:r>
              <a:rPr lang="en">
                <a:latin typeface="Helvetica Neue"/>
                <a:ea typeface="Helvetica Neue"/>
                <a:cs typeface="Helvetica Neue"/>
                <a:sym typeface="Helvetica Neue"/>
              </a:rPr>
              <a:t>*Often under “function” or “menu” in any picture-taking mode.</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y="0" x="0"/>
          <a:ext cy="0" cx="0"/>
          <a:chOff y="0" x="0"/>
          <a:chExt cy="0" cx="0"/>
        </a:xfrm>
      </p:grpSpPr>
      <p:sp>
        <p:nvSpPr>
          <p:cNvPr id="331" name="Shape 331"/>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Potential Problems</a:t>
            </a:r>
          </a:p>
        </p:txBody>
      </p:sp>
      <p:sp>
        <p:nvSpPr>
          <p:cNvPr id="332" name="Shape 332"/>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The goal of white balance is to make your photos look natural....</a:t>
            </a:r>
          </a:p>
          <a:p>
            <a:pPr algn="ctr" rtl="0" lvl="0">
              <a:buNone/>
            </a:pPr>
            <a:r>
              <a:rPr lang="en">
                <a:latin typeface="Helvetica Neue"/>
                <a:ea typeface="Helvetica Neue"/>
                <a:cs typeface="Helvetica Neue"/>
                <a:sym typeface="Helvetica Neue"/>
              </a:rPr>
              <a:t>BUT </a:t>
            </a:r>
          </a:p>
          <a:p>
            <a:pPr rtl="0" lvl="0">
              <a:buNone/>
            </a:pPr>
            <a:r>
              <a:rPr lang="en">
                <a:latin typeface="Helvetica Neue"/>
                <a:ea typeface="Helvetica Neue"/>
                <a:cs typeface="Helvetica Neue"/>
                <a:sym typeface="Helvetica Neue"/>
              </a:rPr>
              <a:t>When used incorrectly, white balance can cause photos to look overly bright or washed out.  </a:t>
            </a:r>
          </a:p>
          <a:p>
            <a:r>
              <a:t/>
            </a:r>
          </a:p>
          <a:p>
            <a:pPr rtl="0" lvl="0">
              <a:buNone/>
            </a:pPr>
            <a:r>
              <a:rPr lang="en">
                <a:latin typeface="Helvetica Neue"/>
                <a:ea typeface="Helvetica Neue"/>
                <a:cs typeface="Helvetica Neue"/>
                <a:sym typeface="Helvetica Neue"/>
              </a:rPr>
              <a:t>To prevent this, make sure you always use the correct white balance setting, and check photos often.</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y="0" x="0"/>
          <a:ext cy="0" cx="0"/>
          <a:chOff y="0" x="0"/>
          <a:chExt cy="0" cx="0"/>
        </a:xfrm>
      </p:grpSpPr>
      <p:sp>
        <p:nvSpPr>
          <p:cNvPr id="337" name="Shape 33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White Balance Examples </a:t>
            </a:r>
          </a:p>
        </p:txBody>
      </p:sp>
      <p:sp>
        <p:nvSpPr>
          <p:cNvPr id="338" name="Shape 338"/>
          <p:cNvSpPr txBox="1"/>
          <p:nvPr/>
        </p:nvSpPr>
        <p:spPr>
          <a:xfrm>
            <a:off y="4347625" x="5196325"/>
            <a:ext cy="1854600" cx="3754199"/>
          </a:xfrm>
          <a:prstGeom prst="rect">
            <a:avLst/>
          </a:prstGeom>
        </p:spPr>
        <p:txBody>
          <a:bodyPr bIns="91425" rIns="91425" lIns="91425" tIns="91425" anchor="t" anchorCtr="0">
            <a:noAutofit/>
          </a:bodyPr>
          <a:lstStyle/>
          <a:p>
            <a:pPr algn="ctr" rtl="0" lvl="0">
              <a:buNone/>
            </a:pPr>
            <a:r>
              <a:rPr u="sng" b="1" lang="en">
                <a:latin typeface="Helvetica Neue"/>
                <a:ea typeface="Helvetica Neue"/>
                <a:cs typeface="Helvetica Neue"/>
                <a:sym typeface="Helvetica Neue"/>
              </a:rPr>
              <a:t>Top:</a:t>
            </a:r>
            <a:r>
              <a:rPr lang="en">
                <a:latin typeface="Helvetica Neue"/>
                <a:ea typeface="Helvetica Neue"/>
                <a:cs typeface="Helvetica Neue"/>
                <a:sym typeface="Helvetica Neue"/>
              </a:rPr>
              <a:t> These two photos were taken with the wrong white balance setting, making the objects appear unnaturally colored.</a:t>
            </a:r>
          </a:p>
          <a:p>
            <a:r>
              <a:t/>
            </a:r>
          </a:p>
          <a:p>
            <a:pPr algn="ctr" rtl="0" lvl="0">
              <a:buNone/>
            </a:pPr>
            <a:r>
              <a:rPr u="sng" b="1" lang="en">
                <a:latin typeface="Helvetica Neue"/>
                <a:ea typeface="Helvetica Neue"/>
                <a:cs typeface="Helvetica Neue"/>
                <a:sym typeface="Helvetica Neue"/>
              </a:rPr>
              <a:t>Bottom:</a:t>
            </a:r>
            <a:r>
              <a:rPr lang="en">
                <a:latin typeface="Helvetica Neue"/>
                <a:ea typeface="Helvetica Neue"/>
                <a:cs typeface="Helvetica Neue"/>
                <a:sym typeface="Helvetica Neue"/>
              </a:rPr>
              <a:t> This photo was taken with the white balance set to “shade” so the camera would automatically adjust for that type of lighting.</a:t>
            </a:r>
          </a:p>
        </p:txBody>
      </p:sp>
      <p:pic>
        <p:nvPicPr>
          <p:cNvPr id="339" name="Shape 339"/>
          <p:cNvPicPr preferRelativeResize="0"/>
          <p:nvPr/>
        </p:nvPicPr>
        <p:blipFill>
          <a:blip r:embed="rId3"/>
          <a:stretch>
            <a:fillRect/>
          </a:stretch>
        </p:blipFill>
        <p:spPr>
          <a:xfrm>
            <a:off y="1826267" x="941875"/>
            <a:ext cy="2190150" cx="3257325"/>
          </a:xfrm>
          <a:prstGeom prst="rect">
            <a:avLst/>
          </a:prstGeom>
          <a:noFill/>
          <a:ln>
            <a:noFill/>
          </a:ln>
        </p:spPr>
      </p:pic>
      <p:pic>
        <p:nvPicPr>
          <p:cNvPr id="340" name="Shape 340"/>
          <p:cNvPicPr preferRelativeResize="0"/>
          <p:nvPr/>
        </p:nvPicPr>
        <p:blipFill>
          <a:blip r:embed="rId4"/>
          <a:stretch>
            <a:fillRect/>
          </a:stretch>
        </p:blipFill>
        <p:spPr>
          <a:xfrm>
            <a:off y="4347623" x="1655250"/>
            <a:ext cy="2190150" cx="3173499"/>
          </a:xfrm>
          <a:prstGeom prst="rect">
            <a:avLst/>
          </a:prstGeom>
          <a:noFill/>
          <a:ln>
            <a:noFill/>
          </a:ln>
        </p:spPr>
      </p:pic>
      <p:pic>
        <p:nvPicPr>
          <p:cNvPr id="341" name="Shape 341"/>
          <p:cNvPicPr preferRelativeResize="0"/>
          <p:nvPr/>
        </p:nvPicPr>
        <p:blipFill>
          <a:blip r:embed="rId5"/>
          <a:stretch>
            <a:fillRect/>
          </a:stretch>
        </p:blipFill>
        <p:spPr>
          <a:xfrm>
            <a:off y="1826275" x="4750550"/>
            <a:ext cy="2190150" cx="33477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y="0" x="0"/>
          <a:ext cy="0" cx="0"/>
          <a:chOff y="0" x="0"/>
          <a:chExt cy="0" cx="0"/>
        </a:xfrm>
      </p:grpSpPr>
      <p:sp>
        <p:nvSpPr>
          <p:cNvPr id="48" name="Shape 48"/>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For instance...</a:t>
            </a:r>
          </a:p>
        </p:txBody>
      </p:sp>
      <p:sp>
        <p:nvSpPr>
          <p:cNvPr id="49" name="Shape 49"/>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An exposure of:</a:t>
            </a:r>
          </a:p>
          <a:p>
            <a:pPr rtl="0" lvl="0">
              <a:buNone/>
            </a:pPr>
            <a:r>
              <a:rPr lang="en">
                <a:latin typeface="Helvetica Neue"/>
                <a:ea typeface="Helvetica Neue"/>
                <a:cs typeface="Helvetica Neue"/>
                <a:sym typeface="Helvetica Neue"/>
              </a:rPr>
              <a:t>	+1</a:t>
            </a:r>
          </a:p>
          <a:p>
            <a:pPr rtl="0" lvl="0">
              <a:buNone/>
            </a:pPr>
            <a:r>
              <a:rPr lang="en">
                <a:latin typeface="Helvetica Neue"/>
                <a:ea typeface="Helvetica Neue"/>
                <a:cs typeface="Helvetica Neue"/>
                <a:sym typeface="Helvetica Neue"/>
              </a:rPr>
              <a:t>	+2</a:t>
            </a:r>
          </a:p>
          <a:p>
            <a:pPr rtl="0" lvl="0">
              <a:buNone/>
            </a:pPr>
            <a:r>
              <a:rPr lang="en">
                <a:latin typeface="Helvetica Neue"/>
                <a:ea typeface="Helvetica Neue"/>
                <a:cs typeface="Helvetica Neue"/>
                <a:sym typeface="Helvetica Neue"/>
              </a:rPr>
              <a:t>	-1</a:t>
            </a:r>
          </a:p>
          <a:p>
            <a:pPr rtl="0" lvl="0">
              <a:buNone/>
            </a:pPr>
            <a:r>
              <a:rPr lang="en">
                <a:latin typeface="Helvetica Neue"/>
                <a:ea typeface="Helvetica Neue"/>
                <a:cs typeface="Helvetica Neue"/>
                <a:sym typeface="Helvetica Neue"/>
              </a:rPr>
              <a:t>	-2</a:t>
            </a:r>
          </a:p>
          <a:p>
            <a:r>
              <a:t/>
            </a:r>
          </a:p>
        </p:txBody>
      </p:sp>
      <p:sp>
        <p:nvSpPr>
          <p:cNvPr id="50" name="Shape 50"/>
          <p:cNvSpPr txBox="1"/>
          <p:nvPr>
            <p:ph idx="2" type="body"/>
          </p:nvPr>
        </p:nvSpPr>
        <p:spPr>
          <a:xfrm>
            <a:off y="1600200" x="3856425"/>
            <a:ext cy="4967700" cx="4830300"/>
          </a:xfrm>
          <a:prstGeom prst="rect">
            <a:avLst/>
          </a:prstGeom>
        </p:spPr>
        <p:txBody>
          <a:bodyPr bIns="91425" rIns="91425" lIns="91425" tIns="91425" anchor="t" anchorCtr="0">
            <a:noAutofit/>
          </a:bodyPr>
          <a:lstStyle/>
          <a:p>
            <a:pPr rtl="0" lvl="0">
              <a:buNone/>
            </a:pPr>
            <a:r>
              <a:rPr lang="en"/>
              <a:t>Does this:</a:t>
            </a:r>
          </a:p>
          <a:p>
            <a:pPr rtl="0" lvl="0">
              <a:buNone/>
            </a:pPr>
            <a:r>
              <a:rPr lang="en"/>
              <a:t>	2x the exposure</a:t>
            </a:r>
          </a:p>
          <a:p>
            <a:pPr rtl="0" lvl="0">
              <a:buNone/>
            </a:pPr>
            <a:r>
              <a:rPr lang="en"/>
              <a:t>	4x the exposure</a:t>
            </a:r>
          </a:p>
          <a:p>
            <a:pPr rtl="0" lvl="0">
              <a:buNone/>
            </a:pPr>
            <a:r>
              <a:rPr lang="en"/>
              <a:t>	half the exposure</a:t>
            </a:r>
          </a:p>
          <a:p>
            <a:pPr>
              <a:buNone/>
            </a:pPr>
            <a:r>
              <a:rPr lang="en"/>
              <a:t>	1/4 the exposure</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y="0" x="0"/>
          <a:ext cy="0" cx="0"/>
          <a:chOff y="0" x="0"/>
          <a:chExt cy="0" cx="0"/>
        </a:xfrm>
      </p:grpSpPr>
      <p:sp>
        <p:nvSpPr>
          <p:cNvPr id="346" name="Shape 346"/>
          <p:cNvSpPr txBox="1"/>
          <p:nvPr>
            <p:ph type="ctrTitle"/>
          </p:nvPr>
        </p:nvSpPr>
        <p:spPr>
          <a:xfrm>
            <a:off y="2111123" x="685800"/>
            <a:ext cy="1546500" cx="77724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Flash</a:t>
            </a:r>
          </a:p>
        </p:txBody>
      </p:sp>
      <p:sp>
        <p:nvSpPr>
          <p:cNvPr id="347" name="Shape 347"/>
          <p:cNvSpPr txBox="1"/>
          <p:nvPr>
            <p:ph idx="1" type="subTitle"/>
          </p:nvPr>
        </p:nvSpPr>
        <p:spPr>
          <a:xfrm>
            <a:off y="3786737" x="685800"/>
            <a:ext cy="1046400" cx="7772400"/>
          </a:xfrm>
          <a:prstGeom prst="rect">
            <a:avLst/>
          </a:prstGeom>
        </p:spPr>
        <p:txBody>
          <a:bodyPr bIns="91425" rIns="91425" lIns="91425" tIns="91425" anchor="t" anchorCtr="0">
            <a:noAutofit/>
          </a:bodyPr>
          <a:lstStyle/>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y="0" x="0"/>
          <a:ext cy="0" cx="0"/>
          <a:chOff y="0" x="0"/>
          <a:chExt cy="0" cx="0"/>
        </a:xfrm>
      </p:grpSpPr>
      <p:sp>
        <p:nvSpPr>
          <p:cNvPr id="352" name="Shape 352"/>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What is flash?</a:t>
            </a:r>
          </a:p>
        </p:txBody>
      </p:sp>
      <p:sp>
        <p:nvSpPr>
          <p:cNvPr id="353" name="Shape 35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Refers to artificial light that has been added to a photo.</a:t>
            </a:r>
          </a:p>
          <a:p>
            <a:r>
              <a:t/>
            </a:r>
          </a:p>
          <a:p>
            <a:pPr rtl="0" lvl="0">
              <a:buNone/>
            </a:pPr>
            <a:r>
              <a:rPr lang="en">
                <a:latin typeface="Helvetica Neue"/>
                <a:ea typeface="Helvetica Neue"/>
                <a:cs typeface="Helvetica Neue"/>
                <a:sym typeface="Helvetica Neue"/>
              </a:rPr>
              <a:t>Flash helps to minimize any visual imperfections that occur due to problems with light.</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y="0" x="0"/>
          <a:ext cy="0" cx="0"/>
          <a:chOff y="0" x="0"/>
          <a:chExt cy="0" cx="0"/>
        </a:xfrm>
      </p:grpSpPr>
      <p:sp>
        <p:nvSpPr>
          <p:cNvPr id="358" name="Shape 358"/>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How is flash measured?</a:t>
            </a:r>
          </a:p>
        </p:txBody>
      </p:sp>
      <p:sp>
        <p:nvSpPr>
          <p:cNvPr id="359" name="Shape 359"/>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sz="2800" lang="en">
                <a:latin typeface="Helvetica Neue"/>
                <a:ea typeface="Helvetica Neue"/>
                <a:cs typeface="Helvetica Neue"/>
                <a:sym typeface="Helvetica Neue"/>
              </a:rPr>
              <a:t>Built-in flash is only measured by “on” and “off”...</a:t>
            </a:r>
          </a:p>
          <a:p>
            <a:pPr rtl="0" lvl="0">
              <a:buNone/>
            </a:pPr>
            <a:r>
              <a:rPr sz="2800" lang="en">
                <a:latin typeface="Helvetica Neue"/>
                <a:ea typeface="Helvetica Neue"/>
                <a:cs typeface="Helvetica Neue"/>
                <a:sym typeface="Helvetica Neue"/>
              </a:rPr>
              <a:t>BUT dedicated flash units can attach to the top of your camera.</a:t>
            </a:r>
          </a:p>
          <a:p>
            <a:r>
              <a:t/>
            </a:r>
          </a:p>
          <a:p>
            <a:pPr rtl="0" lvl="0">
              <a:buNone/>
            </a:pPr>
            <a:r>
              <a:rPr sz="2800" lang="en">
                <a:latin typeface="Helvetica Neue"/>
                <a:ea typeface="Helvetica Neue"/>
                <a:cs typeface="Helvetica Neue"/>
                <a:sym typeface="Helvetica Neue"/>
              </a:rPr>
              <a:t>These flash units have two different settings:</a:t>
            </a:r>
          </a:p>
          <a:p>
            <a:pPr rtl="0" lvl="0" indent="0" marL="457200">
              <a:buNone/>
            </a:pPr>
            <a:r>
              <a:rPr sz="2800" lang="en">
                <a:latin typeface="Helvetica Neue"/>
                <a:ea typeface="Helvetica Neue"/>
                <a:cs typeface="Helvetica Neue"/>
                <a:sym typeface="Helvetica Neue"/>
              </a:rPr>
              <a:t>TTL flash</a:t>
            </a:r>
          </a:p>
          <a:p>
            <a:pPr rtl="0" lvl="0" indent="0" marL="457200">
              <a:buNone/>
            </a:pPr>
            <a:r>
              <a:rPr sz="2800" lang="en">
                <a:latin typeface="Helvetica Neue"/>
                <a:ea typeface="Helvetica Neue"/>
                <a:cs typeface="Helvetica Neue"/>
                <a:sym typeface="Helvetica Neue"/>
              </a:rPr>
              <a:t>Manual flash</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y="0" x="0"/>
          <a:ext cy="0" cx="0"/>
          <a:chOff y="0" x="0"/>
          <a:chExt cy="0" cx="0"/>
        </a:xfrm>
      </p:grpSpPr>
      <p:sp>
        <p:nvSpPr>
          <p:cNvPr id="364" name="Shape 364"/>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TTL v. Manual Flash</a:t>
            </a:r>
          </a:p>
        </p:txBody>
      </p:sp>
      <p:sp>
        <p:nvSpPr>
          <p:cNvPr id="365" name="Shape 365"/>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u="sng" lang="en">
                <a:latin typeface="Helvetica Neue"/>
                <a:ea typeface="Helvetica Neue"/>
                <a:cs typeface="Helvetica Neue"/>
                <a:sym typeface="Helvetica Neue"/>
              </a:rPr>
              <a:t>TTL</a:t>
            </a:r>
            <a:r>
              <a:rPr lang="en">
                <a:latin typeface="Helvetica Neue"/>
                <a:ea typeface="Helvetica Neue"/>
                <a:cs typeface="Helvetica Neue"/>
                <a:sym typeface="Helvetica Neue"/>
              </a:rPr>
              <a:t> (Through The Lens): the camera and flash automatically set the power of the flash based on how much light the camera thinks it needs</a:t>
            </a:r>
          </a:p>
          <a:p>
            <a:r>
              <a:t/>
            </a:r>
          </a:p>
          <a:p>
            <a:pPr rtl="0" lvl="0">
              <a:buNone/>
            </a:pPr>
            <a:r>
              <a:rPr u="sng" lang="en">
                <a:latin typeface="Helvetica Neue"/>
                <a:ea typeface="Helvetica Neue"/>
                <a:cs typeface="Helvetica Neue"/>
                <a:sym typeface="Helvetica Neue"/>
              </a:rPr>
              <a:t>Manual</a:t>
            </a:r>
            <a:r>
              <a:rPr lang="en">
                <a:latin typeface="Helvetica Neue"/>
                <a:ea typeface="Helvetica Neue"/>
                <a:cs typeface="Helvetica Neue"/>
                <a:sym typeface="Helvetica Neue"/>
              </a:rPr>
              <a:t>: the photographer manually sets how powerful of a flash he wants to get the desired effect</a:t>
            </a:r>
          </a:p>
          <a:p>
            <a:r>
              <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9" name="Shape 369"/>
        <p:cNvGrpSpPr/>
        <p:nvPr/>
      </p:nvGrpSpPr>
      <p:grpSpPr>
        <a:xfrm>
          <a:off y="0" x="0"/>
          <a:ext cy="0" cx="0"/>
          <a:chOff y="0" x="0"/>
          <a:chExt cy="0" cx="0"/>
        </a:xfrm>
      </p:grpSpPr>
      <p:sp>
        <p:nvSpPr>
          <p:cNvPr id="370" name="Shape 370"/>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latin typeface="Helvetica Neue"/>
                <a:ea typeface="Helvetica Neue"/>
                <a:cs typeface="Helvetica Neue"/>
                <a:sym typeface="Helvetica Neue"/>
              </a:rPr>
              <a:t>Fill Flash</a:t>
            </a:r>
          </a:p>
        </p:txBody>
      </p:sp>
      <p:sp>
        <p:nvSpPr>
          <p:cNvPr id="371" name="Shape 37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Most dedicated flash units have “fill flash” settings. Fill flash adds just a little light in order to “fill in” the dark sections of the photos.</a:t>
            </a:r>
          </a:p>
          <a:p>
            <a:r>
              <a:t/>
            </a:r>
          </a:p>
          <a:p>
            <a:pPr>
              <a:buNone/>
            </a:pPr>
            <a:r>
              <a:rPr lang="en">
                <a:latin typeface="Helvetica Neue"/>
                <a:ea typeface="Helvetica Neue"/>
                <a:cs typeface="Helvetica Neue"/>
                <a:sym typeface="Helvetica Neue"/>
              </a:rPr>
              <a:t>This can be helpful when photographing people in bright sunlight, because fill flash helps to minimize shadows.</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y="0" x="0"/>
          <a:ext cy="0" cx="0"/>
          <a:chOff y="0" x="0"/>
          <a:chExt cy="0" cx="0"/>
        </a:xfrm>
      </p:grpSpPr>
      <p:sp>
        <p:nvSpPr>
          <p:cNvPr id="376" name="Shape 376"/>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When</a:t>
            </a:r>
            <a:r>
              <a:rPr lang="en">
                <a:latin typeface="Helvetica Neue"/>
                <a:ea typeface="Helvetica Neue"/>
                <a:cs typeface="Helvetica Neue"/>
                <a:sym typeface="Helvetica Neue"/>
              </a:rPr>
              <a:t> should I use flash?</a:t>
            </a:r>
          </a:p>
        </p:txBody>
      </p:sp>
      <p:sp>
        <p:nvSpPr>
          <p:cNvPr id="377" name="Shape 377"/>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Most photographers suggest using flash only when necessary.  If you can increase light by adjusting ISO or other settings, that is generally preferred.</a:t>
            </a:r>
          </a:p>
          <a:p>
            <a:r>
              <a:t/>
            </a:r>
          </a:p>
          <a:p>
            <a:pPr rtl="0" lvl="0">
              <a:buNone/>
            </a:pPr>
            <a:r>
              <a:rPr lang="en">
                <a:latin typeface="Helvetica Neue"/>
                <a:ea typeface="Helvetica Neue"/>
                <a:cs typeface="Helvetica Neue"/>
                <a:sym typeface="Helvetica Neue"/>
              </a:rPr>
              <a:t>Basically, flash should be used intentionally, </a:t>
            </a:r>
            <a:r>
              <a:rPr u="sng" lang="en">
                <a:latin typeface="Helvetica Neue"/>
                <a:ea typeface="Helvetica Neue"/>
                <a:cs typeface="Helvetica Neue"/>
                <a:sym typeface="Helvetica Neue"/>
              </a:rPr>
              <a:t>not</a:t>
            </a:r>
            <a:r>
              <a:rPr lang="en">
                <a:latin typeface="Helvetica Neue"/>
                <a:ea typeface="Helvetica Neue"/>
                <a:cs typeface="Helvetica Neue"/>
                <a:sym typeface="Helvetica Neue"/>
              </a:rPr>
              <a:t> just as an easy way to add light to a photo.</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y="0" x="0"/>
          <a:ext cy="0" cx="0"/>
          <a:chOff y="0" x="0"/>
          <a:chExt cy="0" cx="0"/>
        </a:xfrm>
      </p:grpSpPr>
      <p:sp>
        <p:nvSpPr>
          <p:cNvPr id="382" name="Shape 382"/>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Why</a:t>
            </a:r>
            <a:r>
              <a:rPr lang="en">
                <a:latin typeface="Helvetica Neue"/>
                <a:ea typeface="Helvetica Neue"/>
                <a:cs typeface="Helvetica Neue"/>
                <a:sym typeface="Helvetica Neue"/>
              </a:rPr>
              <a:t> should I use flash?</a:t>
            </a:r>
          </a:p>
        </p:txBody>
      </p:sp>
      <p:sp>
        <p:nvSpPr>
          <p:cNvPr id="383" name="Shape 383"/>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Use a standard flash when you want to light up the front side of your subject AND the subject is pretty close to you.</a:t>
            </a:r>
          </a:p>
          <a:p>
            <a:r>
              <a:t/>
            </a:r>
          </a:p>
          <a:p>
            <a:pPr rtl="0" lvl="0">
              <a:buNone/>
            </a:pPr>
            <a:r>
              <a:rPr lang="en">
                <a:latin typeface="Helvetica Neue"/>
                <a:ea typeface="Helvetica Neue"/>
                <a:cs typeface="Helvetica Neue"/>
                <a:sym typeface="Helvetica Neue"/>
              </a:rPr>
              <a:t>A designated flash (one that attaches to the top of a camera) extends light farther but still only lights up the front of your subject.</a:t>
            </a:r>
          </a:p>
          <a:p>
            <a:r>
              <a:t/>
            </a:r>
          </a:p>
          <a:p>
            <a:pPr rtl="0" lvl="0">
              <a:buNone/>
            </a:pPr>
            <a:r>
              <a:rPr lang="en">
                <a:latin typeface="Helvetica Neue"/>
                <a:ea typeface="Helvetica Neue"/>
                <a:cs typeface="Helvetica Neue"/>
                <a:sym typeface="Helvetica Neue"/>
              </a:rPr>
              <a:t>A stand-alone remote-controlled flash can add light to a different angle.</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7" name="Shape 387"/>
        <p:cNvGrpSpPr/>
        <p:nvPr/>
      </p:nvGrpSpPr>
      <p:grpSpPr>
        <a:xfrm>
          <a:off y="0" x="0"/>
          <a:ext cy="0" cx="0"/>
          <a:chOff y="0" x="0"/>
          <a:chExt cy="0" cx="0"/>
        </a:xfrm>
      </p:grpSpPr>
      <p:sp>
        <p:nvSpPr>
          <p:cNvPr id="388" name="Shape 388"/>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Tips for using flash</a:t>
            </a:r>
          </a:p>
        </p:txBody>
      </p:sp>
      <p:sp>
        <p:nvSpPr>
          <p:cNvPr id="389" name="Shape 389"/>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Bounce a flash: pointing your flash at a wall, a ceiling, or a even piece of posterboard will make the light source less direct and less harsh</a:t>
            </a:r>
          </a:p>
          <a:p>
            <a:r>
              <a:t/>
            </a:r>
          </a:p>
          <a:p>
            <a:pPr rtl="0" lvl="0">
              <a:buNone/>
            </a:pPr>
            <a:r>
              <a:rPr lang="en">
                <a:latin typeface="Helvetica Neue"/>
                <a:ea typeface="Helvetica Neue"/>
                <a:cs typeface="Helvetica Neue"/>
                <a:sym typeface="Helvetica Neue"/>
              </a:rPr>
              <a:t>In autofocus, your flash will adjust itself to light up whatever is in the middle of the photo.  If your subject is off to the side, you need to trick your camera. Start with your subject in the middle, hold down the shutter partway to focus, and then recompose the photo.</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y="0" x="0"/>
          <a:ext cy="0" cx="0"/>
          <a:chOff y="0" x="0"/>
          <a:chExt cy="0" cx="0"/>
        </a:xfrm>
      </p:grpSpPr>
      <p:sp>
        <p:nvSpPr>
          <p:cNvPr id="394" name="Shape 394"/>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Potential Problems</a:t>
            </a:r>
          </a:p>
        </p:txBody>
      </p:sp>
      <p:sp>
        <p:nvSpPr>
          <p:cNvPr id="395" name="Shape 395"/>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indent="-419100" marL="457200">
              <a:lnSpc>
                <a:spcPct val="115909"/>
              </a:lnSpc>
              <a:spcBef>
                <a:spcPts val="0"/>
              </a:spcBef>
              <a:spcAft>
                <a:spcPts val="800"/>
              </a:spcAft>
              <a:buClr>
                <a:schemeClr val="dk1"/>
              </a:buClr>
              <a:buSzPct val="100000"/>
              <a:buFont typeface="Helvetica Neue"/>
              <a:buChar char="❏"/>
            </a:pPr>
            <a:r>
              <a:rPr lang="en">
                <a:latin typeface="Helvetica Neue"/>
                <a:ea typeface="Helvetica Neue"/>
                <a:cs typeface="Helvetica Neue"/>
                <a:sym typeface="Helvetica Neue"/>
              </a:rPr>
              <a:t>Flash can white out areas of your photo</a:t>
            </a:r>
          </a:p>
          <a:p>
            <a:pPr rtl="0" lvl="0" indent="-419100" marL="457200">
              <a:buClr>
                <a:schemeClr val="dk1"/>
              </a:buClr>
              <a:buSzPct val="100000"/>
              <a:buFont typeface="Helvetica Neue"/>
              <a:buChar char="❏"/>
            </a:pPr>
            <a:r>
              <a:rPr lang="en">
                <a:latin typeface="Helvetica Neue"/>
                <a:ea typeface="Helvetica Neue"/>
                <a:cs typeface="Helvetica Neue"/>
                <a:sym typeface="Helvetica Neue"/>
              </a:rPr>
              <a:t>Flash reflects off glass and other materials</a:t>
            </a:r>
          </a:p>
          <a:p>
            <a:pPr rtl="0" lvl="0" indent="-419100" marL="457200">
              <a:buClr>
                <a:schemeClr val="dk1"/>
              </a:buClr>
              <a:buSzPct val="100000"/>
              <a:buFont typeface="Helvetica Neue"/>
              <a:buChar char="❏"/>
            </a:pPr>
            <a:r>
              <a:rPr lang="en">
                <a:latin typeface="Helvetica Neue"/>
                <a:ea typeface="Helvetica Neue"/>
                <a:cs typeface="Helvetica Neue"/>
                <a:sym typeface="Helvetica Neue"/>
              </a:rPr>
              <a:t>Can create dark backgrounds</a:t>
            </a:r>
          </a:p>
          <a:p>
            <a:pPr rtl="0" lvl="0" indent="-419100" marL="457200">
              <a:buClr>
                <a:schemeClr val="dk1"/>
              </a:buClr>
              <a:buSzPct val="100000"/>
              <a:buFont typeface="Helvetica Neue"/>
              <a:buChar char="❏"/>
            </a:pPr>
            <a:r>
              <a:rPr lang="en">
                <a:latin typeface="Helvetica Neue"/>
                <a:ea typeface="Helvetica Neue"/>
                <a:cs typeface="Helvetica Neue"/>
                <a:sym typeface="Helvetica Neue"/>
              </a:rPr>
              <a:t>Subjects’ eyes can turn red</a:t>
            </a:r>
          </a:p>
          <a:p>
            <a:pPr rtl="0" lvl="0" indent="-419100" marL="457200">
              <a:buClr>
                <a:schemeClr val="dk1"/>
              </a:buClr>
              <a:buSzPct val="100000"/>
              <a:buFont typeface="Helvetica Neue"/>
              <a:buChar char="❏"/>
            </a:pPr>
            <a:r>
              <a:rPr lang="en">
                <a:latin typeface="Helvetica Neue"/>
                <a:ea typeface="Helvetica Neue"/>
                <a:cs typeface="Helvetica Neue"/>
                <a:sym typeface="Helvetica Neue"/>
              </a:rPr>
              <a:t>Can create unexpected shadows</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9" name="Shape 399"/>
        <p:cNvGrpSpPr/>
        <p:nvPr/>
      </p:nvGrpSpPr>
      <p:grpSpPr>
        <a:xfrm>
          <a:off y="0" x="0"/>
          <a:ext cy="0" cx="0"/>
          <a:chOff y="0" x="0"/>
          <a:chExt cy="0" cx="0"/>
        </a:xfrm>
      </p:grpSpPr>
      <p:sp>
        <p:nvSpPr>
          <p:cNvPr id="400" name="Shape 400"/>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BAD Flash Examples</a:t>
            </a:r>
          </a:p>
        </p:txBody>
      </p:sp>
      <p:pic>
        <p:nvPicPr>
          <p:cNvPr id="401" name="Shape 401"/>
          <p:cNvPicPr preferRelativeResize="0"/>
          <p:nvPr/>
        </p:nvPicPr>
        <p:blipFill>
          <a:blip r:embed="rId3"/>
          <a:stretch>
            <a:fillRect/>
          </a:stretch>
        </p:blipFill>
        <p:spPr>
          <a:xfrm>
            <a:off y="1842675" x="170374"/>
            <a:ext cy="3259750" cx="2182050"/>
          </a:xfrm>
          <a:prstGeom prst="rect">
            <a:avLst/>
          </a:prstGeom>
          <a:noFill/>
          <a:ln>
            <a:noFill/>
          </a:ln>
        </p:spPr>
      </p:pic>
      <p:pic>
        <p:nvPicPr>
          <p:cNvPr id="402" name="Shape 402"/>
          <p:cNvPicPr preferRelativeResize="0"/>
          <p:nvPr/>
        </p:nvPicPr>
        <p:blipFill>
          <a:blip r:embed="rId4"/>
          <a:stretch>
            <a:fillRect/>
          </a:stretch>
        </p:blipFill>
        <p:spPr>
          <a:xfrm>
            <a:off y="1842675" x="4570297"/>
            <a:ext cy="3216200" cx="2182050"/>
          </a:xfrm>
          <a:prstGeom prst="rect">
            <a:avLst/>
          </a:prstGeom>
          <a:noFill/>
          <a:ln>
            <a:noFill/>
          </a:ln>
        </p:spPr>
      </p:pic>
      <p:pic>
        <p:nvPicPr>
          <p:cNvPr id="403" name="Shape 403"/>
          <p:cNvPicPr preferRelativeResize="0"/>
          <p:nvPr/>
        </p:nvPicPr>
        <p:blipFill>
          <a:blip r:embed="rId5"/>
          <a:stretch>
            <a:fillRect/>
          </a:stretch>
        </p:blipFill>
        <p:spPr>
          <a:xfrm>
            <a:off y="1799125" x="6825221"/>
            <a:ext cy="3259750" cx="2182050"/>
          </a:xfrm>
          <a:prstGeom prst="rect">
            <a:avLst/>
          </a:prstGeom>
          <a:noFill/>
          <a:ln>
            <a:noFill/>
          </a:ln>
        </p:spPr>
      </p:pic>
      <p:sp>
        <p:nvSpPr>
          <p:cNvPr id="404" name="Shape 404"/>
          <p:cNvSpPr txBox="1"/>
          <p:nvPr/>
        </p:nvSpPr>
        <p:spPr>
          <a:xfrm>
            <a:off y="1842675" x="2487950"/>
            <a:ext cy="3259799" cx="1962899"/>
          </a:xfrm>
          <a:prstGeom prst="rect">
            <a:avLst/>
          </a:prstGeom>
        </p:spPr>
        <p:txBody>
          <a:bodyPr bIns="91425" rIns="91425" lIns="91425" tIns="91425" anchor="t" anchorCtr="0">
            <a:noAutofit/>
          </a:bodyPr>
          <a:lstStyle/>
          <a:p>
            <a:pPr algn="ctr" rtl="0" lvl="0">
              <a:buNone/>
            </a:pPr>
            <a:r>
              <a:rPr u="sng" b="1" sz="1600" lang="en">
                <a:latin typeface="Helvetica Neue"/>
                <a:ea typeface="Helvetica Neue"/>
                <a:cs typeface="Helvetica Neue"/>
                <a:sym typeface="Helvetica Neue"/>
              </a:rPr>
              <a:t>Left:</a:t>
            </a:r>
            <a:r>
              <a:rPr sz="1600" lang="en">
                <a:latin typeface="Helvetica Neue"/>
                <a:ea typeface="Helvetica Neue"/>
                <a:cs typeface="Helvetica Neue"/>
                <a:sym typeface="Helvetica Neue"/>
              </a:rPr>
              <a:t> Even in a dim room, taking a photo without a flash is a better idea than trying to use the flash without knowing how.</a:t>
            </a:r>
          </a:p>
          <a:p>
            <a:r>
              <a:t/>
            </a:r>
          </a:p>
          <a:p>
            <a:pPr algn="ctr" rtl="0" lvl="0">
              <a:buNone/>
            </a:pPr>
            <a:r>
              <a:rPr sz="1600" lang="en">
                <a:latin typeface="Helvetica Neue"/>
                <a:ea typeface="Helvetica Neue"/>
                <a:cs typeface="Helvetica Neue"/>
                <a:sym typeface="Helvetica Neue"/>
              </a:rPr>
              <a:t>Otherwise, your photos will look like the ones on the right. </a:t>
            </a:r>
          </a:p>
          <a:p>
            <a:r>
              <a:t/>
            </a:r>
          </a:p>
          <a:p>
            <a:r>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y="0" x="0"/>
          <a:ext cy="0" cx="0"/>
          <a:chOff y="0" x="0"/>
          <a:chExt cy="0" cx="0"/>
        </a:xfrm>
      </p:grpSpPr>
      <p:sp>
        <p:nvSpPr>
          <p:cNvPr id="55" name="Shape 55"/>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What does that mean?</a:t>
            </a:r>
          </a:p>
        </p:txBody>
      </p:sp>
      <p:sp>
        <p:nvSpPr>
          <p:cNvPr id="56" name="Shape 56"/>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If your photos are coming out too dark, increasing the exposure by 1 “stop” may make it look better.</a:t>
            </a:r>
          </a:p>
          <a:p>
            <a:r>
              <a:t/>
            </a:r>
          </a:p>
          <a:p>
            <a:pPr rtl="0" lvl="0">
              <a:buNone/>
            </a:pPr>
            <a:r>
              <a:rPr lang="en">
                <a:latin typeface="Helvetica Neue"/>
                <a:ea typeface="Helvetica Neue"/>
                <a:cs typeface="Helvetica Neue"/>
                <a:sym typeface="Helvetica Neue"/>
              </a:rPr>
              <a:t>If your photos are too bright or washed out, decreasing exposure may be helpful.</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8" name="Shape 408"/>
        <p:cNvGrpSpPr/>
        <p:nvPr/>
      </p:nvGrpSpPr>
      <p:grpSpPr>
        <a:xfrm>
          <a:off y="0" x="0"/>
          <a:ext cy="0" cx="0"/>
          <a:chOff y="0" x="0"/>
          <a:chExt cy="0" cx="0"/>
        </a:xfrm>
      </p:grpSpPr>
      <p:sp>
        <p:nvSpPr>
          <p:cNvPr id="409" name="Shape 409"/>
          <p:cNvSpPr txBox="1"/>
          <p:nvPr>
            <p:ph type="ctrTitle"/>
          </p:nvPr>
        </p:nvSpPr>
        <p:spPr>
          <a:xfrm>
            <a:off y="2111123" x="685800"/>
            <a:ext cy="1546500" cx="77724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Metering</a:t>
            </a:r>
          </a:p>
        </p:txBody>
      </p:sp>
      <p:sp>
        <p:nvSpPr>
          <p:cNvPr id="410" name="Shape 410"/>
          <p:cNvSpPr txBox="1"/>
          <p:nvPr>
            <p:ph idx="1" type="subTitle"/>
          </p:nvPr>
        </p:nvSpPr>
        <p:spPr>
          <a:xfrm>
            <a:off y="3786737" x="685800"/>
            <a:ext cy="1046400" cx="7772400"/>
          </a:xfrm>
          <a:prstGeom prst="rect">
            <a:avLst/>
          </a:prstGeom>
        </p:spPr>
        <p:txBody>
          <a:bodyPr bIns="91425" rIns="91425" lIns="91425" tIns="91425" anchor="t" anchorCtr="0">
            <a:noAutofit/>
          </a:bodyPr>
          <a:lstStyle/>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4" name="Shape 414"/>
        <p:cNvGrpSpPr/>
        <p:nvPr/>
      </p:nvGrpSpPr>
      <p:grpSpPr>
        <a:xfrm>
          <a:off y="0" x="0"/>
          <a:ext cy="0" cx="0"/>
          <a:chOff y="0" x="0"/>
          <a:chExt cy="0" cx="0"/>
        </a:xfrm>
      </p:grpSpPr>
      <p:sp>
        <p:nvSpPr>
          <p:cNvPr id="415" name="Shape 415"/>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What is metering?</a:t>
            </a:r>
          </a:p>
        </p:txBody>
      </p:sp>
      <p:sp>
        <p:nvSpPr>
          <p:cNvPr id="416" name="Shape 41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Refers to the amount of the viewfinder that the camera analyzes to determine what part you want to be exposed optimally. </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0" name="Shape 420"/>
        <p:cNvGrpSpPr/>
        <p:nvPr/>
      </p:nvGrpSpPr>
      <p:grpSpPr>
        <a:xfrm>
          <a:off y="0" x="0"/>
          <a:ext cy="0" cx="0"/>
          <a:chOff y="0" x="0"/>
          <a:chExt cy="0" cx="0"/>
        </a:xfrm>
      </p:grpSpPr>
      <p:sp>
        <p:nvSpPr>
          <p:cNvPr id="421" name="Shape 421"/>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For instance...</a:t>
            </a:r>
          </a:p>
        </p:txBody>
      </p:sp>
      <p:sp>
        <p:nvSpPr>
          <p:cNvPr id="422" name="Shape 422"/>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sz="2800" lang="en">
                <a:latin typeface="Helvetica Neue"/>
                <a:ea typeface="Helvetica Neue"/>
                <a:cs typeface="Helvetica Neue"/>
                <a:sym typeface="Helvetica Neue"/>
              </a:rPr>
              <a:t>In the automatic setting, the camera scans the entire viewfinder and tries to guess which part you want the camera to optimize.  </a:t>
            </a:r>
          </a:p>
          <a:p>
            <a:pPr algn="ctr" rtl="0" lvl="0">
              <a:buNone/>
            </a:pPr>
            <a:r>
              <a:rPr sz="2800" lang="en">
                <a:latin typeface="Helvetica Neue"/>
                <a:ea typeface="Helvetica Neue"/>
                <a:cs typeface="Helvetica Neue"/>
                <a:sym typeface="Helvetica Neue"/>
              </a:rPr>
              <a:t>BUT </a:t>
            </a:r>
          </a:p>
          <a:p>
            <a:pPr rtl="0" lvl="0">
              <a:buNone/>
            </a:pPr>
            <a:r>
              <a:rPr sz="2800" lang="en">
                <a:latin typeface="Helvetica Neue"/>
                <a:ea typeface="Helvetica Neue"/>
                <a:cs typeface="Helvetica Neue"/>
                <a:sym typeface="Helvetica Neue"/>
              </a:rPr>
              <a:t>A photographer can choose a specific section of the viewfinder (the center), and the camera will optimize exposure settings based on the light in that part of the picture.</a:t>
            </a:r>
          </a:p>
          <a:p>
            <a:r>
              <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6" name="Shape 426"/>
        <p:cNvGrpSpPr/>
        <p:nvPr/>
      </p:nvGrpSpPr>
      <p:grpSpPr>
        <a:xfrm>
          <a:off y="0" x="0"/>
          <a:ext cy="0" cx="0"/>
          <a:chOff y="0" x="0"/>
          <a:chExt cy="0" cx="0"/>
        </a:xfrm>
      </p:grpSpPr>
      <p:sp>
        <p:nvSpPr>
          <p:cNvPr id="427" name="Shape 42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How is metering measured?</a:t>
            </a:r>
          </a:p>
        </p:txBody>
      </p:sp>
      <p:sp>
        <p:nvSpPr>
          <p:cNvPr id="428" name="Shape 428"/>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There are three settings for most cameras:</a:t>
            </a:r>
          </a:p>
          <a:p>
            <a:pPr rtl="0" lvl="0">
              <a:buNone/>
            </a:pPr>
            <a:r>
              <a:rPr u="sng" lang="en">
                <a:solidFill>
                  <a:schemeClr val="accent6"/>
                </a:solidFill>
                <a:latin typeface="Helvetica Neue"/>
                <a:ea typeface="Helvetica Neue"/>
                <a:cs typeface="Helvetica Neue"/>
                <a:sym typeface="Helvetica Neue"/>
              </a:rPr>
              <a:t>Multi-segment</a:t>
            </a:r>
            <a:r>
              <a:rPr lang="en">
                <a:latin typeface="Helvetica Neue"/>
                <a:ea typeface="Helvetica Neue"/>
                <a:cs typeface="Helvetica Neue"/>
                <a:sym typeface="Helvetica Neue"/>
              </a:rPr>
              <a:t>: measures the balance of light over the entire scene</a:t>
            </a:r>
          </a:p>
          <a:p>
            <a:pPr rtl="0" lvl="0">
              <a:buNone/>
            </a:pPr>
            <a:r>
              <a:rPr u="sng" lang="en">
                <a:solidFill>
                  <a:schemeClr val="accent6"/>
                </a:solidFill>
                <a:latin typeface="Helvetica Neue"/>
                <a:ea typeface="Helvetica Neue"/>
                <a:cs typeface="Helvetica Neue"/>
                <a:sym typeface="Helvetica Neue"/>
              </a:rPr>
              <a:t>Center</a:t>
            </a:r>
            <a:r>
              <a:rPr lang="en">
                <a:latin typeface="Helvetica Neue"/>
                <a:ea typeface="Helvetica Neue"/>
                <a:cs typeface="Helvetica Neue"/>
                <a:sym typeface="Helvetica Neue"/>
              </a:rPr>
              <a:t>: averages light of the entire scene but focuses on the center</a:t>
            </a:r>
          </a:p>
          <a:p>
            <a:pPr rtl="0" lvl="0">
              <a:buNone/>
            </a:pPr>
            <a:r>
              <a:rPr u="sng" lang="en">
                <a:solidFill>
                  <a:schemeClr val="accent6"/>
                </a:solidFill>
                <a:latin typeface="Helvetica Neue"/>
                <a:ea typeface="Helvetica Neue"/>
                <a:cs typeface="Helvetica Neue"/>
                <a:sym typeface="Helvetica Neue"/>
              </a:rPr>
              <a:t>Spot</a:t>
            </a:r>
            <a:r>
              <a:rPr lang="en">
                <a:latin typeface="Helvetica Neue"/>
                <a:ea typeface="Helvetica Neue"/>
                <a:cs typeface="Helvetica Neue"/>
                <a:sym typeface="Helvetica Neue"/>
              </a:rPr>
              <a:t>: measures the spot around the central focus point</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2" name="Shape 432"/>
        <p:cNvGrpSpPr/>
        <p:nvPr/>
      </p:nvGrpSpPr>
      <p:grpSpPr>
        <a:xfrm>
          <a:off y="0" x="0"/>
          <a:ext cy="0" cx="0"/>
          <a:chOff y="0" x="0"/>
          <a:chExt cy="0" cx="0"/>
        </a:xfrm>
      </p:grpSpPr>
      <p:sp>
        <p:nvSpPr>
          <p:cNvPr id="433" name="Shape 433"/>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When</a:t>
            </a:r>
            <a:r>
              <a:rPr lang="en">
                <a:latin typeface="Helvetica Neue"/>
                <a:ea typeface="Helvetica Neue"/>
                <a:cs typeface="Helvetica Neue"/>
                <a:sym typeface="Helvetica Neue"/>
              </a:rPr>
              <a:t> should I adjust metering?</a:t>
            </a:r>
          </a:p>
        </p:txBody>
      </p:sp>
      <p:sp>
        <p:nvSpPr>
          <p:cNvPr id="434" name="Shape 434"/>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Adjust metering when the center of your photo is much brighter or darker than the rest, like when your subject is standing in a doorway.</a:t>
            </a:r>
          </a:p>
          <a:p>
            <a:r>
              <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y="0" x="0"/>
          <a:ext cy="0" cx="0"/>
          <a:chOff y="0" x="0"/>
          <a:chExt cy="0" cx="0"/>
        </a:xfrm>
      </p:grpSpPr>
      <p:sp>
        <p:nvSpPr>
          <p:cNvPr id="439" name="Shape 439"/>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How</a:t>
            </a:r>
            <a:r>
              <a:rPr lang="en">
                <a:latin typeface="Helvetica Neue"/>
                <a:ea typeface="Helvetica Neue"/>
                <a:cs typeface="Helvetica Neue"/>
                <a:sym typeface="Helvetica Neue"/>
              </a:rPr>
              <a:t> can I adjust metering?</a:t>
            </a:r>
          </a:p>
        </p:txBody>
      </p:sp>
      <p:sp>
        <p:nvSpPr>
          <p:cNvPr id="440" name="Shape 440"/>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On most cameras, metering settings can be adjust through either the </a:t>
            </a:r>
            <a:r>
              <a:rPr u="sng" lang="en">
                <a:latin typeface="Helvetica Neue"/>
                <a:ea typeface="Helvetica Neue"/>
                <a:cs typeface="Helvetica Neue"/>
                <a:sym typeface="Helvetica Neue"/>
              </a:rPr>
              <a:t>menu</a:t>
            </a:r>
            <a:r>
              <a:rPr lang="en">
                <a:latin typeface="Helvetica Neue"/>
                <a:ea typeface="Helvetica Neue"/>
                <a:cs typeface="Helvetica Neue"/>
                <a:sym typeface="Helvetica Neue"/>
              </a:rPr>
              <a:t> or the </a:t>
            </a:r>
            <a:r>
              <a:rPr u="sng" lang="en">
                <a:latin typeface="Helvetica Neue"/>
                <a:ea typeface="Helvetica Neue"/>
                <a:cs typeface="Helvetica Neue"/>
                <a:sym typeface="Helvetica Neue"/>
              </a:rPr>
              <a:t>function</a:t>
            </a:r>
            <a:r>
              <a:rPr lang="en">
                <a:latin typeface="Helvetica Neue"/>
                <a:ea typeface="Helvetica Neue"/>
                <a:cs typeface="Helvetica Neue"/>
                <a:sym typeface="Helvetica Neue"/>
              </a:rPr>
              <a:t> buttons.</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y="0" x="0"/>
          <a:ext cy="0" cx="0"/>
          <a:chOff y="0" x="0"/>
          <a:chExt cy="0" cx="0"/>
        </a:xfrm>
      </p:grpSpPr>
      <p:sp>
        <p:nvSpPr>
          <p:cNvPr id="445" name="Shape 445"/>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Potential Problems</a:t>
            </a:r>
          </a:p>
        </p:txBody>
      </p:sp>
      <p:sp>
        <p:nvSpPr>
          <p:cNvPr id="446" name="Shape 446"/>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Much of the time, a photographer’s subject is not in the center of the photo, so using the Center or Spot metering mode can actually base the camera’s exposure on the wrong area.</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y="0" x="0"/>
          <a:ext cy="0" cx="0"/>
          <a:chOff y="0" x="0"/>
          <a:chExt cy="0" cx="0"/>
        </a:xfrm>
      </p:grpSpPr>
      <p:sp>
        <p:nvSpPr>
          <p:cNvPr id="61" name="Shape 61"/>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When</a:t>
            </a:r>
            <a:r>
              <a:rPr lang="en">
                <a:latin typeface="Helvetica Neue"/>
                <a:ea typeface="Helvetica Neue"/>
                <a:cs typeface="Helvetica Neue"/>
                <a:sym typeface="Helvetica Neue"/>
              </a:rPr>
              <a:t> should I adjust exposure?</a:t>
            </a:r>
          </a:p>
        </p:txBody>
      </p:sp>
      <p:sp>
        <p:nvSpPr>
          <p:cNvPr id="62" name="Shape 62"/>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Adjust exposure when your entire photograph is either too dark or too light.</a:t>
            </a:r>
          </a:p>
          <a:p>
            <a:r>
              <a:t/>
            </a:r>
          </a:p>
          <a:p>
            <a:pPr rtl="0" lvl="0">
              <a:buNone/>
            </a:pPr>
            <a:r>
              <a:rPr lang="en">
                <a:latin typeface="Helvetica Neue"/>
                <a:ea typeface="Helvetica Neue"/>
                <a:cs typeface="Helvetica Neue"/>
                <a:sym typeface="Helvetica Neue"/>
              </a:rPr>
              <a:t>	Bright sunlight</a:t>
            </a:r>
          </a:p>
          <a:p>
            <a:pPr rtl="0" lvl="0">
              <a:buNone/>
            </a:pPr>
            <a:r>
              <a:rPr lang="en">
                <a:latin typeface="Helvetica Neue"/>
                <a:ea typeface="Helvetica Neue"/>
                <a:cs typeface="Helvetica Neue"/>
                <a:sym typeface="Helvetica Neue"/>
              </a:rPr>
              <a:t>	Dark rooms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y="0" x="0"/>
          <a:ext cy="0" cx="0"/>
          <a:chOff y="0" x="0"/>
          <a:chExt cy="0" cx="0"/>
        </a:xfrm>
      </p:grpSpPr>
      <p:sp>
        <p:nvSpPr>
          <p:cNvPr id="67" name="Shape 6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u="sng" lang="en">
                <a:latin typeface="Helvetica Neue"/>
                <a:ea typeface="Helvetica Neue"/>
                <a:cs typeface="Helvetica Neue"/>
                <a:sym typeface="Helvetica Neue"/>
              </a:rPr>
              <a:t>How</a:t>
            </a:r>
            <a:r>
              <a:rPr lang="en">
                <a:latin typeface="Helvetica Neue"/>
                <a:ea typeface="Helvetica Neue"/>
                <a:cs typeface="Helvetica Neue"/>
                <a:sym typeface="Helvetica Neue"/>
              </a:rPr>
              <a:t> can I adjust exposure?</a:t>
            </a:r>
          </a:p>
        </p:txBody>
      </p:sp>
      <p:sp>
        <p:nvSpPr>
          <p:cNvPr id="68" name="Shape 68"/>
          <p:cNvSpPr txBox="1"/>
          <p:nvPr>
            <p:ph idx="1" type="body"/>
          </p:nvPr>
        </p:nvSpPr>
        <p:spPr>
          <a:xfrm>
            <a:off y="1600200" x="5123075"/>
            <a:ext cy="4967700" cx="3675000"/>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Most cameras have a button with a + and - sign.  When pushed, this brings up a screen that allows you to toggle to the correct exposure setting.</a:t>
            </a:r>
          </a:p>
        </p:txBody>
      </p:sp>
      <p:pic>
        <p:nvPicPr>
          <p:cNvPr id="69" name="Shape 69"/>
          <p:cNvPicPr preferRelativeResize="0"/>
          <p:nvPr/>
        </p:nvPicPr>
        <p:blipFill>
          <a:blip r:embed="rId3"/>
          <a:stretch>
            <a:fillRect/>
          </a:stretch>
        </p:blipFill>
        <p:spPr>
          <a:xfrm>
            <a:off y="2354150" x="10"/>
            <a:ext cy="3459775" cx="46252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y="0" x="0"/>
          <a:ext cy="0" cx="0"/>
          <a:chOff y="0" x="0"/>
          <a:chExt cy="0" cx="0"/>
        </a:xfrm>
      </p:grpSpPr>
      <p:sp>
        <p:nvSpPr>
          <p:cNvPr id="74" name="Shape 74"/>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latin typeface="Helvetica Neue"/>
                <a:ea typeface="Helvetica Neue"/>
                <a:cs typeface="Helvetica Neue"/>
                <a:sym typeface="Helvetica Neue"/>
              </a:rPr>
              <a:t>Potential Problems</a:t>
            </a:r>
          </a:p>
        </p:txBody>
      </p:sp>
      <p:sp>
        <p:nvSpPr>
          <p:cNvPr id="75" name="Shape 75"/>
          <p:cNvSpPr txBox="1"/>
          <p:nvPr>
            <p:ph idx="1" type="body"/>
          </p:nvPr>
        </p:nvSpPr>
        <p:spPr>
          <a:xfrm>
            <a:off y="1600200" x="457200"/>
            <a:ext cy="4967700" cx="8340899"/>
          </a:xfrm>
          <a:prstGeom prst="rect">
            <a:avLst/>
          </a:prstGeom>
        </p:spPr>
        <p:txBody>
          <a:bodyPr bIns="91425" rIns="91425" lIns="91425" tIns="91425" anchor="t" anchorCtr="0">
            <a:noAutofit/>
          </a:bodyPr>
          <a:lstStyle/>
          <a:p>
            <a:pPr rtl="0" lvl="0">
              <a:buNone/>
            </a:pPr>
            <a:r>
              <a:rPr lang="en">
                <a:latin typeface="Helvetica Neue"/>
                <a:ea typeface="Helvetica Neue"/>
                <a:cs typeface="Helvetica Neue"/>
                <a:sym typeface="Helvetica Neue"/>
              </a:rPr>
              <a:t>Changing any other setting will also change your exposure needs, so it requires constant attention and adjustment.</a:t>
            </a:r>
          </a:p>
          <a:p>
            <a:r>
              <a:t/>
            </a:r>
          </a:p>
          <a:p>
            <a:r>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