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2.xml" Type="http://schemas.openxmlformats.org/officeDocument/2006/relationships/slide" Id="rId37"/><Relationship Target="slides/slide14.xml" Type="http://schemas.openxmlformats.org/officeDocument/2006/relationships/slide" Id="rId19"/><Relationship Target="slides/slide31.xml" Type="http://schemas.openxmlformats.org/officeDocument/2006/relationships/slide" Id="rId36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3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2" name="Shape 1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9" name="Shape 1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1" name="Shape 2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7" name="Shape 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3" name="Shape 2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3" name="Shape 2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 indent="304800">
              <a:buSzPct val="100000"/>
              <a:defRPr sz="4800"/>
            </a:lvl1pPr>
            <a:lvl2pPr algn="ctr" indent="304800">
              <a:buSzPct val="100000"/>
              <a:defRPr sz="4800"/>
            </a:lvl2pPr>
            <a:lvl3pPr algn="ctr" indent="304800">
              <a:buSzPct val="100000"/>
              <a:defRPr sz="4800"/>
            </a:lvl3pPr>
            <a:lvl4pPr algn="ctr" indent="304800">
              <a:buSzPct val="100000"/>
              <a:defRPr sz="4800"/>
            </a:lvl4pPr>
            <a:lvl5pPr algn="ctr" indent="304800">
              <a:buSzPct val="100000"/>
              <a:defRPr sz="4800"/>
            </a:lvl5pPr>
            <a:lvl6pPr algn="ctr" indent="304800">
              <a:buSzPct val="100000"/>
              <a:defRPr sz="4800"/>
            </a:lvl6pPr>
            <a:lvl7pPr algn="ctr" indent="304800">
              <a:buSzPct val="100000"/>
              <a:defRPr sz="4800"/>
            </a:lvl7pPr>
            <a:lvl8pPr algn="ctr" indent="304800">
              <a:buSzPct val="100000"/>
              <a:defRPr sz="4800"/>
            </a:lvl8pPr>
            <a:lvl9pPr algn="ctr" indent="304800"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mar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-171450" marL="285750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indent="-133350" marL="7429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indent="-76200" marL="11430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indent="-114300" marL="1600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indent="-114300" marL="20574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indent="-114300" marL="25146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indent="-114300" marL="29718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indent="-114300" marL="34290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indent="-114300" marL="3886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6.jpg" Type="http://schemas.openxmlformats.org/officeDocument/2006/relationships/image" Id="rId4"/><Relationship Target="../media/image03.jpg" Type="http://schemas.openxmlformats.org/officeDocument/2006/relationships/image" Id="rId3"/><Relationship Target="../media/image01.jpg" Type="http://schemas.openxmlformats.org/officeDocument/2006/relationships/image" Id="rId6"/><Relationship Target="../media/image07.jpg" Type="http://schemas.openxmlformats.org/officeDocument/2006/relationships/image" Id="rId5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9.jpg" Type="http://schemas.openxmlformats.org/officeDocument/2006/relationships/image" Id="rId4"/><Relationship Target="../media/image00.jpg" Type="http://schemas.openxmlformats.org/officeDocument/2006/relationships/image" Id="rId3"/><Relationship Target="../media/image02.jpg" Type="http://schemas.openxmlformats.org/officeDocument/2006/relationships/image" Id="rId6"/><Relationship Target="../media/image05.jpg" Type="http://schemas.openxmlformats.org/officeDocument/2006/relationships/image" Id="rId5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jp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2.jpg" Type="http://schemas.openxmlformats.org/officeDocument/2006/relationships/image" Id="rId4"/><Relationship Target="../media/image13.jpg" Type="http://schemas.openxmlformats.org/officeDocument/2006/relationships/image" Id="rId3"/><Relationship Target="../media/image10.jpg" Type="http://schemas.openxmlformats.org/officeDocument/2006/relationships/image" Id="rId6"/><Relationship Target="../media/image14.jpg" Type="http://schemas.openxmlformats.org/officeDocument/2006/relationships/image" Id="rId5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b="0" lang="en"/>
              <a:t>Aspects of Exposure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640"/>
              </a:spcBef>
              <a:buClr>
                <a:srgbClr val="C60000"/>
              </a:buClr>
              <a:buSzPct val="25000"/>
              <a:buFont typeface="Arial"/>
              <a:buNone/>
            </a:pPr>
            <a:r>
              <a:rPr sz="3200" lang="en">
                <a:solidFill>
                  <a:srgbClr val="C60000"/>
                </a:solidFill>
              </a:rPr>
              <a:t>JEA Photojournalism Curriculum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u="sng" lang="en"/>
              <a:t>How</a:t>
            </a:r>
            <a:r>
              <a:rPr lang="en"/>
              <a:t> can I adjust shutter speed?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1600200" x="457200"/>
            <a:ext cy="4967700" cx="8340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Set your camera to Shutter Speed priority.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Arial"/>
              <a:buAutoNum type="alphaLcPeriod"/>
            </a:pPr>
            <a:r>
              <a:rPr lang="en" i="1"/>
              <a:t>“Tv”</a:t>
            </a:r>
            <a:r>
              <a:rPr lang="en"/>
              <a:t> on Canon, Pentax, and Leica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Arial"/>
              <a:buAutoNum type="alphaLcPeriod"/>
            </a:pPr>
            <a:r>
              <a:rPr lang="en" i="1"/>
              <a:t>“S”</a:t>
            </a:r>
            <a:r>
              <a:rPr lang="en"/>
              <a:t> on everything else</a:t>
            </a:r>
          </a:p>
          <a:p>
            <a:r>
              <a:t/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From there, adjust using a scroll button on the camera.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Potential Problems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1600200" x="457200"/>
            <a:ext cy="4967700" cx="8340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Slow shutter speeds pick up more movement, even a slight shake of your hand.</a:t>
            </a:r>
          </a:p>
          <a:p>
            <a:pPr rtl="0" lvl="0">
              <a:buNone/>
            </a:pPr>
            <a:r>
              <a:rPr lang="en"/>
              <a:t>	Use a tripod to fix this problem!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1" name="Shape 9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00875" x="112449"/>
            <a:ext cy="3187150" cx="213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600875" x="2387075"/>
            <a:ext cy="3187150" cx="213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1600875" x="4661700"/>
            <a:ext cy="3187150" cx="213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1600875" x="6898225"/>
            <a:ext cy="3187150" cx="213334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Shutter Speed Examples 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y="5242100" x="320075"/>
            <a:ext cy="1497000" cx="1718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u="sng" lang="en"/>
              <a:t>Slowest</a:t>
            </a:r>
          </a:p>
          <a:p>
            <a:r>
              <a:t/>
            </a:r>
          </a:p>
          <a:p>
            <a:pPr algn="ctr">
              <a:buNone/>
            </a:pPr>
            <a:r>
              <a:rPr lang="en"/>
              <a:t>Notice how the water blends together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y="5242100" x="7105850"/>
            <a:ext cy="1497000" cx="1718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u="sng" lang="en"/>
              <a:t>Fastest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lang="en"/>
              <a:t>Notice how you can see individual drops of water</a:t>
            </a:r>
          </a:p>
        </p:txBody>
      </p:sp>
      <p:sp>
        <p:nvSpPr>
          <p:cNvPr id="98" name="Shape 98"/>
          <p:cNvSpPr/>
          <p:nvPr/>
        </p:nvSpPr>
        <p:spPr>
          <a:xfrm>
            <a:off y="4875075" x="899575"/>
            <a:ext cy="366899" cx="580499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99" name="Shape 99"/>
          <p:cNvSpPr/>
          <p:nvPr/>
        </p:nvSpPr>
        <p:spPr>
          <a:xfrm>
            <a:off y="4875075" x="7674650"/>
            <a:ext cy="366899" cx="580499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Shutter Speed Examples (at night) 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793625" x="3767542"/>
            <a:ext cy="2234050" cx="3324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145550" x="411475"/>
            <a:ext cy="2204599" cx="325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4145550" x="3767550"/>
            <a:ext cy="2204607" cx="332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1810250" x="433675"/>
            <a:ext cy="2204599" cx="325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y="1934000" x="7303800"/>
            <a:ext cy="4123200" cx="1718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lang="en"/>
              <a:t>Notice how the faster shutter speed (1/30th of a second) lets in less light, creating a more precise image but a darker one.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lang="en"/>
              <a:t>The faster shutter speeds are brighter but blur the movement and the light.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ISO</a:t>
            </a:r>
          </a:p>
        </p:txBody>
      </p:sp>
      <p:sp>
        <p:nvSpPr>
          <p:cNvPr id="115" name="Shape 115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What is ISO?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Refers to a camera’s sensitivity to light.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This controls how much your camera naturally adjusts for a lack of light in situations.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NOTE: On film cameras, ISO referred to the “speed” of the film you bought.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How is ISO measured?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1600200" x="457200"/>
            <a:ext cy="4967700" cx="8340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800" lang="en"/>
              <a:t>ISO typically comes in one of the following measurements:</a:t>
            </a:r>
          </a:p>
          <a:p>
            <a:pPr rtl="0" lvl="0" indent="0" marL="914400">
              <a:buNone/>
            </a:pPr>
            <a:r>
              <a:rPr sz="2800" lang="en"/>
              <a:t>100</a:t>
            </a:r>
          </a:p>
          <a:p>
            <a:pPr rtl="0" lvl="0" indent="0" marL="914400">
              <a:buNone/>
            </a:pPr>
            <a:r>
              <a:rPr sz="2800" lang="en"/>
              <a:t>200</a:t>
            </a:r>
          </a:p>
          <a:p>
            <a:pPr rtl="0" lvl="0" indent="0" marL="914400">
              <a:buNone/>
            </a:pPr>
            <a:r>
              <a:rPr sz="2800" lang="en"/>
              <a:t>400</a:t>
            </a:r>
          </a:p>
          <a:p>
            <a:pPr rtl="0" lvl="0" indent="0" marL="914400">
              <a:buNone/>
            </a:pPr>
            <a:r>
              <a:rPr sz="2800" lang="en"/>
              <a:t>800</a:t>
            </a:r>
          </a:p>
          <a:p>
            <a:pPr rtl="0" lvl="0" indent="0" marL="914400">
              <a:buNone/>
            </a:pPr>
            <a:r>
              <a:rPr sz="2800" lang="en"/>
              <a:t>1600</a:t>
            </a:r>
          </a:p>
          <a:p>
            <a:pPr rtl="0" lvl="0" indent="0" marL="914400">
              <a:buNone/>
            </a:pPr>
            <a:r>
              <a:rPr sz="2800" lang="en"/>
              <a:t>3200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What does that mean?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1600200" x="457200"/>
            <a:ext cy="4967700" cx="8340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The lower the number, the less sensitive the camera’s sensor will be to natural light.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AND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The higher the number, the more sensitive the camera’s sensor will be to natural light.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For instance...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1600200" x="457200"/>
            <a:ext cy="4967700" cx="8340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An ISO of 100 or 200 should be used for daylight or bright light situations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WHEREAS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Darker scenes and indoor pictures should use a higher speed.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u="sng" lang="en"/>
              <a:t>When</a:t>
            </a:r>
            <a:r>
              <a:rPr lang="en"/>
              <a:t> should I adjust ISO?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1600200" x="457200"/>
            <a:ext cy="4967700" cx="8340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If you are taking pictures in low light situations and your photos are too dark, try bumping up the ISO.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Good for:</a:t>
            </a:r>
          </a:p>
          <a:p>
            <a:pPr rtl="0" lvl="0" indent="457200">
              <a:buNone/>
            </a:pPr>
            <a:r>
              <a:rPr lang="en"/>
              <a:t>-gymnasiums</a:t>
            </a:r>
          </a:p>
          <a:p>
            <a:pPr rtl="0" lvl="0" indent="457200">
              <a:buNone/>
            </a:pPr>
            <a:r>
              <a:rPr lang="en"/>
              <a:t>-concerts &amp; “no flash” performances</a:t>
            </a:r>
          </a:p>
          <a:p>
            <a:pPr rtl="0" lvl="0" indent="457200">
              <a:buNone/>
            </a:pPr>
            <a:r>
              <a:rPr lang="en"/>
              <a:t>-art galleries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What is exposure?</a:t>
            </a:r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Refers to the general term for the amount of light that reaches the lens, as measured by other exposure settings.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Many cameras can manually adjust exposure independently of other settings like shutter speed and aperture.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 txBox="1"/>
          <p:nvPr/>
        </p:nvSpPr>
        <p:spPr>
          <a:xfrm>
            <a:off y="460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u="sng" b="1" sz="3600" lang="en">
                <a:solidFill>
                  <a:srgbClr val="000000"/>
                </a:solidFill>
              </a:rPr>
              <a:t>Why</a:t>
            </a:r>
            <a:r>
              <a:rPr b="1" sz="3600" lang="en">
                <a:solidFill>
                  <a:srgbClr val="000000"/>
                </a:solidFill>
              </a:rPr>
              <a:t> should I adjust ISO?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y="1143000" x="457200"/>
            <a:ext cy="4967700" cx="8340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600"/>
              </a:spcBef>
              <a:buNone/>
            </a:pPr>
            <a:r>
              <a:rPr sz="3000" lang="en">
                <a:solidFill>
                  <a:srgbClr val="000000"/>
                </a:solidFill>
              </a:rPr>
              <a:t>It adjusts for dark situations without using flash!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884625" x="1004775"/>
            <a:ext cy="4463025" cx="669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y="6303325" x="554675"/>
            <a:ext cy="398699" cx="716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buNone/>
            </a:pPr>
            <a:r>
              <a:rPr sz="1800" lang="en"/>
              <a:t>Bryant High School Publications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u="sng" lang="en"/>
              <a:t>How</a:t>
            </a:r>
            <a:r>
              <a:rPr lang="en"/>
              <a:t> can I adjust ISO?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y="1600200" x="457200"/>
            <a:ext cy="4967700" cx="8340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ISO is located in a different place on each type of camera.  On most cameras, ISO can be adjusted in every photo setting (including “auto”).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Check your camera manual to find it.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Potential Problems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y="1600200" x="457200"/>
            <a:ext cy="4967700" cx="8340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As you increase your ISO, your photos will get brighter...BUT they will also get grainier.  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It’s a good idea to take the photos using the </a:t>
            </a:r>
            <a:r>
              <a:rPr u="sng" lang="en"/>
              <a:t>lowest</a:t>
            </a:r>
            <a:r>
              <a:rPr lang="en"/>
              <a:t> ISO possible that still gets you a light enough shot.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Aperture</a:t>
            </a:r>
          </a:p>
        </p:txBody>
      </p:sp>
      <p:sp>
        <p:nvSpPr>
          <p:cNvPr id="171" name="Shape 171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What is aperture?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Refers to the amount of light that enters the eye of the camera.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THINK of aperture like the pupil of your eye: your pupil gets bigger and smaller based on the light that is available, and aperture does that to the camera’s “eye” as well.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What does that mean?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y="1600200" x="457200"/>
            <a:ext cy="1654200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600" lang="en"/>
              <a:t>The larger the “eye,” the more light that the camera will let in.</a:t>
            </a:r>
          </a:p>
          <a:p>
            <a:r>
              <a:t/>
            </a:r>
          </a:p>
        </p:txBody>
      </p:sp>
      <p:sp>
        <p:nvSpPr>
          <p:cNvPr id="184" name="Shape 184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2600" lang="en"/>
              <a:t>The smaller the “eye,” the less light the camera will let in.</a:t>
            </a:r>
          </a:p>
        </p:txBody>
      </p:sp>
      <p:pic>
        <p:nvPicPr>
          <p:cNvPr id="185" name="Shape 18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093250" x="1681924"/>
            <a:ext cy="3688549" cx="553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How is aperture measured?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y="1600200" x="457200"/>
            <a:ext cy="4967700" cx="8340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800" lang="en"/>
              <a:t>By the size of the “eye” in the lens, called “f stops”</a:t>
            </a:r>
          </a:p>
          <a:p>
            <a:r>
              <a:t/>
            </a:r>
          </a:p>
          <a:p>
            <a:pPr rtl="0" lvl="0">
              <a:buNone/>
            </a:pPr>
            <a:r>
              <a:rPr sz="2800" lang="en"/>
              <a:t>Here’s where it gets confusing:</a:t>
            </a:r>
          </a:p>
          <a:p>
            <a:pPr rtl="0" lvl="0">
              <a:buNone/>
            </a:pPr>
            <a:r>
              <a:rPr sz="2800" lang="en"/>
              <a:t>	The </a:t>
            </a:r>
            <a:r>
              <a:rPr u="sng" sz="2800" lang="en">
                <a:solidFill>
                  <a:schemeClr val="accent6"/>
                </a:solidFill>
              </a:rPr>
              <a:t>bigger</a:t>
            </a:r>
            <a:r>
              <a:rPr sz="2800" lang="en"/>
              <a:t> the aperture hole opening, </a:t>
            </a:r>
          </a:p>
          <a:p>
            <a:pPr rtl="0" lvl="0" indent="457200" marL="914400">
              <a:buNone/>
            </a:pPr>
            <a:r>
              <a:rPr sz="2800" lang="en"/>
              <a:t>the </a:t>
            </a:r>
            <a:r>
              <a:rPr u="sng" sz="2800" lang="en">
                <a:solidFill>
                  <a:schemeClr val="accent6"/>
                </a:solidFill>
              </a:rPr>
              <a:t>more</a:t>
            </a:r>
            <a:r>
              <a:rPr sz="2800" lang="en"/>
              <a:t> light comes in, </a:t>
            </a:r>
          </a:p>
          <a:p>
            <a:pPr rtl="0" lvl="0" indent="457200" marL="1371600">
              <a:buNone/>
            </a:pPr>
            <a:r>
              <a:rPr sz="2800" lang="en"/>
              <a:t>which gives a </a:t>
            </a:r>
            <a:r>
              <a:rPr u="sng" sz="2800" lang="en">
                <a:solidFill>
                  <a:schemeClr val="accent6"/>
                </a:solidFill>
              </a:rPr>
              <a:t>smaller</a:t>
            </a:r>
            <a:r>
              <a:rPr sz="2800" lang="en"/>
              <a:t> f-stop number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For instance...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y="1600200" x="457200"/>
            <a:ext cy="4967700" cx="4254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Smaller f-stop numbers, like 1.4 and 1.8, actually mean a larger “eye” in the lens and more light.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Bigger f-stop numbers, like 6, mean a smaller “eye” in the lens and less light.</a:t>
            </a:r>
          </a:p>
        </p:txBody>
      </p:sp>
      <p:pic>
        <p:nvPicPr>
          <p:cNvPr id="198" name="Shape 19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968750" x="4711798"/>
            <a:ext cy="4967700" cx="425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u="sng" lang="en"/>
              <a:t>Why</a:t>
            </a:r>
            <a:r>
              <a:rPr lang="en"/>
              <a:t> should I adjust aperture?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y="1600200" x="457200"/>
            <a:ext cy="4967700" cx="8340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Adjusting aperture controls the depth of field, or how much of the picture is in focus.</a:t>
            </a:r>
          </a:p>
          <a:p>
            <a:r>
              <a:t/>
            </a:r>
          </a:p>
          <a:p>
            <a:pPr rtl="0" lvl="0" indent="0" marL="457200">
              <a:buNone/>
            </a:pPr>
            <a:r>
              <a:rPr lang="en"/>
              <a:t>A higher f-stop (like 6) will make the entire photo in focus, giving you a </a:t>
            </a:r>
            <a:r>
              <a:rPr u="sng" lang="en">
                <a:solidFill>
                  <a:schemeClr val="accent6"/>
                </a:solidFill>
              </a:rPr>
              <a:t>wide</a:t>
            </a:r>
            <a:r>
              <a:rPr lang="en"/>
              <a:t> or </a:t>
            </a:r>
            <a:r>
              <a:rPr u="sng" lang="en">
                <a:solidFill>
                  <a:schemeClr val="accent6"/>
                </a:solidFill>
              </a:rPr>
              <a:t>deep</a:t>
            </a:r>
            <a:r>
              <a:rPr lang="en"/>
              <a:t> depth of field</a:t>
            </a:r>
          </a:p>
          <a:p>
            <a:r>
              <a:t/>
            </a:r>
          </a:p>
          <a:p>
            <a:pPr rtl="0" lvl="0" indent="0" marL="457200">
              <a:buNone/>
            </a:pPr>
            <a:r>
              <a:rPr lang="en"/>
              <a:t>A lower f-stop (like 1.8) will make only part of the photo in focus, giving you a </a:t>
            </a:r>
            <a:r>
              <a:rPr u="sng" lang="en">
                <a:solidFill>
                  <a:schemeClr val="accent6"/>
                </a:solidFill>
              </a:rPr>
              <a:t>shallower</a:t>
            </a:r>
            <a:r>
              <a:rPr lang="en"/>
              <a:t> depth of field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u="sng" lang="en"/>
              <a:t>When</a:t>
            </a:r>
            <a:r>
              <a:rPr lang="en"/>
              <a:t> should I adjust aperture?</a:t>
            </a:r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y="1600200" x="457200"/>
            <a:ext cy="4967700" cx="8340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Adjust aperture when you only want part of the photo to be in focus.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For instance: </a:t>
            </a:r>
          </a:p>
          <a:p>
            <a:pPr rtl="0" lvl="0" indent="0" marL="457200">
              <a:buNone/>
            </a:pPr>
            <a:r>
              <a:rPr lang="en"/>
              <a:t>busy backgrounds</a:t>
            </a:r>
          </a:p>
          <a:p>
            <a:pPr rtl="0" lvl="0" indent="0" marL="457200">
              <a:buNone/>
            </a:pPr>
            <a:r>
              <a:rPr lang="en"/>
              <a:t>portraits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Shutter Speed</a:t>
            </a:r>
          </a:p>
        </p:txBody>
      </p:sp>
      <p:sp>
        <p:nvSpPr>
          <p:cNvPr id="36" name="Shape 36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u="sng" lang="en"/>
              <a:t>How</a:t>
            </a:r>
            <a:r>
              <a:rPr lang="en"/>
              <a:t> can I adjust aperture?</a:t>
            </a:r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y="1600200" x="457200"/>
            <a:ext cy="4967700" cx="8340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Set your camera to Aperture priority.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Arial"/>
              <a:buAutoNum type="alphaLcPeriod"/>
            </a:pPr>
            <a:r>
              <a:rPr lang="en" i="1"/>
              <a:t>“Av”</a:t>
            </a:r>
            <a:r>
              <a:rPr lang="en"/>
              <a:t> on Canon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Arial"/>
              <a:buAutoNum type="alphaLcPeriod"/>
            </a:pPr>
            <a:r>
              <a:rPr lang="en" i="1"/>
              <a:t>“A”</a:t>
            </a:r>
            <a:r>
              <a:rPr lang="en"/>
              <a:t> on pretty much everything else</a:t>
            </a:r>
          </a:p>
          <a:p>
            <a:r>
              <a:t/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From there, adjust using a scroll button on the camera.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Potential Problems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y="1600200" x="457200"/>
            <a:ext cy="4967700" cx="8340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The lens quality limits how much you can adjust aperture, and lens that allow low f-stops are expensive!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Very high f-stops (8 and up) often require a slower shutter speed, so you may need a tripod to prevent shakiness.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Aperture Examples 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y="1934000" x="7227600"/>
            <a:ext cy="4123200" cx="1718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u="sng" b="1" lang="en"/>
              <a:t>Top left:</a:t>
            </a:r>
            <a:r>
              <a:rPr lang="en"/>
              <a:t> Notice how lower aperture creates a smaller depth of field. The front swing is in focus but the other swings are somewhat blurry.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u="sng" b="1" lang="en"/>
              <a:t>Bottom right:</a:t>
            </a:r>
            <a:r>
              <a:rPr lang="en"/>
              <a:t> The higher aperture creates a greater depth of field, meaning that the entire photo is sharp and precise.</a:t>
            </a:r>
          </a:p>
        </p:txBody>
      </p:sp>
      <p:pic>
        <p:nvPicPr>
          <p:cNvPr id="229" name="Shape 2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837792" x="411475"/>
            <a:ext cy="2204599" cx="325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837800" x="3803825"/>
            <a:ext cy="2204599" cx="325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4140450" x="411475"/>
            <a:ext cy="2204599" cx="325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4140442" x="3803825"/>
            <a:ext cy="2204599" cx="325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What is shutter speed?</a:t>
            </a:r>
          </a:p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Refers to the speed at which the shutter opens and closes.</a:t>
            </a:r>
          </a:p>
          <a:p>
            <a:r>
              <a:t/>
            </a:r>
          </a:p>
          <a:p>
            <a:pPr>
              <a:buNone/>
            </a:pPr>
            <a:r>
              <a:rPr lang="en"/>
              <a:t>This controls the length of time that light is available to the camera as it takes the picture.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How is shutter speed measured?</a:t>
            </a:r>
          </a:p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1600200" x="457200"/>
            <a:ext cy="4967700" cx="8340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Shutter speed is measured in fractions of a second.</a:t>
            </a:r>
          </a:p>
          <a:p>
            <a:pPr rtl="0" lvl="0">
              <a:buNone/>
            </a:pPr>
            <a:r>
              <a:rPr lang="en" i="1"/>
              <a:t>	</a:t>
            </a:r>
            <a:r>
              <a:rPr sz="2800" lang="en" i="1"/>
              <a:t>1-</a:t>
            </a:r>
            <a:r>
              <a:rPr sz="2800" lang="en"/>
              <a:t> one full second</a:t>
            </a:r>
          </a:p>
          <a:p>
            <a:pPr rtl="0" lvl="0" indent="457200">
              <a:buNone/>
            </a:pPr>
            <a:r>
              <a:rPr sz="2800" lang="en" i="1"/>
              <a:t>1/80 (or “80”) -</a:t>
            </a:r>
            <a:r>
              <a:rPr sz="2800" lang="en"/>
              <a:t> one eightieth of a second</a:t>
            </a:r>
          </a:p>
          <a:p>
            <a:pPr rtl="0" lvl="0">
              <a:buNone/>
            </a:pPr>
            <a:r>
              <a:rPr sz="2800" lang="en"/>
              <a:t>	</a:t>
            </a:r>
            <a:r>
              <a:rPr sz="2800" lang="en" i="1"/>
              <a:t>1/100 (or “100”)- </a:t>
            </a:r>
            <a:r>
              <a:rPr sz="2800" lang="en"/>
              <a:t>one one-hundredth of a second</a:t>
            </a:r>
          </a:p>
          <a:p>
            <a:pPr rtl="0" lvl="0">
              <a:buNone/>
            </a:pPr>
            <a:r>
              <a:rPr sz="2800" lang="en"/>
              <a:t>	</a:t>
            </a:r>
            <a:r>
              <a:rPr sz="2800" lang="en" i="1"/>
              <a:t>1/400 (or “400”)- </a:t>
            </a:r>
            <a:r>
              <a:rPr sz="2800" lang="en"/>
              <a:t>one four-hundredth of a second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For instance...</a:t>
            </a:r>
          </a:p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1600200" x="457200"/>
            <a:ext cy="4967700" cx="8340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A picture taken with “1” shutter speed allows light into the camera for a full second.</a:t>
            </a:r>
          </a:p>
          <a:p>
            <a:r>
              <a:t/>
            </a:r>
          </a:p>
          <a:p>
            <a:pPr algn="l" rtl="0" lvl="0" indent="457200" marL="2743200">
              <a:buNone/>
            </a:pPr>
            <a:r>
              <a:rPr lang="en"/>
              <a:t>  BUT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A picture taken with “400” shutter speed allows light into the camera for a very tiny amount of time.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What does that mean?</a:t>
            </a:r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y="1600200" x="457200"/>
            <a:ext cy="4967700" cx="8340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The longer the exposure, the brighter the image.</a:t>
            </a:r>
          </a:p>
          <a:p>
            <a:r>
              <a:t/>
            </a:r>
          </a:p>
          <a:p>
            <a:pPr algn="l" rtl="0" lvl="0" indent="457200" marL="2286000">
              <a:buNone/>
            </a:pPr>
            <a:r>
              <a:rPr lang="en"/>
              <a:t>      AND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A fast shutter speed gives you a crisp, clear image.  A slow shutter speed starts to blur anything that is moving.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u="sng" lang="en"/>
              <a:t>When</a:t>
            </a:r>
            <a:r>
              <a:rPr lang="en"/>
              <a:t> should I adjust shutter speed?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1600200" x="457200"/>
            <a:ext cy="4967700" cx="8340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1) To capture motion.</a:t>
            </a:r>
          </a:p>
          <a:p>
            <a:pPr rtl="0" lvl="0">
              <a:buNone/>
            </a:pPr>
            <a:r>
              <a:rPr lang="en"/>
              <a:t>	Freeze motion with a fast shutter speed</a:t>
            </a:r>
          </a:p>
          <a:p>
            <a:pPr rtl="0" lvl="0">
              <a:buNone/>
            </a:pPr>
            <a:r>
              <a:rPr lang="en"/>
              <a:t>	Blur motion with a slow shutter speed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2) To adjust light.</a:t>
            </a:r>
          </a:p>
          <a:p>
            <a:pPr rtl="0" lvl="0">
              <a:buNone/>
            </a:pPr>
            <a:r>
              <a:rPr lang="en"/>
              <a:t>	NOTE: only do this when nothing in your picture is moving!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y="373994" x="457200"/>
            <a:ext cy="6626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u="sng" lang="en"/>
              <a:t>Why</a:t>
            </a:r>
            <a:r>
              <a:rPr lang="en"/>
              <a:t> should I adjust shutter speed?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1143000" x="457200"/>
            <a:ext cy="4967700" cx="8340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It creates some cool effects!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073323" x="822700"/>
            <a:ext cy="4179399" cx="750789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y="6227125" x="1164275"/>
            <a:ext cy="398699" cx="716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buNone/>
            </a:pPr>
            <a:r>
              <a:rPr sz="1800" lang="en"/>
              <a:t>Bushra Ghafoor, R.B. Hayes High School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