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.xml"/>
  <Override ContentType="application/vnd.openxmlformats-officedocument.presentationml.slide+xml" PartName="/ppt/slides/slide4.xml"/>
  <Override ContentType="application/vnd.openxmlformats-officedocument.presentationml.slide+xml" PartName="/ppt/slides/slide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9144000"/>
  <p:notesSz cx="6858000" cy="9144000"/>
  <p:embeddedFontLst>
    <p:embeddedFont>
      <p:font typeface="Garamond"/>
      <p:regular r:id="rId13"/>
      <p:bold r:id="rId14"/>
      <p:italic r:id="rId15"/>
      <p:boldItalic r:id="rId16"/>
    </p:embeddedFont>
    <p:embeddedFont>
      <p:font typeface="Helvetica Neue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Garamond-regular.fntdata"/><Relationship Id="rId12" Type="http://schemas.openxmlformats.org/officeDocument/2006/relationships/slide" Target="slides/slide7.xml"/><Relationship Id="rId1" Type="http://schemas.openxmlformats.org/officeDocument/2006/relationships/theme" Target="theme/theme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.xml"/><Relationship Id="rId4" Type="http://schemas.openxmlformats.org/officeDocument/2006/relationships/notesMaster" Target="notesMasters/notesMaster.xml"/><Relationship Id="rId9" Type="http://schemas.openxmlformats.org/officeDocument/2006/relationships/slide" Target="slides/slide4.xml"/><Relationship Id="rId15" Type="http://schemas.openxmlformats.org/officeDocument/2006/relationships/font" Target="fonts/Garamond-italic.fntdata"/><Relationship Id="rId14" Type="http://schemas.openxmlformats.org/officeDocument/2006/relationships/font" Target="fonts/Garamond-bold.fntdata"/><Relationship Id="rId17" Type="http://schemas.openxmlformats.org/officeDocument/2006/relationships/font" Target="fonts/HelveticaNeue-regular.fntdata"/><Relationship Id="rId16" Type="http://schemas.openxmlformats.org/officeDocument/2006/relationships/font" Target="fonts/Garamond-boldItalic.fntdata"/><Relationship Id="rId5" Type="http://schemas.openxmlformats.org/officeDocument/2006/relationships/slide" Target="slides/slide.xml"/><Relationship Id="rId19" Type="http://schemas.openxmlformats.org/officeDocument/2006/relationships/font" Target="fonts/HelveticaNeue-italic.fntdata"/><Relationship Id="rId6" Type="http://schemas.openxmlformats.org/officeDocument/2006/relationships/slide" Target="slides/slide1.xml"/><Relationship Id="rId18" Type="http://schemas.openxmlformats.org/officeDocument/2006/relationships/font" Target="fonts/HelveticaNeue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2" type="body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 1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.xml"/><Relationship Id="rId3" Type="http://schemas.openxmlformats.org/officeDocument/2006/relationships/image" Target="../media/image00.jpg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jpg"/><Relationship Id="rId4" Type="http://schemas.openxmlformats.org/officeDocument/2006/relationships/image" Target="../media/image05.jpg"/><Relationship Id="rId5" Type="http://schemas.openxmlformats.org/officeDocument/2006/relationships/image" Target="../media/image0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08.jpg"/><Relationship Id="rId5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jpg"/><Relationship Id="rId4" Type="http://schemas.openxmlformats.org/officeDocument/2006/relationships/image" Target="../media/image02.jpg"/><Relationship Id="rId5" Type="http://schemas.openxmlformats.org/officeDocument/2006/relationships/image" Target="../media/image0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jpg"/><Relationship Id="rId4" Type="http://schemas.openxmlformats.org/officeDocument/2006/relationships/image" Target="../media/image0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Shape 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157"/>
            <a:ext cx="9144001" cy="673768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 txBox="1"/>
          <p:nvPr/>
        </p:nvSpPr>
        <p:spPr>
          <a:xfrm>
            <a:off x="-12750" y="1309575"/>
            <a:ext cx="9144000" cy="3693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8000">
                <a:latin typeface="Garamond"/>
                <a:ea typeface="Garamond"/>
                <a:cs typeface="Garamond"/>
                <a:sym typeface="Garamond"/>
              </a:rPr>
              <a:t>Choosing Photos 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en-US" sz="8000">
                <a:latin typeface="Garamond"/>
                <a:ea typeface="Garamond"/>
                <a:cs typeface="Garamond"/>
                <a:sym typeface="Garamond"/>
              </a:rPr>
              <a:t>for Publication</a:t>
            </a:r>
          </a:p>
        </p:txBody>
      </p:sp>
      <p:sp>
        <p:nvSpPr>
          <p:cNvPr id="30" name="Shape 30"/>
          <p:cNvSpPr txBox="1"/>
          <p:nvPr/>
        </p:nvSpPr>
        <p:spPr>
          <a:xfrm>
            <a:off x="-12750" y="5174600"/>
            <a:ext cx="9144000" cy="1321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000">
                <a:latin typeface="Helvetica Neue"/>
                <a:ea typeface="Helvetica Neue"/>
                <a:cs typeface="Helvetica Neue"/>
                <a:sym typeface="Helvetica Neue"/>
              </a:rPr>
              <a:t>Photojournalism</a:t>
            </a:r>
          </a:p>
        </p:txBody>
      </p:sp>
    </p:spTree>
  </p:cSld>
  <p:clrMapOvr>
    <a:masterClrMapping/>
  </p:clrMapOvr>
  <p:transition spd="slow">
    <p:cut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Practice scenario</a:t>
            </a:r>
          </a:p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268400" y="1600200"/>
            <a:ext cx="8418299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Helvetica Neue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Use the headlines and accompanying photos on the following slides. </a:t>
            </a:r>
          </a:p>
          <a:p>
            <a:pPr indent="-228600" lvl="0" marL="457200" rtl="0">
              <a:spcBef>
                <a:spcPts val="0"/>
              </a:spcBef>
              <a:buFont typeface="Helvetica Neue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Sketch out the front page of your broadsheet-sized student newspaper, The Monthly Gazette.</a:t>
            </a:r>
          </a:p>
          <a:p>
            <a:pPr indent="-228600" lvl="0" marL="457200" rtl="0">
              <a:spcBef>
                <a:spcPts val="0"/>
              </a:spcBef>
              <a:buFont typeface="Helvetica Neue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Choose which stories/photos to include</a:t>
            </a:r>
            <a:br>
              <a:rPr lang="en-US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and which to leave out.  </a:t>
            </a:r>
          </a:p>
          <a:p>
            <a:pPr indent="-228600" lvl="0" marL="457200">
              <a:spcBef>
                <a:spcPts val="0"/>
              </a:spcBef>
              <a:buFont typeface="Helvetica Neue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You may also choose to crop or adjust photos to help fit your purpose and the stories.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228600" y="274650"/>
            <a:ext cx="48342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400"/>
              <a:t>#1: Athletic department begins search for new head football coach after shaky season</a:t>
            </a:r>
          </a:p>
        </p:txBody>
      </p:sp>
      <p:pic>
        <p:nvPicPr>
          <p:cNvPr id="42" name="Shape 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600" y="1755475"/>
            <a:ext cx="4834273" cy="32400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43" name="Shape 43"/>
          <p:cNvSpPr txBox="1"/>
          <p:nvPr/>
        </p:nvSpPr>
        <p:spPr>
          <a:xfrm>
            <a:off x="78300" y="5735700"/>
            <a:ext cx="5155800" cy="9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600"/>
              <a:t>Photo credits clockwise from above: </a:t>
            </a:r>
            <a:r>
              <a:rPr lang="en-US" sz="1600">
                <a:solidFill>
                  <a:schemeClr val="dk1"/>
                </a:solidFill>
              </a:rPr>
              <a:t>Maria Dunn, Shawnee Mission East High School</a:t>
            </a:r>
            <a:r>
              <a:rPr lang="en-US" sz="1600"/>
              <a:t>; Shawnee Mission West High School; Malora Lake, Circle High School</a:t>
            </a:r>
          </a:p>
        </p:txBody>
      </p:sp>
      <p:pic>
        <p:nvPicPr>
          <p:cNvPr id="44" name="Shape 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1225" y="3020550"/>
            <a:ext cx="2507500" cy="37612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45" name="Shape 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15300" y="155274"/>
            <a:ext cx="3825674" cy="273397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152400" y="274650"/>
            <a:ext cx="48342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2400"/>
              <a:t>#2: County fair sets records for crowds, contest participation</a:t>
            </a:r>
          </a:p>
        </p:txBody>
      </p:sp>
      <p:sp>
        <p:nvSpPr>
          <p:cNvPr id="51" name="Shape 51"/>
          <p:cNvSpPr txBox="1"/>
          <p:nvPr/>
        </p:nvSpPr>
        <p:spPr>
          <a:xfrm>
            <a:off x="78300" y="5735700"/>
            <a:ext cx="4723499" cy="7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600"/>
              <a:t>Photo credits: McKinney High School Publications </a:t>
            </a:r>
          </a:p>
        </p:txBody>
      </p:sp>
      <p:pic>
        <p:nvPicPr>
          <p:cNvPr id="52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2" y="1781748"/>
            <a:ext cx="4193900" cy="35898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53" name="Shape 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1850" y="483475"/>
            <a:ext cx="3956020" cy="263734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54" name="Shape 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0149" y="3399650"/>
            <a:ext cx="3956027" cy="26373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-76200" y="274650"/>
            <a:ext cx="48342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2400"/>
              <a:t>#3: New courses aim to give students a look at career possibilities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51287" y="5506800"/>
            <a:ext cx="4523399" cy="9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600"/>
              <a:t>Photo credits clockwise from above: Bryant High School Publications; </a:t>
            </a:r>
            <a:r>
              <a:rPr lang="en-US" sz="1600">
                <a:solidFill>
                  <a:schemeClr val="dk1"/>
                </a:solidFill>
              </a:rPr>
              <a:t>McKinney High School Publications; Sarah Guthrie,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Westlake High School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9450" y="613174"/>
            <a:ext cx="4241749" cy="267265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2737" y="3532650"/>
            <a:ext cx="4107581" cy="2738378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63" name="Shape 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650" y="1508687"/>
            <a:ext cx="3034495" cy="390706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461500" y="2596412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/>
              <a:t>Your turn! Use the template handout to design your own front page.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60925" y="472450"/>
            <a:ext cx="8549099" cy="640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600"/>
              <a:t>Compare the content of these two papers:</a:t>
            </a:r>
          </a:p>
          <a:p>
            <a:pPr lvl="0">
              <a:spcBef>
                <a:spcPts val="0"/>
              </a:spcBef>
              <a:buNone/>
            </a:pPr>
            <a:r>
              <a:rPr b="0" i="1" lang="en-US" sz="2600"/>
              <a:t>How is the message and focus of these pages different?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223" y="1108475"/>
            <a:ext cx="3832699" cy="54698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0750" y="1106249"/>
            <a:ext cx="3832699" cy="54698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457200" y="460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/>
              <a:t>Before printing a photo, consider...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457200" y="1756825"/>
            <a:ext cx="8229600" cy="4811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93700" lvl="0" marL="457200" rtl="0">
              <a:spcBef>
                <a:spcPts val="0"/>
              </a:spcBef>
              <a:buSzPct val="100000"/>
              <a:buAutoNum type="arabicPeriod"/>
            </a:pPr>
            <a:r>
              <a:rPr lang="en-US" sz="2600"/>
              <a:t>Does the photo communicate quicker, stronger, better or more eloquently than a simple sentence?</a:t>
            </a:r>
          </a:p>
          <a:p>
            <a:pPr indent="-393700" lvl="0" marL="457200" rtl="0">
              <a:spcBef>
                <a:spcPts val="0"/>
              </a:spcBef>
              <a:buSzPct val="100000"/>
              <a:buAutoNum type="arabicPeriod"/>
            </a:pPr>
            <a:r>
              <a:rPr lang="en-US" sz="2600"/>
              <a:t>Does the photo have visual content or stop short of elevating the story?</a:t>
            </a:r>
          </a:p>
          <a:p>
            <a:pPr indent="-393700" lvl="0" marL="457200" rtl="0">
              <a:spcBef>
                <a:spcPts val="0"/>
              </a:spcBef>
              <a:buSzPct val="100000"/>
              <a:buAutoNum type="arabicPeriod"/>
            </a:pPr>
            <a:r>
              <a:rPr lang="en-US" sz="2600"/>
              <a:t>Does the photo go beyond the trite or the obvious?</a:t>
            </a:r>
          </a:p>
          <a:p>
            <a:pPr indent="-393700" lvl="0" marL="457200" rtl="0">
              <a:spcBef>
                <a:spcPts val="0"/>
              </a:spcBef>
              <a:buSzPct val="100000"/>
              <a:buAutoNum type="arabicPeriod"/>
            </a:pPr>
            <a:r>
              <a:rPr lang="en-US" sz="2600"/>
              <a:t>Does the photo have enough impact to move the reader?</a:t>
            </a:r>
          </a:p>
          <a:p>
            <a:pPr indent="-393700" lvl="0" marL="457200" rtl="0">
              <a:spcBef>
                <a:spcPts val="0"/>
              </a:spcBef>
              <a:buSzPct val="100000"/>
              <a:buAutoNum type="arabicPeriod"/>
            </a:pPr>
            <a:r>
              <a:rPr lang="en-US" sz="2600"/>
              <a:t>Is the photo mindless documentation?</a:t>
            </a:r>
          </a:p>
          <a:p>
            <a:pPr indent="-393700" lvl="0" marL="457200">
              <a:spcBef>
                <a:spcPts val="0"/>
              </a:spcBef>
              <a:buSzPct val="100000"/>
              <a:buAutoNum type="arabicPeriod"/>
            </a:pPr>
            <a:r>
              <a:rPr lang="en-US" sz="2600"/>
              <a:t>Does the photo communicate effectively? A good photo should move, excite, entertain, inform or help readers understand the story.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466500" y="1081900"/>
            <a:ext cx="82296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*Used with permission from Joe Elbert, Assistant Managing Editor of Photos for The Washington Post</a:t>
            </a:r>
          </a:p>
        </p:txBody>
      </p:sp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