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1.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 name="Shape 2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3786737" x="685800"/>
            <a:ext cy="1046400"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600200" x="457200"/>
            <a:ext cy="49677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600200" x="457200"/>
            <a:ext cy="4967700"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600200" x="4692273"/>
            <a:ext cy="4967700"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1">
    <p:bg>
      <p:bgPr>
        <a:solidFill>
          <a:schemeClr val="lt1"/>
        </a:solidFill>
      </p:bgPr>
    </p:bg>
    <p:spTree>
      <p:nvGrpSpPr>
        <p:cNvPr id="22" name="Shape 22"/>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7.xml" Type="http://schemas.openxmlformats.org/officeDocument/2006/relationships/slideLayout" Id="rId1"/><Relationship Target="../media/image00.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 name="Shape 23"/>
        <p:cNvGrpSpPr/>
        <p:nvPr/>
      </p:nvGrpSpPr>
      <p:grpSpPr>
        <a:xfrm>
          <a:off y="0" x="0"/>
          <a:ext cy="0" cx="0"/>
          <a:chOff y="0" x="0"/>
          <a:chExt cy="0" cx="0"/>
        </a:xfrm>
      </p:grpSpPr>
      <p:pic>
        <p:nvPicPr>
          <p:cNvPr id="24" name="Shape 24"/>
          <p:cNvPicPr preferRelativeResize="0"/>
          <p:nvPr/>
        </p:nvPicPr>
        <p:blipFill>
          <a:blip r:embed="rId3">
            <a:alphaModFix/>
          </a:blip>
          <a:stretch>
            <a:fillRect/>
          </a:stretch>
        </p:blipFill>
        <p:spPr>
          <a:xfrm>
            <a:off y="60157" x="0"/>
            <a:ext cy="6737685" cx="9144001"/>
          </a:xfrm>
          <a:prstGeom prst="rect">
            <a:avLst/>
          </a:prstGeom>
          <a:noFill/>
          <a:ln>
            <a:noFill/>
          </a:ln>
        </p:spPr>
      </p:pic>
      <p:sp>
        <p:nvSpPr>
          <p:cNvPr id="25" name="Shape 25"/>
          <p:cNvSpPr txBox="1"/>
          <p:nvPr/>
        </p:nvSpPr>
        <p:spPr>
          <a:xfrm>
            <a:off y="1309575" x="-12750"/>
            <a:ext cy="3693299" cx="9144000"/>
          </a:xfrm>
          <a:prstGeom prst="rect">
            <a:avLst/>
          </a:prstGeom>
          <a:noFill/>
          <a:ln>
            <a:noFill/>
          </a:ln>
        </p:spPr>
        <p:txBody>
          <a:bodyPr bIns="91425" rIns="91425" lIns="91425" tIns="91425" anchor="ctr" anchorCtr="0">
            <a:noAutofit/>
          </a:bodyPr>
          <a:lstStyle/>
          <a:p>
            <a:pPr algn="ctr">
              <a:spcBef>
                <a:spcPts val="0"/>
              </a:spcBef>
              <a:buNone/>
            </a:pPr>
            <a:r>
              <a:rPr sz="9600" lang="en-US">
                <a:latin typeface="Garamond"/>
                <a:ea typeface="Garamond"/>
                <a:cs typeface="Garamond"/>
                <a:sym typeface="Garamond"/>
              </a:rPr>
              <a:t>The Return of the Inverted Pyramid</a:t>
            </a:r>
          </a:p>
        </p:txBody>
      </p:sp>
      <p:sp>
        <p:nvSpPr>
          <p:cNvPr id="26" name="Shape 26"/>
          <p:cNvSpPr txBox="1"/>
          <p:nvPr/>
        </p:nvSpPr>
        <p:spPr>
          <a:xfrm>
            <a:off y="5174600" x="-12750"/>
            <a:ext cy="1321499" cx="9144000"/>
          </a:xfrm>
          <a:prstGeom prst="rect">
            <a:avLst/>
          </a:prstGeom>
          <a:noFill/>
          <a:ln>
            <a:noFill/>
          </a:ln>
        </p:spPr>
        <p:txBody>
          <a:bodyPr bIns="91425" rIns="91425" lIns="91425" tIns="91425" anchor="t" anchorCtr="0">
            <a:noAutofit/>
          </a:bodyPr>
          <a:lstStyle/>
          <a:p>
            <a:pPr algn="ctr">
              <a:spcBef>
                <a:spcPts val="0"/>
              </a:spcBef>
              <a:buNone/>
            </a:pPr>
            <a:r>
              <a:rPr sz="3000" lang="en-US">
                <a:latin typeface="Helvetica Neue"/>
                <a:ea typeface="Helvetica Neue"/>
                <a:cs typeface="Helvetica Neue"/>
                <a:sym typeface="Helvetica Neue"/>
              </a:rPr>
              <a:t>WEB</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US">
                <a:latin typeface="Helvetica Neue"/>
                <a:ea typeface="Helvetica Neue"/>
                <a:cs typeface="Helvetica Neue"/>
                <a:sym typeface="Helvetica Neue"/>
              </a:rPr>
              <a:t>What is the inverted pyramid?</a:t>
            </a:r>
          </a:p>
        </p:txBody>
      </p:sp>
      <p:sp>
        <p:nvSpPr>
          <p:cNvPr id="32" name="Shape 3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A story structure commonly used in newspaper stories from the late 1800s through today</a:t>
            </a:r>
          </a:p>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Summarizes the most important facts at the very beginning</a:t>
            </a:r>
          </a:p>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Gives the reader the WHO, WHAT, WHEN, WHERE at the beginning, followed by the WHY or HOW (5W+H)</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US"/>
              <a:t>Inverted Pyramid</a:t>
            </a:r>
          </a:p>
        </p:txBody>
      </p:sp>
      <p:sp>
        <p:nvSpPr>
          <p:cNvPr id="38" name="Shape 38"/>
          <p:cNvSpPr/>
          <p:nvPr/>
        </p:nvSpPr>
        <p:spPr>
          <a:xfrm rot="3599978">
            <a:off y="448315" x="861846"/>
            <a:ext cy="4734700" cx="5474339"/>
          </a:xfrm>
          <a:prstGeom prst="triangle">
            <a:avLst>
              <a:gd fmla="val 50000" name="adj"/>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9" name="Shape 39"/>
          <p:cNvSpPr txBox="1"/>
          <p:nvPr/>
        </p:nvSpPr>
        <p:spPr>
          <a:xfrm>
            <a:off y="1635375" x="5763350"/>
            <a:ext cy="4826999" cx="3072899"/>
          </a:xfrm>
          <a:prstGeom prst="rect">
            <a:avLst/>
          </a:prstGeom>
          <a:noFill/>
          <a:ln>
            <a:noFill/>
          </a:ln>
        </p:spPr>
        <p:txBody>
          <a:bodyPr bIns="91425" rIns="91425" lIns="91425" tIns="91425" anchor="t" anchorCtr="0">
            <a:noAutofit/>
          </a:bodyPr>
          <a:lstStyle/>
          <a:p>
            <a:pPr rtl="0">
              <a:spcBef>
                <a:spcPts val="0"/>
              </a:spcBef>
              <a:buNone/>
            </a:pPr>
            <a:r>
              <a:rPr sz="2400" lang="en-US"/>
              <a:t>MOST IMPORTANT FACTS / DETAILS</a:t>
            </a:r>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rtl="0">
              <a:spcBef>
                <a:spcPts val="0"/>
              </a:spcBef>
              <a:buNone/>
            </a:pPr>
            <a:r>
              <a:t/>
            </a:r>
            <a:endParaRPr sz="2400"/>
          </a:p>
          <a:p>
            <a:pPr>
              <a:spcBef>
                <a:spcPts val="0"/>
              </a:spcBef>
              <a:buNone/>
            </a:pPr>
            <a:r>
              <a:rPr sz="2400" lang="en-US">
                <a:solidFill>
                  <a:schemeClr val="dk1"/>
                </a:solidFill>
              </a:rPr>
              <a:t>LEAST IMPORTANT FACTS / DETAILS</a:t>
            </a:r>
          </a:p>
        </p:txBody>
      </p:sp>
      <p:cxnSp>
        <p:nvCxnSpPr>
          <p:cNvPr id="40" name="Shape 40"/>
          <p:cNvCxnSpPr/>
          <p:nvPr/>
        </p:nvCxnSpPr>
        <p:spPr>
          <a:xfrm>
            <a:off y="2558550" x="6989875"/>
            <a:ext cy="2861999" cx="0"/>
          </a:xfrm>
          <a:prstGeom prst="straightConnector1">
            <a:avLst/>
          </a:prstGeom>
          <a:noFill/>
          <a:ln w="114300" cap="flat">
            <a:solidFill>
              <a:schemeClr val="dk2"/>
            </a:solidFill>
            <a:prstDash val="solid"/>
            <a:round/>
            <a:headEnd w="lg" len="lg" type="none"/>
            <a:tailEnd w="lg" len="lg" type="triangle"/>
          </a:ln>
        </p:spPr>
      </p:cxn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US"/>
              <a:t>Why did some newspapers move away from it?</a:t>
            </a:r>
          </a:p>
        </p:txBody>
      </p:sp>
      <p:sp>
        <p:nvSpPr>
          <p:cNvPr id="46" name="Shape 4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t>Story could be a little boring</a:t>
            </a:r>
          </a:p>
          <a:p>
            <a:pPr rtl="0" lvl="0" indent="-419100" marL="457200">
              <a:spcBef>
                <a:spcPts val="0"/>
              </a:spcBef>
              <a:buClr>
                <a:schemeClr val="dk1"/>
              </a:buClr>
              <a:buSzPct val="100000"/>
              <a:buFont typeface="Arial"/>
              <a:buChar char="●"/>
            </a:pPr>
            <a:r>
              <a:rPr lang="en-US"/>
              <a:t>Does not always draw the reader in as well as a creative approach</a:t>
            </a:r>
          </a:p>
          <a:p>
            <a:pPr rtl="0" lvl="0" indent="-419100" marL="457200">
              <a:spcBef>
                <a:spcPts val="0"/>
              </a:spcBef>
              <a:buClr>
                <a:schemeClr val="dk1"/>
              </a:buClr>
              <a:buSzPct val="100000"/>
              <a:buFont typeface="Arial"/>
              <a:buChar char="●"/>
            </a:pPr>
            <a:r>
              <a:rPr lang="en-US"/>
              <a:t>No reason for reader to continue reading to the end</a:t>
            </a:r>
          </a:p>
          <a:p>
            <a:pPr lvl="0" indent="-419100" marL="457200">
              <a:spcBef>
                <a:spcPts val="0"/>
              </a:spcBef>
              <a:buClr>
                <a:schemeClr val="dk1"/>
              </a:buClr>
              <a:buSzPct val="100000"/>
              <a:buFont typeface="Arial"/>
              <a:buChar char="●"/>
            </a:pPr>
            <a:r>
              <a:rPr lang="en-US"/>
              <a:t>Some publications (especially weekly or monthly pubs, like most high school newspapers) were published after the reader already knew the basic facts of a story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US"/>
              <a:t>Why return to the structure online?</a:t>
            </a:r>
          </a:p>
        </p:txBody>
      </p:sp>
      <p:sp>
        <p:nvSpPr>
          <p:cNvPr id="52" name="Shape 5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t>High school publications can now “break news” using their online news Websites.</a:t>
            </a:r>
          </a:p>
          <a:p>
            <a:pPr rtl="0" lvl="0" indent="-419100" marL="457200">
              <a:spcBef>
                <a:spcPts val="0"/>
              </a:spcBef>
              <a:buClr>
                <a:schemeClr val="dk1"/>
              </a:buClr>
              <a:buSzPct val="100000"/>
              <a:buFont typeface="Arial"/>
              <a:buChar char="●"/>
            </a:pPr>
            <a:r>
              <a:rPr lang="en-US"/>
              <a:t>Online readers move through information quickly and may not finish everything they begin reading.</a:t>
            </a:r>
          </a:p>
          <a:p>
            <a:pPr rtl="0" lvl="0" indent="-419100" marL="457200">
              <a:spcBef>
                <a:spcPts val="0"/>
              </a:spcBef>
              <a:buClr>
                <a:schemeClr val="dk1"/>
              </a:buClr>
              <a:buSzPct val="100000"/>
              <a:buFont typeface="Arial"/>
              <a:buChar char="●"/>
            </a:pPr>
            <a:r>
              <a:rPr lang="en-US"/>
              <a:t>Online readers seek factual information from credible sources to balance out the overwhelming amount of information they are presented with online.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US"/>
              <a:t>Recent example</a:t>
            </a:r>
          </a:p>
        </p:txBody>
      </p:sp>
      <p:sp>
        <p:nvSpPr>
          <p:cNvPr id="58" name="Shape 5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lang="en-US">
                <a:solidFill>
                  <a:srgbClr val="333333"/>
                </a:solidFill>
                <a:latin typeface="Helvetica Neue"/>
                <a:ea typeface="Helvetica Neue"/>
                <a:cs typeface="Helvetica Neue"/>
                <a:sym typeface="Helvetica Neue"/>
              </a:rPr>
              <a:t>“The Obama administration announced Monday that it expects the number of people who will have gained health coverage in the next year through the Affordable Care Act’s insurance marketplaces to be significantly lower than previous government predictions.”</a:t>
            </a:r>
          </a:p>
          <a:p>
            <a:pPr rtl="0">
              <a:spcBef>
                <a:spcPts val="0"/>
              </a:spcBef>
              <a:buNone/>
            </a:pPr>
            <a:r>
              <a:t/>
            </a:r>
            <a:endParaRPr sz="1800">
              <a:solidFill>
                <a:srgbClr val="333333"/>
              </a:solidFill>
              <a:latin typeface="Helvetica Neue"/>
              <a:ea typeface="Helvetica Neue"/>
              <a:cs typeface="Helvetica Neue"/>
              <a:sym typeface="Helvetica Neue"/>
            </a:endParaRPr>
          </a:p>
          <a:p>
            <a:pPr rtl="0">
              <a:spcBef>
                <a:spcPts val="0"/>
              </a:spcBef>
              <a:buNone/>
            </a:pPr>
            <a:r>
              <a:rPr sz="1800" lang="en-US">
                <a:solidFill>
                  <a:srgbClr val="333333"/>
                </a:solidFill>
                <a:latin typeface="Helvetica Neue"/>
                <a:ea typeface="Helvetica Neue"/>
                <a:cs typeface="Helvetica Neue"/>
                <a:sym typeface="Helvetica Neue"/>
              </a:rPr>
              <a:t>— Amy Goldstein, The Washington Post, Nov. 10, 2014</a:t>
            </a:r>
          </a:p>
          <a:p>
            <a:pPr rtl="0" lvl="0">
              <a:lnSpc>
                <a:spcPct val="108333"/>
              </a:lnSpc>
              <a:spcBef>
                <a:spcPts val="0"/>
              </a:spcBef>
              <a:spcAft>
                <a:spcPts val="1600"/>
              </a:spcAft>
              <a:buClr>
                <a:schemeClr val="dk1"/>
              </a:buClr>
              <a:buSzPct val="61111"/>
              <a:buFont typeface="Arial"/>
              <a:buNone/>
            </a:pPr>
            <a:r>
              <a:rPr sz="1800" lang="en-US">
                <a:solidFill>
                  <a:srgbClr val="2A2A2A"/>
                </a:solidFill>
                <a:latin typeface="Helvetica Neue"/>
                <a:ea typeface="Helvetica Neue"/>
                <a:cs typeface="Helvetica Neue"/>
                <a:sym typeface="Helvetica Neue"/>
              </a:rPr>
              <a:t>‘Obama administration predicts significantly lower health-care enrollment’</a:t>
            </a:r>
          </a:p>
          <a:p>
            <a:pPr>
              <a:spcBef>
                <a:spcPts val="0"/>
              </a:spcBef>
              <a:buNone/>
            </a:pPr>
            <a:r>
              <a:t/>
            </a:r>
            <a:endParaRPr>
              <a:solidFill>
                <a:srgbClr val="333333"/>
              </a:solidFill>
              <a:latin typeface="Helvetica Neue"/>
              <a:ea typeface="Helvetica Neue"/>
              <a:cs typeface="Helvetica Neue"/>
              <a:sym typeface="Helvetica Neue"/>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US"/>
              <a:t>Recent example</a:t>
            </a:r>
          </a:p>
        </p:txBody>
      </p:sp>
      <p:sp>
        <p:nvSpPr>
          <p:cNvPr id="64" name="Shape 6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spcBef>
                <a:spcPts val="0"/>
              </a:spcBef>
              <a:buNone/>
            </a:pPr>
            <a:r>
              <a:rPr lang="en-US">
                <a:solidFill>
                  <a:srgbClr val="333333"/>
                </a:solidFill>
                <a:latin typeface="Helvetica Neue"/>
                <a:ea typeface="Helvetica Neue"/>
                <a:cs typeface="Helvetica Neue"/>
                <a:sym typeface="Helvetica Neue"/>
              </a:rPr>
              <a:t>“</a:t>
            </a:r>
            <a:r>
              <a:rPr lang="en-US"/>
              <a:t>The Postal Service on Monday became the latest government agency to announce a major theft of data from its computer systems, telling its roughly 800,000 employees and retirees that an attack “potentially compromised” databases containing postal employees’ names, birth dates, addresses and Social Security numbers.</a:t>
            </a:r>
            <a:r>
              <a:rPr lang="en-US">
                <a:solidFill>
                  <a:srgbClr val="333333"/>
                </a:solidFill>
                <a:latin typeface="Helvetica Neue"/>
                <a:ea typeface="Helvetica Neue"/>
                <a:cs typeface="Helvetica Neue"/>
                <a:sym typeface="Helvetica Neue"/>
              </a:rPr>
              <a:t>”</a:t>
            </a:r>
          </a:p>
          <a:p>
            <a:pPr rtl="0" lvl="0">
              <a:spcBef>
                <a:spcPts val="0"/>
              </a:spcBef>
              <a:buNone/>
            </a:pPr>
            <a:r>
              <a:t/>
            </a:r>
            <a:endParaRPr sz="1800">
              <a:solidFill>
                <a:srgbClr val="333333"/>
              </a:solidFill>
              <a:latin typeface="Helvetica Neue"/>
              <a:ea typeface="Helvetica Neue"/>
              <a:cs typeface="Helvetica Neue"/>
              <a:sym typeface="Helvetica Neue"/>
            </a:endParaRPr>
          </a:p>
          <a:p>
            <a:pPr rtl="0" lvl="0">
              <a:spcBef>
                <a:spcPts val="0"/>
              </a:spcBef>
              <a:buNone/>
            </a:pPr>
            <a:r>
              <a:rPr sz="1800" lang="en-US">
                <a:solidFill>
                  <a:srgbClr val="333333"/>
                </a:solidFill>
                <a:latin typeface="Helvetica Neue"/>
                <a:ea typeface="Helvetica Neue"/>
                <a:cs typeface="Helvetica Neue"/>
                <a:sym typeface="Helvetica Neue"/>
              </a:rPr>
              <a:t>— David E. Sanger, The New York Times, Nov. 10, 2014</a:t>
            </a:r>
          </a:p>
          <a:p>
            <a:pPr rtl="0" lvl="0">
              <a:lnSpc>
                <a:spcPct val="108333"/>
              </a:lnSpc>
              <a:spcBef>
                <a:spcPts val="0"/>
              </a:spcBef>
              <a:spcAft>
                <a:spcPts val="1600"/>
              </a:spcAft>
              <a:buNone/>
            </a:pPr>
            <a:r>
              <a:rPr sz="1800" lang="en-US">
                <a:solidFill>
                  <a:srgbClr val="2A2A2A"/>
                </a:solidFill>
                <a:latin typeface="Helvetica Neue"/>
                <a:ea typeface="Helvetica Neue"/>
                <a:cs typeface="Helvetica Neue"/>
                <a:sym typeface="Helvetica Neue"/>
              </a:rPr>
              <a:t>‘Postal Service Discloses Major Data Theft’</a:t>
            </a:r>
          </a:p>
          <a:p>
            <a:pPr rtl="0" lvl="0">
              <a:spcBef>
                <a:spcPts val="0"/>
              </a:spcBef>
              <a:buNone/>
            </a:pPr>
            <a:r>
              <a:t/>
            </a:r>
            <a:endParaRPr>
              <a:solidFill>
                <a:srgbClr val="333333"/>
              </a:solidFill>
              <a:latin typeface="Helvetica Neue"/>
              <a:ea typeface="Helvetica Neue"/>
              <a:cs typeface="Helvetica Neue"/>
              <a:sym typeface="Helvetica Neue"/>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US"/>
              <a:t>How to produce an inverted pyramid story for the Web</a:t>
            </a:r>
          </a:p>
        </p:txBody>
      </p:sp>
      <p:sp>
        <p:nvSpPr>
          <p:cNvPr id="70" name="Shape 7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AutoNum type="arabicPeriod"/>
            </a:pPr>
            <a:r>
              <a:rPr lang="en-US"/>
              <a:t>Gather facts and information, including the 5W+H.</a:t>
            </a:r>
          </a:p>
          <a:p>
            <a:pPr rtl="0" lvl="0" indent="-419100" marL="457200">
              <a:spcBef>
                <a:spcPts val="0"/>
              </a:spcBef>
              <a:buClr>
                <a:schemeClr val="dk1"/>
              </a:buClr>
              <a:buSzPct val="100000"/>
              <a:buFont typeface="Arial"/>
              <a:buAutoNum type="arabicPeriod"/>
            </a:pPr>
            <a:r>
              <a:rPr lang="en-US"/>
              <a:t>Decide which information is most important and write a summary lead for the story.</a:t>
            </a:r>
          </a:p>
          <a:p>
            <a:pPr rtl="0" lvl="0" indent="-419100" marL="457200">
              <a:spcBef>
                <a:spcPts val="0"/>
              </a:spcBef>
              <a:buClr>
                <a:schemeClr val="dk1"/>
              </a:buClr>
              <a:buSzPct val="100000"/>
              <a:buFont typeface="Arial"/>
              <a:buAutoNum type="arabicPeriod"/>
            </a:pPr>
            <a:r>
              <a:rPr lang="en-US"/>
              <a:t>Fill in the remainder of the story with the other relevant quotations and details.</a:t>
            </a:r>
          </a:p>
          <a:p>
            <a:pPr lvl="0" indent="-419100" marL="457200">
              <a:spcBef>
                <a:spcPts val="0"/>
              </a:spcBef>
              <a:buClr>
                <a:schemeClr val="dk1"/>
              </a:buClr>
              <a:buSzPct val="100000"/>
              <a:buFont typeface="Arial"/>
              <a:buAutoNum type="arabicPeriod"/>
            </a:pPr>
            <a:r>
              <a:rPr lang="en-US"/>
              <a:t>Post the story online, then continue to follow the story and update readers as needed.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