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y="6858000" cx="9144000"/>
  <p:notesSz cx="6858000" cy="9144000"/>
  <p:embeddedFontLst>
    <p:embeddedFont>
      <p:font typeface="Garamond"/>
      <p:regular r:id="rId35"/>
      <p:bold r:id="rId36"/>
      <p:italic r:id="rId37"/>
      <p:boldItalic r:id="rId38"/>
    </p:embeddedFont>
    <p:embeddedFont>
      <p:font typeface="Helvetica Neue"/>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font" Target="fonts/HelveticaNeue-bold.fntdata"/><Relationship Id="rId20" Type="http://schemas.openxmlformats.org/officeDocument/2006/relationships/slide" Target="slides/slide16.xml"/><Relationship Id="rId42" Type="http://schemas.openxmlformats.org/officeDocument/2006/relationships/font" Target="fonts/HelveticaNeue-boldItalic.fntdata"/><Relationship Id="rId41" Type="http://schemas.openxmlformats.org/officeDocument/2006/relationships/font" Target="fonts/HelveticaNeue-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Garamond-regular.fntdata"/><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Garamond-italic.fntdata"/><Relationship Id="rId14" Type="http://schemas.openxmlformats.org/officeDocument/2006/relationships/slide" Target="slides/slide10.xml"/><Relationship Id="rId36" Type="http://schemas.openxmlformats.org/officeDocument/2006/relationships/font" Target="fonts/Garamond-bold.fntdata"/><Relationship Id="rId17" Type="http://schemas.openxmlformats.org/officeDocument/2006/relationships/slide" Target="slides/slide13.xml"/><Relationship Id="rId39" Type="http://schemas.openxmlformats.org/officeDocument/2006/relationships/font" Target="fonts/HelveticaNeue-regular.fntdata"/><Relationship Id="rId16" Type="http://schemas.openxmlformats.org/officeDocument/2006/relationships/slide" Target="slides/slide12.xml"/><Relationship Id="rId38" Type="http://schemas.openxmlformats.org/officeDocument/2006/relationships/font" Target="fonts/Garamond-bold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rgbClr val="000000"/>
              </a:buClr>
              <a:buFont typeface="Arial"/>
              <a:buNone/>
              <a:defRPr/>
            </a:lvl1pPr>
            <a:lvl2pPr indent="0" lvl="1" marL="0" marR="0" rtl="0" algn="l">
              <a:lnSpc>
                <a:spcPct val="100000"/>
              </a:lnSpc>
              <a:spcBef>
                <a:spcPts val="0"/>
              </a:spcBef>
              <a:spcAft>
                <a:spcPts val="0"/>
              </a:spcAft>
              <a:buClr>
                <a:srgbClr val="000000"/>
              </a:buClr>
              <a:buFont typeface="Arial"/>
              <a:buNone/>
              <a:defRPr/>
            </a:lvl2pPr>
            <a:lvl3pPr indent="0" lvl="2" marL="0" marR="0" rtl="0" algn="l">
              <a:lnSpc>
                <a:spcPct val="100000"/>
              </a:lnSpc>
              <a:spcBef>
                <a:spcPts val="0"/>
              </a:spcBef>
              <a:spcAft>
                <a:spcPts val="0"/>
              </a:spcAft>
              <a:buClr>
                <a:srgbClr val="000000"/>
              </a:buClr>
              <a:buFont typeface="Arial"/>
              <a:buNone/>
              <a:defRPr/>
            </a:lvl3pPr>
            <a:lvl4pPr indent="0" lvl="3" marL="0" marR="0" rtl="0" algn="l">
              <a:lnSpc>
                <a:spcPct val="100000"/>
              </a:lnSpc>
              <a:spcBef>
                <a:spcPts val="0"/>
              </a:spcBef>
              <a:spcAft>
                <a:spcPts val="0"/>
              </a:spcAft>
              <a:buClr>
                <a:srgbClr val="000000"/>
              </a:buClr>
              <a:buFont typeface="Arial"/>
              <a:buNone/>
              <a:defRPr/>
            </a:lvl4pPr>
            <a:lvl5pPr indent="0" lvl="4" marL="0" marR="0" rtl="0" algn="l">
              <a:lnSpc>
                <a:spcPct val="100000"/>
              </a:lnSpc>
              <a:spcBef>
                <a:spcPts val="0"/>
              </a:spcBef>
              <a:spcAft>
                <a:spcPts val="0"/>
              </a:spcAft>
              <a:buClr>
                <a:srgbClr val="000000"/>
              </a:buClr>
              <a:buFont typeface="Arial"/>
              <a:buNone/>
              <a:defRPr/>
            </a:lvl5pPr>
            <a:lvl6pPr indent="0" lvl="5" marL="0" marR="0" rtl="0" algn="l">
              <a:lnSpc>
                <a:spcPct val="100000"/>
              </a:lnSpc>
              <a:spcBef>
                <a:spcPts val="0"/>
              </a:spcBef>
              <a:spcAft>
                <a:spcPts val="0"/>
              </a:spcAft>
              <a:buClr>
                <a:srgbClr val="000000"/>
              </a:buClr>
              <a:buFont typeface="Arial"/>
              <a:buNone/>
              <a:defRPr/>
            </a:lvl6pPr>
            <a:lvl7pPr indent="0" lvl="6" marL="0" marR="0" rtl="0" algn="l">
              <a:lnSpc>
                <a:spcPct val="100000"/>
              </a:lnSpc>
              <a:spcBef>
                <a:spcPts val="0"/>
              </a:spcBef>
              <a:spcAft>
                <a:spcPts val="0"/>
              </a:spcAft>
              <a:buClr>
                <a:srgbClr val="000000"/>
              </a:buClr>
              <a:buFont typeface="Arial"/>
              <a:buNone/>
              <a:defRPr/>
            </a:lvl7pPr>
            <a:lvl8pPr indent="0" lvl="7" marL="0" marR="0" rtl="0" algn="l">
              <a:lnSpc>
                <a:spcPct val="100000"/>
              </a:lnSpc>
              <a:spcBef>
                <a:spcPts val="0"/>
              </a:spcBef>
              <a:spcAft>
                <a:spcPts val="0"/>
              </a:spcAft>
              <a:buClr>
                <a:srgbClr val="000000"/>
              </a:buClr>
              <a:buFont typeface="Arial"/>
              <a:buNone/>
              <a:defRPr/>
            </a:lvl8pPr>
            <a:lvl9pPr indent="0" lvl="8" marL="0" marR="0" rtl="0" algn="l">
              <a:lnSpc>
                <a:spcPct val="100000"/>
              </a:lnSpc>
              <a:spcBef>
                <a:spcPts val="0"/>
              </a:spcBef>
              <a:spcAft>
                <a:spcPts val="0"/>
              </a:spcAft>
              <a:buClr>
                <a:srgbClr val="000000"/>
              </a:buClr>
              <a:buFont typeface="Arial"/>
              <a:buNone/>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buClr>
                <a:srgbClr val="000000"/>
              </a:buClr>
              <a:buFont typeface="Arial"/>
              <a:buNone/>
              <a:defRPr/>
            </a:lvl1pPr>
            <a:lvl2pPr indent="0" lvl="1" marL="0" marR="0" rtl="0" algn="l">
              <a:lnSpc>
                <a:spcPct val="100000"/>
              </a:lnSpc>
              <a:spcBef>
                <a:spcPts val="0"/>
              </a:spcBef>
              <a:spcAft>
                <a:spcPts val="0"/>
              </a:spcAft>
              <a:buClr>
                <a:srgbClr val="000000"/>
              </a:buClr>
              <a:buFont typeface="Arial"/>
              <a:buNone/>
              <a:defRPr/>
            </a:lvl2pPr>
            <a:lvl3pPr indent="0" lvl="2" marL="0" marR="0" rtl="0" algn="l">
              <a:lnSpc>
                <a:spcPct val="100000"/>
              </a:lnSpc>
              <a:spcBef>
                <a:spcPts val="0"/>
              </a:spcBef>
              <a:spcAft>
                <a:spcPts val="0"/>
              </a:spcAft>
              <a:buClr>
                <a:srgbClr val="000000"/>
              </a:buClr>
              <a:buFont typeface="Arial"/>
              <a:buNone/>
              <a:defRPr/>
            </a:lvl3pPr>
            <a:lvl4pPr indent="0" lvl="3" marL="0" marR="0" rtl="0" algn="l">
              <a:lnSpc>
                <a:spcPct val="100000"/>
              </a:lnSpc>
              <a:spcBef>
                <a:spcPts val="0"/>
              </a:spcBef>
              <a:spcAft>
                <a:spcPts val="0"/>
              </a:spcAft>
              <a:buClr>
                <a:srgbClr val="000000"/>
              </a:buClr>
              <a:buFont typeface="Arial"/>
              <a:buNone/>
              <a:defRPr/>
            </a:lvl4pPr>
            <a:lvl5pPr indent="0" lvl="4" marL="0" marR="0" rtl="0" algn="l">
              <a:lnSpc>
                <a:spcPct val="100000"/>
              </a:lnSpc>
              <a:spcBef>
                <a:spcPts val="0"/>
              </a:spcBef>
              <a:spcAft>
                <a:spcPts val="0"/>
              </a:spcAft>
              <a:buClr>
                <a:srgbClr val="000000"/>
              </a:buClr>
              <a:buFont typeface="Arial"/>
              <a:buNone/>
              <a:defRPr/>
            </a:lvl5pPr>
            <a:lvl6pPr indent="0" lvl="5" marL="0" marR="0" rtl="0" algn="l">
              <a:lnSpc>
                <a:spcPct val="100000"/>
              </a:lnSpc>
              <a:spcBef>
                <a:spcPts val="0"/>
              </a:spcBef>
              <a:spcAft>
                <a:spcPts val="0"/>
              </a:spcAft>
              <a:buClr>
                <a:srgbClr val="000000"/>
              </a:buClr>
              <a:buFont typeface="Arial"/>
              <a:buNone/>
              <a:defRPr/>
            </a:lvl6pPr>
            <a:lvl7pPr indent="0" lvl="6" marL="0" marR="0" rtl="0" algn="l">
              <a:lnSpc>
                <a:spcPct val="100000"/>
              </a:lnSpc>
              <a:spcBef>
                <a:spcPts val="0"/>
              </a:spcBef>
              <a:spcAft>
                <a:spcPts val="0"/>
              </a:spcAft>
              <a:buClr>
                <a:srgbClr val="000000"/>
              </a:buClr>
              <a:buFont typeface="Arial"/>
              <a:buNone/>
              <a:defRPr/>
            </a:lvl7pPr>
            <a:lvl8pPr indent="0" lvl="7" marL="0" marR="0" rtl="0" algn="l">
              <a:lnSpc>
                <a:spcPct val="100000"/>
              </a:lnSpc>
              <a:spcBef>
                <a:spcPts val="0"/>
              </a:spcBef>
              <a:spcAft>
                <a:spcPts val="0"/>
              </a:spcAft>
              <a:buClr>
                <a:srgbClr val="000000"/>
              </a:buClr>
              <a:buFont typeface="Arial"/>
              <a:buNone/>
              <a:defRPr/>
            </a:lvl8pPr>
            <a:lvl9pPr indent="0" lvl="8" marL="0" marR="0" rtl="0" algn="l">
              <a:lnSpc>
                <a:spcPct val="100000"/>
              </a:lnSpc>
              <a:spcBef>
                <a:spcPts val="0"/>
              </a:spcBef>
              <a:spcAft>
                <a:spcPts val="0"/>
              </a:spcAft>
              <a:buClr>
                <a:srgbClr val="000000"/>
              </a:buClr>
              <a:buFont typeface="Arial"/>
              <a:buNone/>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indent="0" lvl="0" marL="0" marR="0" rtl="0" algn="l">
              <a:spcBef>
                <a:spcPts val="0"/>
              </a:spcBef>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Clr>
                <a:srgbClr val="000000"/>
              </a:buClr>
              <a:buFont typeface="Arial"/>
              <a:buNone/>
              <a:defRPr/>
            </a:lvl1pPr>
            <a:lvl2pPr indent="0" lvl="1" marL="0" marR="0" rtl="0" algn="l">
              <a:lnSpc>
                <a:spcPct val="100000"/>
              </a:lnSpc>
              <a:spcBef>
                <a:spcPts val="0"/>
              </a:spcBef>
              <a:spcAft>
                <a:spcPts val="0"/>
              </a:spcAft>
              <a:buClr>
                <a:srgbClr val="000000"/>
              </a:buClr>
              <a:buFont typeface="Arial"/>
              <a:buNone/>
              <a:defRPr/>
            </a:lvl2pPr>
            <a:lvl3pPr indent="0" lvl="2" marL="0" marR="0" rtl="0" algn="l">
              <a:lnSpc>
                <a:spcPct val="100000"/>
              </a:lnSpc>
              <a:spcBef>
                <a:spcPts val="0"/>
              </a:spcBef>
              <a:spcAft>
                <a:spcPts val="0"/>
              </a:spcAft>
              <a:buClr>
                <a:srgbClr val="000000"/>
              </a:buClr>
              <a:buFont typeface="Arial"/>
              <a:buNone/>
              <a:defRPr/>
            </a:lvl3pPr>
            <a:lvl4pPr indent="0" lvl="3" marL="0" marR="0" rtl="0" algn="l">
              <a:lnSpc>
                <a:spcPct val="100000"/>
              </a:lnSpc>
              <a:spcBef>
                <a:spcPts val="0"/>
              </a:spcBef>
              <a:spcAft>
                <a:spcPts val="0"/>
              </a:spcAft>
              <a:buClr>
                <a:srgbClr val="000000"/>
              </a:buClr>
              <a:buFont typeface="Arial"/>
              <a:buNone/>
              <a:defRPr/>
            </a:lvl4pPr>
            <a:lvl5pPr indent="0" lvl="4" marL="0" marR="0" rtl="0" algn="l">
              <a:lnSpc>
                <a:spcPct val="100000"/>
              </a:lnSpc>
              <a:spcBef>
                <a:spcPts val="0"/>
              </a:spcBef>
              <a:spcAft>
                <a:spcPts val="0"/>
              </a:spcAft>
              <a:buClr>
                <a:srgbClr val="000000"/>
              </a:buClr>
              <a:buFont typeface="Arial"/>
              <a:buNone/>
              <a:defRPr/>
            </a:lvl5pPr>
            <a:lvl6pPr indent="0" lvl="5" marL="0" marR="0" rtl="0" algn="l">
              <a:lnSpc>
                <a:spcPct val="100000"/>
              </a:lnSpc>
              <a:spcBef>
                <a:spcPts val="0"/>
              </a:spcBef>
              <a:spcAft>
                <a:spcPts val="0"/>
              </a:spcAft>
              <a:buClr>
                <a:srgbClr val="000000"/>
              </a:buClr>
              <a:buFont typeface="Arial"/>
              <a:buNone/>
              <a:defRPr/>
            </a:lvl6pPr>
            <a:lvl7pPr indent="0" lvl="6" marL="0" marR="0" rtl="0" algn="l">
              <a:lnSpc>
                <a:spcPct val="100000"/>
              </a:lnSpc>
              <a:spcBef>
                <a:spcPts val="0"/>
              </a:spcBef>
              <a:spcAft>
                <a:spcPts val="0"/>
              </a:spcAft>
              <a:buClr>
                <a:srgbClr val="000000"/>
              </a:buClr>
              <a:buFont typeface="Arial"/>
              <a:buNone/>
              <a:defRPr/>
            </a:lvl7pPr>
            <a:lvl8pPr indent="0" lvl="7" marL="0" marR="0" rtl="0" algn="l">
              <a:lnSpc>
                <a:spcPct val="100000"/>
              </a:lnSpc>
              <a:spcBef>
                <a:spcPts val="0"/>
              </a:spcBef>
              <a:spcAft>
                <a:spcPts val="0"/>
              </a:spcAft>
              <a:buClr>
                <a:srgbClr val="000000"/>
              </a:buClr>
              <a:buFont typeface="Arial"/>
              <a:buNone/>
              <a:defRPr/>
            </a:lvl8pPr>
            <a:lvl9pPr indent="0" lvl="8" marL="0" marR="0" rtl="0" algn="l">
              <a:lnSpc>
                <a:spcPct val="100000"/>
              </a:lnSpc>
              <a:spcBef>
                <a:spcPts val="0"/>
              </a:spcBef>
              <a:spcAft>
                <a:spcPts val="0"/>
              </a:spcAft>
              <a:buClr>
                <a:srgbClr val="000000"/>
              </a:buClr>
              <a:buFont typeface="Arial"/>
              <a:buNone/>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91425" lIns="91425" rIns="91425" tIns="91425">
            <a:noAutofit/>
          </a:bodyPr>
          <a:lstStyle/>
          <a:p>
            <a:pPr indent="0" lvl="0" marL="0" marR="0" rtl="0" algn="r">
              <a:lnSpc>
                <a:spcPct val="100000"/>
              </a:lnSpc>
              <a:spcBef>
                <a:spcPts val="0"/>
              </a:spcBef>
              <a:spcAft>
                <a:spcPts val="0"/>
              </a:spcAft>
              <a:buClr>
                <a:srgbClr val="000000"/>
              </a:buClr>
              <a:buFont typeface="Arial"/>
              <a:buNone/>
            </a:pPr>
            <a:r>
              <a:t/>
            </a:r>
            <a:endParaRPr b="0" i="0" sz="12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55" name="Shape 1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6" name="Shape 15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Times New Roman"/>
              <a:buNone/>
            </a:pPr>
            <a:r>
              <a:rPr b="0" i="0" lang="en-US" sz="1800" u="none" cap="none" strike="noStrike">
                <a:solidFill>
                  <a:schemeClr val="dk1"/>
                </a:solidFill>
                <a:latin typeface="Times New Roman"/>
                <a:ea typeface="Times New Roman"/>
                <a:cs typeface="Times New Roman"/>
                <a:sym typeface="Times New Roman"/>
              </a:rPr>
              <a:t>Explain that “who” leads don’t necessarily need to use a name. Describing the person as someone the reader can relate to, or with some unique characteristic can work really well.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65" name="Shape 1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6" name="Shape 16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Times New Roman"/>
              <a:buNone/>
            </a:pPr>
            <a:r>
              <a:rPr b="0" i="0" lang="en-US" sz="1800" u="none" cap="none" strike="noStrike">
                <a:solidFill>
                  <a:schemeClr val="dk1"/>
                </a:solidFill>
                <a:latin typeface="Times New Roman"/>
                <a:ea typeface="Times New Roman"/>
                <a:cs typeface="Times New Roman"/>
                <a:sym typeface="Times New Roman"/>
              </a:rPr>
              <a:t>Who leads work best when the person is the story and the main reason you are writing it is that this person is a CELEBRITY or has PROMINENCE for your readers.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4" name="Shape 17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Times New Roman"/>
              <a:buNone/>
            </a:pPr>
            <a:r>
              <a:rPr lang="en-US" sz="1800">
                <a:solidFill>
                  <a:schemeClr val="dk1"/>
                </a:solidFill>
                <a:latin typeface="Times New Roman"/>
                <a:ea typeface="Times New Roman"/>
                <a:cs typeface="Times New Roman"/>
                <a:sym typeface="Times New Roman"/>
              </a:rPr>
              <a:t>“</a:t>
            </a:r>
            <a:r>
              <a:rPr b="0" i="0" lang="en-US" sz="1800" u="none" cap="none" strike="noStrike">
                <a:solidFill>
                  <a:schemeClr val="dk1"/>
                </a:solidFill>
                <a:latin typeface="Times New Roman"/>
                <a:ea typeface="Times New Roman"/>
                <a:cs typeface="Times New Roman"/>
                <a:sym typeface="Times New Roman"/>
              </a:rPr>
              <a:t>When</a:t>
            </a:r>
            <a:r>
              <a:rPr lang="en-US" sz="1800">
                <a:solidFill>
                  <a:schemeClr val="dk1"/>
                </a:solidFill>
                <a:latin typeface="Times New Roman"/>
                <a:ea typeface="Times New Roman"/>
                <a:cs typeface="Times New Roman"/>
                <a:sym typeface="Times New Roman"/>
              </a:rPr>
              <a:t>”</a:t>
            </a:r>
            <a:r>
              <a:rPr b="0" i="0" lang="en-US" sz="1800" u="none" cap="none" strike="noStrike">
                <a:solidFill>
                  <a:schemeClr val="dk1"/>
                </a:solidFill>
                <a:latin typeface="Times New Roman"/>
                <a:ea typeface="Times New Roman"/>
                <a:cs typeface="Times New Roman"/>
                <a:sym typeface="Times New Roman"/>
              </a:rPr>
              <a:t> leads can work in anniversary stories, but almost nowhere else. Discourage the use of this lead!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82" name="Shape 1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3" name="Shape 18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Times New Roman"/>
              <a:buNone/>
            </a:pPr>
            <a:r>
              <a:rPr b="0" i="0" lang="en-US" sz="1800" u="none" cap="none" strike="noStrike">
                <a:solidFill>
                  <a:schemeClr val="dk1"/>
                </a:solidFill>
                <a:latin typeface="Times New Roman"/>
                <a:ea typeface="Times New Roman"/>
                <a:cs typeface="Times New Roman"/>
                <a:sym typeface="Times New Roman"/>
              </a:rPr>
              <a:t>Where something happened usually isn’t the most important element of a story.  Also, readers of a particular publication know where they are. What happened, to whom and how or why it happened are almost always more interesting. Even in the second example, the place doesn’t necessarily belong first.  This works just as well:</a:t>
            </a:r>
            <a:r>
              <a:rPr b="1" i="0" lang="en-US" sz="1800" u="none" cap="none" strike="noStrike">
                <a:solidFill>
                  <a:schemeClr val="dk1"/>
                </a:solidFill>
                <a:latin typeface="Times New Roman"/>
                <a:ea typeface="Times New Roman"/>
                <a:cs typeface="Times New Roman"/>
                <a:sym typeface="Times New Roman"/>
              </a:rPr>
              <a:t>The senior class dumped 30 pounds of sand in the principal’s office on Tuesday to protest the cancellation of their senior trip to Cancun.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92" name="Shape 19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Teachers: Feel free to update the sample lead with something more timely.</a:t>
            </a:r>
          </a:p>
        </p:txBody>
      </p:sp>
      <p:sp>
        <p:nvSpPr>
          <p:cNvPr id="193" name="Shape 19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99" name="Shape 1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0" name="Shape 20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206" name="Shape 2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7" name="Shape 20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Times New Roman"/>
              <a:buNone/>
            </a:pPr>
            <a:r>
              <a:rPr b="0" i="0" lang="en-US" sz="1800" u="none" cap="none" strike="noStrike">
                <a:solidFill>
                  <a:schemeClr val="dk1"/>
                </a:solidFill>
                <a:latin typeface="Times New Roman"/>
                <a:ea typeface="Times New Roman"/>
                <a:cs typeface="Times New Roman"/>
                <a:sym typeface="Times New Roman"/>
              </a:rPr>
              <a:t>If Gilbert is well-known to students, a who lead might be better.  Or even this</a:t>
            </a:r>
            <a:r>
              <a:rPr b="1" i="0" lang="en-US" sz="1800" u="none" cap="none" strike="noStrike">
                <a:solidFill>
                  <a:schemeClr val="dk1"/>
                </a:solidFill>
                <a:latin typeface="Times New Roman"/>
                <a:ea typeface="Times New Roman"/>
                <a:cs typeface="Times New Roman"/>
                <a:sym typeface="Times New Roman"/>
              </a:rPr>
              <a:t>:   A flood of young voters carried senior Gilbert Castillo to become the city’s youngest mayor in history.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2" name="Shape 212"/>
        <p:cNvGrpSpPr/>
        <p:nvPr/>
      </p:nvGrpSpPr>
      <p:grpSpPr>
        <a:xfrm>
          <a:off x="0" y="0"/>
          <a:ext cx="0" cy="0"/>
          <a:chOff x="0" y="0"/>
          <a:chExt cx="0" cy="0"/>
        </a:xfrm>
      </p:grpSpPr>
      <p:sp>
        <p:nvSpPr>
          <p:cNvPr id="213" name="Shape 21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214" name="Shape 21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5" name="Shape 21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221" name="Shape 22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22" name="Shape 22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6" name="Shape 226"/>
        <p:cNvGrpSpPr/>
        <p:nvPr/>
      </p:nvGrpSpPr>
      <p:grpSpPr>
        <a:xfrm>
          <a:off x="0" y="0"/>
          <a:ext cx="0" cy="0"/>
          <a:chOff x="0" y="0"/>
          <a:chExt cx="0" cy="0"/>
        </a:xfrm>
      </p:grpSpPr>
      <p:sp>
        <p:nvSpPr>
          <p:cNvPr id="227" name="Shape 22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28" name="Shape 22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800" u="none" cap="none" strike="noStrike">
                <a:solidFill>
                  <a:schemeClr val="dk1"/>
                </a:solidFill>
                <a:latin typeface="Arial"/>
                <a:ea typeface="Arial"/>
                <a:cs typeface="Arial"/>
                <a:sym typeface="Arial"/>
              </a:rPr>
              <a:t>No matter what you are writing, you still need the facts: The 5W</a:t>
            </a:r>
            <a:r>
              <a:rPr lang="en-US" sz="1800">
                <a:solidFill>
                  <a:schemeClr val="dk1"/>
                </a:solidFill>
              </a:rPr>
              <a:t>’</a:t>
            </a:r>
            <a:r>
              <a:rPr b="0" i="0" lang="en-US" sz="1800" u="none" cap="none" strike="noStrike">
                <a:solidFill>
                  <a:schemeClr val="dk1"/>
                </a:solidFill>
                <a:latin typeface="Arial"/>
                <a:ea typeface="Arial"/>
                <a:cs typeface="Arial"/>
                <a:sym typeface="Arial"/>
              </a:rPr>
              <a:t>s and H.  Teachers, please emphasize that every story needs the summary info somewhere, so in some sense, every story needs a summary lead, even if it doesn’t end up being the first paragraph!</a:t>
            </a:r>
          </a:p>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
        <p:nvSpPr>
          <p:cNvPr id="229" name="Shape 229"/>
          <p:cNvSpPr txBox="1"/>
          <p:nvPr>
            <p:ph idx="12" type="sldNum"/>
          </p:nvPr>
        </p:nvSpPr>
        <p:spPr>
          <a:xfrm>
            <a:off x="3884612" y="8685213"/>
            <a:ext cx="2971799" cy="457200"/>
          </a:xfrm>
          <a:prstGeom prst="rect">
            <a:avLst/>
          </a:prstGeom>
          <a:noFill/>
          <a:ln>
            <a:noFill/>
          </a:ln>
        </p:spPr>
        <p:txBody>
          <a:bodyPr anchorCtr="0" anchor="b" bIns="91425" lIns="91425" rIns="91425" tIns="91425">
            <a:noAutofit/>
          </a:bodyPr>
          <a:lstStyle/>
          <a:p>
            <a:pPr indent="0" lvl="0" marL="0" marR="0" rtl="0" algn="r">
              <a:lnSpc>
                <a:spcPct val="100000"/>
              </a:lnSpc>
              <a:spcBef>
                <a:spcPts val="0"/>
              </a:spcBef>
              <a:spcAft>
                <a:spcPts val="0"/>
              </a:spcAft>
              <a:buClr>
                <a:srgbClr val="000000"/>
              </a:buClr>
              <a:buSzPct val="25000"/>
              <a:buFont typeface="Arial"/>
              <a:buNone/>
            </a:pPr>
            <a:r>
              <a:t/>
            </a:r>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94" name="Shape 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5" name="Shape 9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6" name="Shape 236"/>
        <p:cNvGrpSpPr/>
        <p:nvPr/>
      </p:nvGrpSpPr>
      <p:grpSpPr>
        <a:xfrm>
          <a:off x="0" y="0"/>
          <a:ext cx="0" cy="0"/>
          <a:chOff x="0" y="0"/>
          <a:chExt cx="0" cy="0"/>
        </a:xfrm>
      </p:grpSpPr>
      <p:sp>
        <p:nvSpPr>
          <p:cNvPr id="237" name="Shape 2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38" name="Shape 238"/>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lang="en-US" sz="1800">
                <a:solidFill>
                  <a:schemeClr val="dk1"/>
                </a:solidFill>
              </a:rPr>
              <a:t>This is an in-class practice activity.</a:t>
            </a:r>
          </a:p>
        </p:txBody>
      </p:sp>
      <p:sp>
        <p:nvSpPr>
          <p:cNvPr id="239" name="Shape 239"/>
          <p:cNvSpPr txBox="1"/>
          <p:nvPr>
            <p:ph idx="12" type="sldNum"/>
          </p:nvPr>
        </p:nvSpPr>
        <p:spPr>
          <a:xfrm>
            <a:off x="3884612" y="8685213"/>
            <a:ext cx="2971799" cy="457200"/>
          </a:xfrm>
          <a:prstGeom prst="rect">
            <a:avLst/>
          </a:prstGeom>
          <a:noFill/>
          <a:ln>
            <a:noFill/>
          </a:ln>
        </p:spPr>
        <p:txBody>
          <a:bodyPr anchorCtr="0" anchor="b" bIns="91425" lIns="91425" rIns="91425" tIns="91425">
            <a:noAutofit/>
          </a:bodyPr>
          <a:lstStyle/>
          <a:p>
            <a:pPr indent="0" lvl="0" marL="0" marR="0" rtl="0" algn="r">
              <a:lnSpc>
                <a:spcPct val="100000"/>
              </a:lnSpc>
              <a:spcBef>
                <a:spcPts val="0"/>
              </a:spcBef>
              <a:spcAft>
                <a:spcPts val="0"/>
              </a:spcAft>
              <a:buClr>
                <a:srgbClr val="000000"/>
              </a:buClr>
              <a:buSzPct val="25000"/>
              <a:buFont typeface="Arial"/>
              <a:buNone/>
            </a:pPr>
            <a:r>
              <a:t/>
            </a:r>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45" name="Shape 245"/>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lang="en-US" sz="1800">
                <a:solidFill>
                  <a:schemeClr val="dk1"/>
                </a:solidFill>
              </a:rPr>
              <a:t>Students should use this information to write six different leads, one focused on each of the 5W’s + H. Then they should decide which is strongest and circle it on their paper. Share, discuss, and/or collect.</a:t>
            </a:r>
          </a:p>
        </p:txBody>
      </p:sp>
      <p:sp>
        <p:nvSpPr>
          <p:cNvPr id="246" name="Shape 246"/>
          <p:cNvSpPr txBox="1"/>
          <p:nvPr>
            <p:ph idx="12" type="sldNum"/>
          </p:nvPr>
        </p:nvSpPr>
        <p:spPr>
          <a:xfrm>
            <a:off x="3884612" y="8685213"/>
            <a:ext cx="2971799" cy="457200"/>
          </a:xfrm>
          <a:prstGeom prst="rect">
            <a:avLst/>
          </a:prstGeom>
          <a:noFill/>
          <a:ln>
            <a:noFill/>
          </a:ln>
        </p:spPr>
        <p:txBody>
          <a:bodyPr anchorCtr="0" anchor="b" bIns="91425" lIns="91425" rIns="91425" tIns="91425">
            <a:noAutofit/>
          </a:bodyPr>
          <a:lstStyle/>
          <a:p>
            <a:pPr indent="0" lvl="0" marL="0" marR="0" rtl="0" algn="r">
              <a:lnSpc>
                <a:spcPct val="100000"/>
              </a:lnSpc>
              <a:spcBef>
                <a:spcPts val="0"/>
              </a:spcBef>
              <a:spcAft>
                <a:spcPts val="0"/>
              </a:spcAft>
              <a:buClr>
                <a:srgbClr val="000000"/>
              </a:buClr>
              <a:buSzPct val="25000"/>
              <a:buFont typeface="Arial"/>
              <a:buNone/>
            </a:pPr>
            <a:r>
              <a:t/>
            </a:r>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2" name="Shape 25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800" u="none" cap="none" strike="noStrike">
                <a:solidFill>
                  <a:schemeClr val="dk1"/>
                </a:solidFill>
                <a:latin typeface="Arial"/>
                <a:ea typeface="Arial"/>
                <a:cs typeface="Arial"/>
                <a:sym typeface="Arial"/>
              </a:rPr>
              <a:t>Have you ever wondered about … is a close cousin to the “Imagine if” lead, which is also a terrible lead.</a:t>
            </a:r>
          </a:p>
        </p:txBody>
      </p:sp>
      <p:sp>
        <p:nvSpPr>
          <p:cNvPr id="253" name="Shape 253"/>
          <p:cNvSpPr txBox="1"/>
          <p:nvPr>
            <p:ph idx="12" type="sldNum"/>
          </p:nvPr>
        </p:nvSpPr>
        <p:spPr>
          <a:xfrm>
            <a:off x="3884612" y="8685213"/>
            <a:ext cx="2971799" cy="457200"/>
          </a:xfrm>
          <a:prstGeom prst="rect">
            <a:avLst/>
          </a:prstGeom>
          <a:noFill/>
          <a:ln>
            <a:noFill/>
          </a:ln>
        </p:spPr>
        <p:txBody>
          <a:bodyPr anchorCtr="0" anchor="b" bIns="91425" lIns="91425" rIns="91425" tIns="91425">
            <a:noAutofit/>
          </a:bodyPr>
          <a:lstStyle/>
          <a:p>
            <a:pPr indent="0" lvl="0" marL="0" marR="0" rtl="0" algn="r">
              <a:lnSpc>
                <a:spcPct val="100000"/>
              </a:lnSpc>
              <a:spcBef>
                <a:spcPts val="0"/>
              </a:spcBef>
              <a:spcAft>
                <a:spcPts val="0"/>
              </a:spcAft>
              <a:buClr>
                <a:srgbClr val="000000"/>
              </a:buClr>
              <a:buSzPct val="25000"/>
              <a:buFont typeface="Arial"/>
              <a:buNone/>
            </a:pPr>
            <a:r>
              <a:t/>
            </a:r>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59" name="Shape 2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rPr b="0" i="0" lang="en-US" sz="1800" u="none" cap="none" strike="noStrike">
                <a:solidFill>
                  <a:schemeClr val="dk1"/>
                </a:solidFill>
                <a:latin typeface="Arial"/>
                <a:ea typeface="Arial"/>
                <a:cs typeface="Arial"/>
                <a:sym typeface="Arial"/>
              </a:rPr>
              <a:t>The problem with topic leads is that they say nothing and don’t really tell you what the story itself is about. The point of a news story – or any story, really – is to tell the readers what happened.</a:t>
            </a:r>
          </a:p>
        </p:txBody>
      </p:sp>
      <p:sp>
        <p:nvSpPr>
          <p:cNvPr id="260" name="Shape 260"/>
          <p:cNvSpPr txBox="1"/>
          <p:nvPr>
            <p:ph idx="12" type="sldNum"/>
          </p:nvPr>
        </p:nvSpPr>
        <p:spPr>
          <a:xfrm>
            <a:off x="3884612" y="8685213"/>
            <a:ext cx="2971799" cy="457200"/>
          </a:xfrm>
          <a:prstGeom prst="rect">
            <a:avLst/>
          </a:prstGeom>
          <a:noFill/>
          <a:ln>
            <a:noFill/>
          </a:ln>
        </p:spPr>
        <p:txBody>
          <a:bodyPr anchorCtr="0" anchor="b" bIns="91425" lIns="91425" rIns="91425" tIns="91425">
            <a:noAutofit/>
          </a:bodyPr>
          <a:lstStyle/>
          <a:p>
            <a:pPr indent="0" lvl="0" marL="0" marR="0" rtl="0" algn="r">
              <a:lnSpc>
                <a:spcPct val="100000"/>
              </a:lnSpc>
              <a:spcBef>
                <a:spcPts val="0"/>
              </a:spcBef>
              <a:spcAft>
                <a:spcPts val="0"/>
              </a:spcAft>
              <a:buClr>
                <a:srgbClr val="000000"/>
              </a:buClr>
              <a:buSzPct val="25000"/>
              <a:buFont typeface="Arial"/>
              <a:buNone/>
            </a:pPr>
            <a:r>
              <a:t/>
            </a:r>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66" name="Shape 26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Lesson on types of leads ends here. The next part could be continued before or after students write practice leads.  (See “Lead Writing Exercises”</a:t>
            </a:r>
            <a:r>
              <a:rPr lang="en-US" sz="1800">
                <a:solidFill>
                  <a:schemeClr val="dk1"/>
                </a:solidFill>
              </a:rPr>
              <a:t> slideshow</a:t>
            </a:r>
            <a:r>
              <a:rPr b="0" i="0" lang="en-US" sz="1800" u="none" cap="none" strike="noStrike">
                <a:solidFill>
                  <a:schemeClr val="dk1"/>
                </a:solidFill>
                <a:latin typeface="Arial"/>
                <a:ea typeface="Arial"/>
                <a:cs typeface="Arial"/>
                <a:sym typeface="Arial"/>
              </a:rPr>
              <a:t> for practice exercises that can be used as bell ringers.)</a:t>
            </a:r>
          </a:p>
        </p:txBody>
      </p:sp>
      <p:sp>
        <p:nvSpPr>
          <p:cNvPr id="267" name="Shape 267"/>
          <p:cNvSpPr txBox="1"/>
          <p:nvPr>
            <p:ph idx="12" type="sldNum"/>
          </p:nvPr>
        </p:nvSpPr>
        <p:spPr>
          <a:xfrm>
            <a:off x="3884612" y="8685213"/>
            <a:ext cx="2971799" cy="457200"/>
          </a:xfrm>
          <a:prstGeom prst="rect">
            <a:avLst/>
          </a:prstGeom>
          <a:noFill/>
          <a:ln>
            <a:noFill/>
          </a:ln>
        </p:spPr>
        <p:txBody>
          <a:bodyPr anchorCtr="0" anchor="b" bIns="91425" lIns="91425" rIns="91425" tIns="91425">
            <a:noAutofit/>
          </a:bodyPr>
          <a:lstStyle/>
          <a:p>
            <a:pPr indent="0" lvl="0" marL="0" marR="0" rtl="0" algn="r">
              <a:lnSpc>
                <a:spcPct val="100000"/>
              </a:lnSpc>
              <a:spcBef>
                <a:spcPts val="0"/>
              </a:spcBef>
              <a:spcAft>
                <a:spcPts val="0"/>
              </a:spcAft>
              <a:buClr>
                <a:srgbClr val="000000"/>
              </a:buClr>
              <a:buSzPct val="25000"/>
              <a:buFont typeface="Arial"/>
              <a:buNone/>
            </a:pPr>
            <a:r>
              <a:t/>
            </a:r>
            <a:endParaRPr b="0" i="0" sz="1200" u="none" cap="none" strike="noStrike">
              <a:solidFill>
                <a:srgbClr val="000000"/>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1" name="Shape 271"/>
        <p:cNvGrpSpPr/>
        <p:nvPr/>
      </p:nvGrpSpPr>
      <p:grpSpPr>
        <a:xfrm>
          <a:off x="0" y="0"/>
          <a:ext cx="0" cy="0"/>
          <a:chOff x="0" y="0"/>
          <a:chExt cx="0" cy="0"/>
        </a:xfrm>
      </p:grpSpPr>
      <p:sp>
        <p:nvSpPr>
          <p:cNvPr id="272" name="Shape 2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73" name="Shape 27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Lesson on types of leads ends here. The next part could be continued before or after students write practice leads. (See “Lead Writing Exercises” </a:t>
            </a:r>
            <a:r>
              <a:rPr lang="en-US" sz="1800">
                <a:solidFill>
                  <a:schemeClr val="dk1"/>
                </a:solidFill>
              </a:rPr>
              <a:t>slideshow</a:t>
            </a:r>
            <a:r>
              <a:rPr b="0" i="0" lang="en-US" sz="1800" u="none" cap="none" strike="noStrike">
                <a:solidFill>
                  <a:schemeClr val="dk1"/>
                </a:solidFill>
                <a:latin typeface="Arial"/>
                <a:ea typeface="Arial"/>
                <a:cs typeface="Arial"/>
                <a:sym typeface="Arial"/>
              </a:rPr>
              <a:t> for practice exercises that can be used as bell ringers.)</a:t>
            </a:r>
          </a:p>
        </p:txBody>
      </p:sp>
      <p:sp>
        <p:nvSpPr>
          <p:cNvPr id="274" name="Shape 274"/>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8" name="Shape 278"/>
        <p:cNvGrpSpPr/>
        <p:nvPr/>
      </p:nvGrpSpPr>
      <p:grpSpPr>
        <a:xfrm>
          <a:off x="0" y="0"/>
          <a:ext cx="0" cy="0"/>
          <a:chOff x="0" y="0"/>
          <a:chExt cx="0" cy="0"/>
        </a:xfrm>
      </p:grpSpPr>
      <p:sp>
        <p:nvSpPr>
          <p:cNvPr id="279" name="Shape 27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80" name="Shape 28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Remind students again that</a:t>
            </a:r>
            <a:r>
              <a:rPr lang="en-US" sz="1800">
                <a:solidFill>
                  <a:schemeClr val="dk1"/>
                </a:solidFill>
              </a:rPr>
              <a:t> w</a:t>
            </a:r>
            <a:r>
              <a:rPr b="0" i="0" lang="en-US" sz="1800" u="none" cap="none" strike="noStrike">
                <a:solidFill>
                  <a:schemeClr val="dk1"/>
                </a:solidFill>
                <a:latin typeface="Arial"/>
                <a:ea typeface="Arial"/>
                <a:cs typeface="Arial"/>
                <a:sym typeface="Arial"/>
              </a:rPr>
              <a:t>hen and </a:t>
            </a:r>
            <a:r>
              <a:rPr lang="en-US" sz="1800">
                <a:solidFill>
                  <a:schemeClr val="dk1"/>
                </a:solidFill>
              </a:rPr>
              <a:t>w</a:t>
            </a:r>
            <a:r>
              <a:rPr b="0" i="0" lang="en-US" sz="1800" u="none" cap="none" strike="noStrike">
                <a:solidFill>
                  <a:schemeClr val="dk1"/>
                </a:solidFill>
                <a:latin typeface="Arial"/>
                <a:ea typeface="Arial"/>
                <a:cs typeface="Arial"/>
                <a:sym typeface="Arial"/>
              </a:rPr>
              <a:t>here are often the least important.  Th</a:t>
            </a:r>
            <a:r>
              <a:rPr lang="en-US" sz="1800">
                <a:solidFill>
                  <a:schemeClr val="dk1"/>
                </a:solidFill>
              </a:rPr>
              <a:t>ose details </a:t>
            </a:r>
            <a:r>
              <a:rPr b="0" i="0" lang="en-US" sz="1800" u="none" cap="none" strike="noStrike">
                <a:solidFill>
                  <a:schemeClr val="dk1"/>
                </a:solidFill>
                <a:latin typeface="Arial"/>
                <a:ea typeface="Arial"/>
                <a:cs typeface="Arial"/>
                <a:sym typeface="Arial"/>
              </a:rPr>
              <a:t>need to be there, but </a:t>
            </a:r>
            <a:r>
              <a:rPr lang="en-US" sz="1800">
                <a:solidFill>
                  <a:schemeClr val="dk1"/>
                </a:solidFill>
              </a:rPr>
              <a:t>students</a:t>
            </a:r>
            <a:r>
              <a:rPr b="0" i="0" lang="en-US" sz="1800" u="none" cap="none" strike="noStrike">
                <a:solidFill>
                  <a:schemeClr val="dk1"/>
                </a:solidFill>
                <a:latin typeface="Arial"/>
                <a:ea typeface="Arial"/>
                <a:cs typeface="Arial"/>
                <a:sym typeface="Arial"/>
              </a:rPr>
              <a:t> shouldn’t start the story with those elements. </a:t>
            </a:r>
          </a:p>
        </p:txBody>
      </p:sp>
      <p:sp>
        <p:nvSpPr>
          <p:cNvPr id="281" name="Shape 281"/>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88" name="Shape 28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
        <p:nvSpPr>
          <p:cNvPr id="289" name="Shape 28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96" name="Shape 29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
        <p:nvSpPr>
          <p:cNvPr id="297" name="Shape 29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2" name="Shape 302"/>
        <p:cNvGrpSpPr/>
        <p:nvPr/>
      </p:nvGrpSpPr>
      <p:grpSpPr>
        <a:xfrm>
          <a:off x="0" y="0"/>
          <a:ext cx="0" cy="0"/>
          <a:chOff x="0" y="0"/>
          <a:chExt cx="0" cy="0"/>
        </a:xfrm>
      </p:grpSpPr>
      <p:sp>
        <p:nvSpPr>
          <p:cNvPr id="303" name="Shape 30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
        <p:nvSpPr>
          <p:cNvPr id="304" name="Shape 3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03" name="Shape 1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4" name="Shape 10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9" name="Shape 309"/>
        <p:cNvGrpSpPr/>
        <p:nvPr/>
      </p:nvGrpSpPr>
      <p:grpSpPr>
        <a:xfrm>
          <a:off x="0" y="0"/>
          <a:ext cx="0" cy="0"/>
          <a:chOff x="0" y="0"/>
          <a:chExt cx="0" cy="0"/>
        </a:xfrm>
      </p:grpSpPr>
      <p:sp>
        <p:nvSpPr>
          <p:cNvPr id="310" name="Shape 3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11" name="Shape 31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Clr>
                <a:schemeClr val="dk1"/>
              </a:buClr>
              <a:buSzPct val="25000"/>
              <a:buFont typeface="Arial"/>
              <a:buNone/>
            </a:pPr>
            <a:r>
              <a:rPr b="0" i="0" lang="en-US" sz="1800" u="none" cap="none" strike="noStrike">
                <a:solidFill>
                  <a:schemeClr val="dk1"/>
                </a:solidFill>
                <a:latin typeface="Arial"/>
                <a:ea typeface="Arial"/>
                <a:cs typeface="Arial"/>
                <a:sym typeface="Arial"/>
              </a:rPr>
              <a:t>This is a textbook reading strategy … If you also have textbooks in the classroom, ask students to read or refer to the chapters about basic news leads for reinforcement.</a:t>
            </a:r>
          </a:p>
        </p:txBody>
      </p:sp>
      <p:sp>
        <p:nvSpPr>
          <p:cNvPr id="312" name="Shape 31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10" name="Shape 1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1" name="Shape 11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18" name="Shape 11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9" name="Shape 11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800" u="none" cap="none" strike="noStrike">
                <a:solidFill>
                  <a:schemeClr val="dk1"/>
                </a:solidFill>
                <a:latin typeface="Arial"/>
                <a:ea typeface="Arial"/>
                <a:cs typeface="Arial"/>
                <a:sym typeface="Arial"/>
              </a:rPr>
              <a:t>John McPhee calls the lead “a flashlight that shines into the story.” </a:t>
            </a:r>
          </a:p>
          <a:p>
            <a:pPr indent="0" lvl="0" marL="0" marR="0" rtl="0" algn="l">
              <a:spcBef>
                <a:spcPts val="0"/>
              </a:spcBef>
              <a:buSzPct val="25000"/>
              <a:buNone/>
            </a:pPr>
            <a:r>
              <a:rPr b="0" i="0" lang="en-US" sz="1800" u="none" cap="none" strike="noStrike">
                <a:solidFill>
                  <a:schemeClr val="dk1"/>
                </a:solidFill>
                <a:latin typeface="Arial"/>
                <a:ea typeface="Arial"/>
                <a:cs typeface="Arial"/>
                <a:sym typeface="Arial"/>
              </a:rPr>
              <a:t>Inexperienced writers will try to put all five W</a:t>
            </a:r>
            <a:r>
              <a:rPr lang="en-US" sz="1800">
                <a:solidFill>
                  <a:schemeClr val="dk1"/>
                </a:solidFill>
              </a:rPr>
              <a:t>’</a:t>
            </a:r>
            <a:r>
              <a:rPr b="0" i="0" lang="en-US" sz="1800" u="none" cap="none" strike="noStrike">
                <a:solidFill>
                  <a:schemeClr val="dk1"/>
                </a:solidFill>
                <a:latin typeface="Arial"/>
                <a:ea typeface="Arial"/>
                <a:cs typeface="Arial"/>
                <a:sym typeface="Arial"/>
              </a:rPr>
              <a:t>s and H into the lead. That makes an overloaded lead.</a:t>
            </a:r>
          </a:p>
          <a:p>
            <a:pPr indent="0" lvl="0" marL="0" marR="0" rtl="0" algn="l">
              <a:spcBef>
                <a:spcPts val="0"/>
              </a:spcBef>
              <a:buSzPct val="25000"/>
              <a:buNone/>
            </a:pPr>
            <a:r>
              <a:rPr b="0" i="0" lang="en-US" sz="1800" u="none" cap="none" strike="noStrike">
                <a:solidFill>
                  <a:schemeClr val="dk1"/>
                </a:solidFill>
                <a:latin typeface="Arial"/>
                <a:ea typeface="Arial"/>
                <a:cs typeface="Arial"/>
                <a:sym typeface="Arial"/>
              </a:rPr>
              <a:t>Editors call those “suitcase” leads – like an over packed suitcase, it bulges with too much stuff.</a:t>
            </a:r>
          </a:p>
          <a:p>
            <a:pPr indent="0" lvl="0" marL="0" marR="0" rtl="0" algn="l">
              <a:spcBef>
                <a:spcPts val="0"/>
              </a:spcBef>
              <a:buSzPct val="25000"/>
              <a:buNone/>
            </a:pPr>
            <a:r>
              <a:rPr b="0" i="0" lang="en-US" sz="1800" u="none" cap="none" strike="noStrike">
                <a:solidFill>
                  <a:schemeClr val="dk1"/>
                </a:solidFill>
                <a:latin typeface="Arial"/>
                <a:ea typeface="Arial"/>
                <a:cs typeface="Arial"/>
                <a:sym typeface="Arial"/>
              </a:rPr>
              <a:t>Others call it “clothesline” lead because it strings bits of info together one after another … avoid this.</a:t>
            </a:r>
          </a:p>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26" name="Shape 1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7" name="Shape 12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4" name="Shape 13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2" name="Shape 14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 </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5" name="Shape 15"/>
        <p:cNvGrpSpPr/>
        <p:nvPr/>
      </p:nvGrpSpPr>
      <p:grpSpPr>
        <a:xfrm>
          <a:off x="0" y="0"/>
          <a:ext cx="0" cy="0"/>
          <a:chOff x="0" y="0"/>
          <a:chExt cx="0" cy="0"/>
        </a:xfrm>
      </p:grpSpPr>
      <p:sp>
        <p:nvSpPr>
          <p:cNvPr id="16" name="Shape 16"/>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17" name="Shape 1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18" name="Shape 18"/>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4" name="Shape 74"/>
          <p:cNvSpPr txBox="1"/>
          <p:nvPr>
            <p:ph idx="1" type="body"/>
          </p:nvPr>
        </p:nvSpPr>
        <p:spPr>
          <a:xfrm rot="5400000">
            <a:off x="2309016" y="-251618"/>
            <a:ext cx="4525963" cy="8229600"/>
          </a:xfrm>
          <a:prstGeom prst="rect">
            <a:avLst/>
          </a:prstGeom>
          <a:noFill/>
          <a:ln>
            <a:noFill/>
          </a:ln>
        </p:spPr>
        <p:txBody>
          <a:bodyPr anchorCtr="0" anchor="t" bIns="91425" lIns="91425" rIns="91425" tIns="91425"/>
          <a:lstStyle>
            <a:lvl1pPr indent="177800" lvl="0" marL="342900" rtl="0" algn="l">
              <a:spcBef>
                <a:spcPts val="640"/>
              </a:spcBef>
              <a:buClr>
                <a:schemeClr val="dk1"/>
              </a:buClr>
              <a:buFont typeface="Calibri"/>
              <a:buChar char="•"/>
              <a:defRPr/>
            </a:lvl1pPr>
            <a:lvl2pPr indent="171450" lvl="1" marL="742950" rtl="0" algn="l">
              <a:spcBef>
                <a:spcPts val="560"/>
              </a:spcBef>
              <a:buClr>
                <a:schemeClr val="dk1"/>
              </a:buClr>
              <a:buFont typeface="Calibri"/>
              <a:buChar char="•"/>
              <a:defRPr/>
            </a:lvl2pPr>
            <a:lvl3pPr indent="165100" lvl="2" marL="1143000" rtl="0" algn="l">
              <a:spcBef>
                <a:spcPts val="480"/>
              </a:spcBef>
              <a:buClr>
                <a:schemeClr val="dk1"/>
              </a:buClr>
              <a:buFont typeface="Calibri"/>
              <a:buChar char="•"/>
              <a:defRPr/>
            </a:lvl3pPr>
            <a:lvl4pPr indent="101600" lvl="3" marL="1600200" rtl="0" algn="l">
              <a:spcBef>
                <a:spcPts val="400"/>
              </a:spcBef>
              <a:buClr>
                <a:schemeClr val="dk1"/>
              </a:buClr>
              <a:buFont typeface="Calibri"/>
              <a:buChar char="•"/>
              <a:defRPr/>
            </a:lvl4pPr>
            <a:lvl5pPr indent="101600" lvl="4" marL="2057400" rtl="0" algn="l">
              <a:spcBef>
                <a:spcPts val="400"/>
              </a:spcBef>
              <a:buClr>
                <a:schemeClr val="dk1"/>
              </a:buClr>
              <a:buFont typeface="Calibri"/>
              <a:buChar char="•"/>
              <a:defRPr/>
            </a:lvl5pPr>
            <a:lvl6pPr indent="101600" lvl="5" marL="2514600" rtl="0" algn="l">
              <a:spcBef>
                <a:spcPts val="400"/>
              </a:spcBef>
              <a:buClr>
                <a:schemeClr val="dk1"/>
              </a:buClr>
              <a:buFont typeface="Calibri"/>
              <a:buChar char="•"/>
              <a:defRPr/>
            </a:lvl6pPr>
            <a:lvl7pPr indent="101600" lvl="6" marL="2971800" rtl="0" algn="l">
              <a:spcBef>
                <a:spcPts val="400"/>
              </a:spcBef>
              <a:buClr>
                <a:schemeClr val="dk1"/>
              </a:buClr>
              <a:buFont typeface="Calibri"/>
              <a:buChar char="•"/>
              <a:defRPr/>
            </a:lvl7pPr>
            <a:lvl8pPr indent="101600" lvl="7" marL="3429000" rtl="0" algn="l">
              <a:spcBef>
                <a:spcPts val="400"/>
              </a:spcBef>
              <a:buClr>
                <a:schemeClr val="dk1"/>
              </a:buClr>
              <a:buFont typeface="Calibri"/>
              <a:buChar char="•"/>
              <a:defRPr/>
            </a:lvl8pPr>
            <a:lvl9pPr indent="101600" lvl="8" marL="3886200" rtl="0" algn="l">
              <a:spcBef>
                <a:spcPts val="400"/>
              </a:spcBef>
              <a:buClr>
                <a:schemeClr val="dk1"/>
              </a:buClr>
              <a:buFont typeface="Calibri"/>
              <a:buChar char="•"/>
              <a:defRPr/>
            </a:lvl9pPr>
          </a:lstStyle>
          <a:p/>
        </p:txBody>
      </p:sp>
      <p:sp>
        <p:nvSpPr>
          <p:cNvPr id="75" name="Shape 75"/>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77" name="Shape 77"/>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5" y="2171700"/>
            <a:ext cx="5851525" cy="20574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0" name="Shape 80"/>
          <p:cNvSpPr txBox="1"/>
          <p:nvPr>
            <p:ph idx="1" type="body"/>
          </p:nvPr>
        </p:nvSpPr>
        <p:spPr>
          <a:xfrm rot="5400000">
            <a:off x="541335" y="190499"/>
            <a:ext cx="5851525" cy="6019798"/>
          </a:xfrm>
          <a:prstGeom prst="rect">
            <a:avLst/>
          </a:prstGeom>
          <a:noFill/>
          <a:ln>
            <a:noFill/>
          </a:ln>
        </p:spPr>
        <p:txBody>
          <a:bodyPr anchorCtr="0" anchor="t" bIns="91425" lIns="91425" rIns="91425" tIns="91425"/>
          <a:lstStyle>
            <a:lvl1pPr indent="177800" lvl="0" marL="342900" rtl="0" algn="l">
              <a:spcBef>
                <a:spcPts val="640"/>
              </a:spcBef>
              <a:buClr>
                <a:schemeClr val="dk1"/>
              </a:buClr>
              <a:buFont typeface="Calibri"/>
              <a:buChar char="•"/>
              <a:defRPr/>
            </a:lvl1pPr>
            <a:lvl2pPr indent="171450" lvl="1" marL="742950" rtl="0" algn="l">
              <a:spcBef>
                <a:spcPts val="560"/>
              </a:spcBef>
              <a:buClr>
                <a:schemeClr val="dk1"/>
              </a:buClr>
              <a:buFont typeface="Calibri"/>
              <a:buChar char="•"/>
              <a:defRPr/>
            </a:lvl2pPr>
            <a:lvl3pPr indent="165100" lvl="2" marL="1143000" rtl="0" algn="l">
              <a:spcBef>
                <a:spcPts val="480"/>
              </a:spcBef>
              <a:buClr>
                <a:schemeClr val="dk1"/>
              </a:buClr>
              <a:buFont typeface="Calibri"/>
              <a:buChar char="•"/>
              <a:defRPr/>
            </a:lvl3pPr>
            <a:lvl4pPr indent="101600" lvl="3" marL="1600200" rtl="0" algn="l">
              <a:spcBef>
                <a:spcPts val="400"/>
              </a:spcBef>
              <a:buClr>
                <a:schemeClr val="dk1"/>
              </a:buClr>
              <a:buFont typeface="Calibri"/>
              <a:buChar char="•"/>
              <a:defRPr/>
            </a:lvl4pPr>
            <a:lvl5pPr indent="101600" lvl="4" marL="2057400" rtl="0" algn="l">
              <a:spcBef>
                <a:spcPts val="400"/>
              </a:spcBef>
              <a:buClr>
                <a:schemeClr val="dk1"/>
              </a:buClr>
              <a:buFont typeface="Calibri"/>
              <a:buChar char="•"/>
              <a:defRPr/>
            </a:lvl5pPr>
            <a:lvl6pPr indent="101600" lvl="5" marL="2514600" rtl="0" algn="l">
              <a:spcBef>
                <a:spcPts val="400"/>
              </a:spcBef>
              <a:buClr>
                <a:schemeClr val="dk1"/>
              </a:buClr>
              <a:buFont typeface="Calibri"/>
              <a:buChar char="•"/>
              <a:defRPr/>
            </a:lvl6pPr>
            <a:lvl7pPr indent="101600" lvl="6" marL="2971800" rtl="0" algn="l">
              <a:spcBef>
                <a:spcPts val="400"/>
              </a:spcBef>
              <a:buClr>
                <a:schemeClr val="dk1"/>
              </a:buClr>
              <a:buFont typeface="Calibri"/>
              <a:buChar char="•"/>
              <a:defRPr/>
            </a:lvl7pPr>
            <a:lvl8pPr indent="101600" lvl="7" marL="3429000" rtl="0" algn="l">
              <a:spcBef>
                <a:spcPts val="400"/>
              </a:spcBef>
              <a:buClr>
                <a:schemeClr val="dk1"/>
              </a:buClr>
              <a:buFont typeface="Calibri"/>
              <a:buChar char="•"/>
              <a:defRPr/>
            </a:lvl8pPr>
            <a:lvl9pPr indent="101600" lvl="8" marL="3886200" rtl="0" algn="l">
              <a:spcBef>
                <a:spcPts val="400"/>
              </a:spcBef>
              <a:buClr>
                <a:schemeClr val="dk1"/>
              </a:buClr>
              <a:buFont typeface="Calibri"/>
              <a:buChar char="•"/>
              <a:defRPr/>
            </a:lvl9pPr>
          </a:lstStyle>
          <a:p/>
        </p:txBody>
      </p:sp>
      <p:sp>
        <p:nvSpPr>
          <p:cNvPr id="81" name="Shape 81"/>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83" name="Shape 83"/>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9" name="Shape 19"/>
        <p:cNvGrpSpPr/>
        <p:nvPr/>
      </p:nvGrpSpPr>
      <p:grpSpPr>
        <a:xfrm>
          <a:off x="0" y="0"/>
          <a:ext cx="0" cy="0"/>
          <a:chOff x="0" y="0"/>
          <a:chExt cx="0" cy="0"/>
        </a:xfrm>
      </p:grpSpPr>
      <p:sp>
        <p:nvSpPr>
          <p:cNvPr id="20" name="Shape 20"/>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1" name="Shape 2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77800" lvl="0" marL="342900" rtl="0" algn="l">
              <a:spcBef>
                <a:spcPts val="640"/>
              </a:spcBef>
              <a:buClr>
                <a:schemeClr val="dk1"/>
              </a:buClr>
              <a:buFont typeface="Calibri"/>
              <a:buChar char="•"/>
              <a:defRPr/>
            </a:lvl1pPr>
            <a:lvl2pPr indent="171450" lvl="1" marL="742950" rtl="0" algn="l">
              <a:spcBef>
                <a:spcPts val="560"/>
              </a:spcBef>
              <a:buClr>
                <a:schemeClr val="dk1"/>
              </a:buClr>
              <a:buFont typeface="Calibri"/>
              <a:buChar char="•"/>
              <a:defRPr/>
            </a:lvl2pPr>
            <a:lvl3pPr indent="165100" lvl="2" marL="1143000" rtl="0" algn="l">
              <a:spcBef>
                <a:spcPts val="480"/>
              </a:spcBef>
              <a:buClr>
                <a:schemeClr val="dk1"/>
              </a:buClr>
              <a:buFont typeface="Calibri"/>
              <a:buChar char="•"/>
              <a:defRPr/>
            </a:lvl3pPr>
            <a:lvl4pPr indent="101600" lvl="3" marL="1600200" rtl="0" algn="l">
              <a:spcBef>
                <a:spcPts val="400"/>
              </a:spcBef>
              <a:buClr>
                <a:schemeClr val="dk1"/>
              </a:buClr>
              <a:buFont typeface="Calibri"/>
              <a:buChar char="•"/>
              <a:defRPr/>
            </a:lvl4pPr>
            <a:lvl5pPr indent="101600" lvl="4" marL="2057400" rtl="0" algn="l">
              <a:spcBef>
                <a:spcPts val="400"/>
              </a:spcBef>
              <a:buClr>
                <a:schemeClr val="dk1"/>
              </a:buClr>
              <a:buFont typeface="Calibri"/>
              <a:buChar char="•"/>
              <a:defRPr/>
            </a:lvl5pPr>
            <a:lvl6pPr indent="101600" lvl="5" marL="2514600" rtl="0" algn="l">
              <a:spcBef>
                <a:spcPts val="400"/>
              </a:spcBef>
              <a:buClr>
                <a:schemeClr val="dk1"/>
              </a:buClr>
              <a:buFont typeface="Calibri"/>
              <a:buChar char="•"/>
              <a:defRPr/>
            </a:lvl6pPr>
            <a:lvl7pPr indent="101600" lvl="6" marL="2971800" rtl="0" algn="l">
              <a:spcBef>
                <a:spcPts val="400"/>
              </a:spcBef>
              <a:buClr>
                <a:schemeClr val="dk1"/>
              </a:buClr>
              <a:buFont typeface="Calibri"/>
              <a:buChar char="•"/>
              <a:defRPr/>
            </a:lvl7pPr>
            <a:lvl8pPr indent="101600" lvl="7" marL="3429000" rtl="0" algn="l">
              <a:spcBef>
                <a:spcPts val="400"/>
              </a:spcBef>
              <a:buClr>
                <a:schemeClr val="dk1"/>
              </a:buClr>
              <a:buFont typeface="Calibri"/>
              <a:buChar char="•"/>
              <a:defRPr/>
            </a:lvl8pPr>
            <a:lvl9pPr indent="101600" lvl="8" marL="3886200" rtl="0" algn="l">
              <a:spcBef>
                <a:spcPts val="400"/>
              </a:spcBef>
              <a:buClr>
                <a:schemeClr val="dk1"/>
              </a:buClr>
              <a:buFont typeface="Calibri"/>
              <a:buChar char="•"/>
              <a:defRPr/>
            </a:lvl9pPr>
          </a:lstStyle>
          <a:p/>
        </p:txBody>
      </p:sp>
      <p:sp>
        <p:nvSpPr>
          <p:cNvPr id="22" name="Shape 22"/>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23" name="Shape 2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24" name="Shape 24"/>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 name="Shape 25"/>
        <p:cNvGrpSpPr/>
        <p:nvPr/>
      </p:nvGrpSpPr>
      <p:grpSpPr>
        <a:xfrm>
          <a:off x="0" y="0"/>
          <a:ext cx="0" cy="0"/>
          <a:chOff x="0" y="0"/>
          <a:chExt cx="0" cy="0"/>
        </a:xfrm>
      </p:grpSpPr>
      <p:sp>
        <p:nvSpPr>
          <p:cNvPr id="26" name="Shape 26"/>
          <p:cNvSpPr txBox="1"/>
          <p:nvPr>
            <p:ph type="ctrTitle"/>
          </p:nvPr>
        </p:nvSpPr>
        <p:spPr>
          <a:xfrm>
            <a:off x="685800" y="2130425"/>
            <a:ext cx="7772400" cy="1470023"/>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a:lvl1pPr>
            <a:lvl2pPr indent="0" lvl="1" marL="0" marR="0" rtl="0" algn="l">
              <a:lnSpc>
                <a:spcPct val="100000"/>
              </a:lnSpc>
              <a:spcBef>
                <a:spcPts val="0"/>
              </a:spcBef>
              <a:spcAft>
                <a:spcPts val="0"/>
              </a:spcAft>
              <a:buClr>
                <a:srgbClr val="000000"/>
              </a:buClr>
              <a:buFont typeface="Arial"/>
              <a:buNone/>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7" name="Shape 27"/>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lnSpc>
                <a:spcPct val="100000"/>
              </a:lnSpc>
              <a:spcBef>
                <a:spcPts val="640"/>
              </a:spcBef>
              <a:spcAft>
                <a:spcPts val="0"/>
              </a:spcAft>
              <a:buClr>
                <a:srgbClr val="888888"/>
              </a:buClr>
              <a:buFont typeface="Calibri"/>
              <a:buNone/>
              <a:defRPr/>
            </a:lvl1pPr>
            <a:lvl2pPr indent="0" lvl="1" marL="457200" marR="0" rtl="0" algn="ctr">
              <a:lnSpc>
                <a:spcPct val="100000"/>
              </a:lnSpc>
              <a:spcBef>
                <a:spcPts val="560"/>
              </a:spcBef>
              <a:spcAft>
                <a:spcPts val="0"/>
              </a:spcAft>
              <a:buClr>
                <a:srgbClr val="888888"/>
              </a:buClr>
              <a:buFont typeface="Calibri"/>
              <a:buNone/>
              <a:defRPr/>
            </a:lvl2pPr>
            <a:lvl3pPr indent="0" lvl="2" marL="914400" marR="0" rtl="0" algn="ctr">
              <a:lnSpc>
                <a:spcPct val="100000"/>
              </a:lnSpc>
              <a:spcBef>
                <a:spcPts val="480"/>
              </a:spcBef>
              <a:spcAft>
                <a:spcPts val="0"/>
              </a:spcAft>
              <a:buClr>
                <a:srgbClr val="888888"/>
              </a:buClr>
              <a:buFont typeface="Calibri"/>
              <a:buNone/>
              <a:defRPr/>
            </a:lvl3pPr>
            <a:lvl4pPr indent="0" lvl="3" marL="1371600" marR="0" rtl="0" algn="ctr">
              <a:lnSpc>
                <a:spcPct val="100000"/>
              </a:lnSpc>
              <a:spcBef>
                <a:spcPts val="400"/>
              </a:spcBef>
              <a:spcAft>
                <a:spcPts val="0"/>
              </a:spcAft>
              <a:buClr>
                <a:srgbClr val="888888"/>
              </a:buClr>
              <a:buFont typeface="Calibri"/>
              <a:buNone/>
              <a:defRPr/>
            </a:lvl4pPr>
            <a:lvl5pPr indent="0" lvl="4" marL="1828800" marR="0" rtl="0" algn="ctr">
              <a:lnSpc>
                <a:spcPct val="100000"/>
              </a:lnSpc>
              <a:spcBef>
                <a:spcPts val="400"/>
              </a:spcBef>
              <a:spcAft>
                <a:spcPts val="0"/>
              </a:spcAft>
              <a:buClr>
                <a:srgbClr val="888888"/>
              </a:buClr>
              <a:buFont typeface="Calibri"/>
              <a:buNone/>
              <a:defRPr/>
            </a:lvl5pPr>
            <a:lvl6pPr indent="0" lvl="5" marL="2286000" marR="0" rtl="0" algn="ctr">
              <a:lnSpc>
                <a:spcPct val="100000"/>
              </a:lnSpc>
              <a:spcBef>
                <a:spcPts val="400"/>
              </a:spcBef>
              <a:spcAft>
                <a:spcPts val="0"/>
              </a:spcAft>
              <a:buClr>
                <a:srgbClr val="888888"/>
              </a:buClr>
              <a:buFont typeface="Calibri"/>
              <a:buNone/>
              <a:defRPr/>
            </a:lvl6pPr>
            <a:lvl7pPr indent="0" lvl="6" marL="2743200" marR="0" rtl="0" algn="ctr">
              <a:lnSpc>
                <a:spcPct val="100000"/>
              </a:lnSpc>
              <a:spcBef>
                <a:spcPts val="400"/>
              </a:spcBef>
              <a:spcAft>
                <a:spcPts val="0"/>
              </a:spcAft>
              <a:buClr>
                <a:srgbClr val="888888"/>
              </a:buClr>
              <a:buFont typeface="Calibri"/>
              <a:buNone/>
              <a:defRPr/>
            </a:lvl7pPr>
            <a:lvl8pPr indent="0" lvl="7" marL="3200400" marR="0" rtl="0" algn="ctr">
              <a:lnSpc>
                <a:spcPct val="100000"/>
              </a:lnSpc>
              <a:spcBef>
                <a:spcPts val="400"/>
              </a:spcBef>
              <a:spcAft>
                <a:spcPts val="0"/>
              </a:spcAft>
              <a:buClr>
                <a:srgbClr val="888888"/>
              </a:buClr>
              <a:buFont typeface="Calibri"/>
              <a:buNone/>
              <a:defRPr/>
            </a:lvl8pPr>
            <a:lvl9pPr indent="0" lvl="8" marL="3657600" marR="0" rtl="0" algn="ctr">
              <a:lnSpc>
                <a:spcPct val="100000"/>
              </a:lnSpc>
              <a:spcBef>
                <a:spcPts val="400"/>
              </a:spcBef>
              <a:spcAft>
                <a:spcPts val="0"/>
              </a:spcAft>
              <a:buClr>
                <a:srgbClr val="888888"/>
              </a:buClr>
              <a:buFont typeface="Calibri"/>
              <a:buNone/>
              <a:defRPr/>
            </a:lvl9pPr>
          </a:lstStyle>
          <a:p/>
        </p:txBody>
      </p:sp>
      <p:sp>
        <p:nvSpPr>
          <p:cNvPr id="28" name="Shape 28"/>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29" name="Shape 2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30" name="Shape 30"/>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1" name="Shape 31"/>
        <p:cNvGrpSpPr/>
        <p:nvPr/>
      </p:nvGrpSpPr>
      <p:grpSpPr>
        <a:xfrm>
          <a:off x="0" y="0"/>
          <a:ext cx="0" cy="0"/>
          <a:chOff x="0" y="0"/>
          <a:chExt cx="0" cy="0"/>
        </a:xfrm>
      </p:grpSpPr>
      <p:sp>
        <p:nvSpPr>
          <p:cNvPr id="32" name="Shape 32"/>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3" name="Shape 33"/>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Clr>
                <a:srgbClr val="888888"/>
              </a:buClr>
              <a:buFont typeface="Calibri"/>
              <a:buNone/>
              <a:defRPr/>
            </a:lvl1pPr>
            <a:lvl2pPr indent="0" lvl="1" marL="457200" rtl="0">
              <a:spcBef>
                <a:spcPts val="0"/>
              </a:spcBef>
              <a:buClr>
                <a:srgbClr val="888888"/>
              </a:buClr>
              <a:buFont typeface="Calibri"/>
              <a:buNone/>
              <a:defRPr/>
            </a:lvl2pPr>
            <a:lvl3pPr indent="0" lvl="2" marL="914400" rtl="0">
              <a:spcBef>
                <a:spcPts val="0"/>
              </a:spcBef>
              <a:buClr>
                <a:srgbClr val="888888"/>
              </a:buClr>
              <a:buFont typeface="Calibri"/>
              <a:buNone/>
              <a:defRPr/>
            </a:lvl3pPr>
            <a:lvl4pPr indent="0" lvl="3" marL="1371600" rtl="0">
              <a:spcBef>
                <a:spcPts val="0"/>
              </a:spcBef>
              <a:buClr>
                <a:srgbClr val="888888"/>
              </a:buClr>
              <a:buFont typeface="Calibri"/>
              <a:buNone/>
              <a:defRPr/>
            </a:lvl4pPr>
            <a:lvl5pPr indent="0" lvl="4" marL="1828800" rtl="0">
              <a:spcBef>
                <a:spcPts val="0"/>
              </a:spcBef>
              <a:buClr>
                <a:srgbClr val="888888"/>
              </a:buClr>
              <a:buFont typeface="Calibri"/>
              <a:buNone/>
              <a:defRPr/>
            </a:lvl5pPr>
            <a:lvl6pPr indent="0" lvl="5" marL="2286000" rtl="0">
              <a:spcBef>
                <a:spcPts val="0"/>
              </a:spcBef>
              <a:buClr>
                <a:srgbClr val="888888"/>
              </a:buClr>
              <a:buFont typeface="Calibri"/>
              <a:buNone/>
              <a:defRPr/>
            </a:lvl6pPr>
            <a:lvl7pPr indent="0" lvl="6" marL="2743200" rtl="0">
              <a:spcBef>
                <a:spcPts val="0"/>
              </a:spcBef>
              <a:buClr>
                <a:srgbClr val="888888"/>
              </a:buClr>
              <a:buFont typeface="Calibri"/>
              <a:buNone/>
              <a:defRPr/>
            </a:lvl7pPr>
            <a:lvl8pPr indent="0" lvl="7" marL="3200400" rtl="0">
              <a:spcBef>
                <a:spcPts val="0"/>
              </a:spcBef>
              <a:buClr>
                <a:srgbClr val="888888"/>
              </a:buClr>
              <a:buFont typeface="Calibri"/>
              <a:buNone/>
              <a:defRPr/>
            </a:lvl8pPr>
            <a:lvl9pPr indent="0" lvl="8" marL="3657600" rtl="0">
              <a:spcBef>
                <a:spcPts val="0"/>
              </a:spcBef>
              <a:buClr>
                <a:srgbClr val="888888"/>
              </a:buClr>
              <a:buFont typeface="Calibri"/>
              <a:buNone/>
              <a:defRPr/>
            </a:lvl9pPr>
          </a:lstStyle>
          <a:p/>
        </p:txBody>
      </p:sp>
      <p:sp>
        <p:nvSpPr>
          <p:cNvPr id="34" name="Shape 34"/>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35" name="Shape 3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36" name="Shape 36"/>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7" name="Shape 37"/>
        <p:cNvGrpSpPr/>
        <p:nvPr/>
      </p:nvGrpSpPr>
      <p:grpSpPr>
        <a:xfrm>
          <a:off x="0" y="0"/>
          <a:ext cx="0" cy="0"/>
          <a:chOff x="0" y="0"/>
          <a:chExt cx="0" cy="0"/>
        </a:xfrm>
      </p:grpSpPr>
      <p:sp>
        <p:nvSpPr>
          <p:cNvPr id="38" name="Shape 3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9" name="Shape 39"/>
          <p:cNvSpPr txBox="1"/>
          <p:nvPr>
            <p:ph idx="1" type="body"/>
          </p:nvPr>
        </p:nvSpPr>
        <p:spPr>
          <a:xfrm>
            <a:off x="457200" y="1600200"/>
            <a:ext cx="4038597"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2" type="body"/>
          </p:nvPr>
        </p:nvSpPr>
        <p:spPr>
          <a:xfrm>
            <a:off x="4648200" y="1600200"/>
            <a:ext cx="4038597"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1" name="Shape 41"/>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42" name="Shape 4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43" name="Shape 43"/>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4" name="Shape 44"/>
        <p:cNvGrpSpPr/>
        <p:nvPr/>
      </p:nvGrpSpPr>
      <p:grpSpPr>
        <a:xfrm>
          <a:off x="0" y="0"/>
          <a:ext cx="0" cy="0"/>
          <a:chOff x="0" y="0"/>
          <a:chExt cx="0" cy="0"/>
        </a:xfrm>
      </p:grpSpPr>
      <p:sp>
        <p:nvSpPr>
          <p:cNvPr id="45" name="Shape 4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6" name="Shape 46"/>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47" name="Shape 47"/>
          <p:cNvSpPr txBox="1"/>
          <p:nvPr>
            <p:ph idx="2" type="body"/>
          </p:nvPr>
        </p:nvSpPr>
        <p:spPr>
          <a:xfrm>
            <a:off x="457200" y="2174875"/>
            <a:ext cx="4040187" cy="3951285"/>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8" name="Shape 48"/>
          <p:cNvSpPr txBox="1"/>
          <p:nvPr>
            <p:ph idx="3" type="body"/>
          </p:nvPr>
        </p:nvSpPr>
        <p:spPr>
          <a:xfrm>
            <a:off x="4645025" y="1535112"/>
            <a:ext cx="4041772" cy="639762"/>
          </a:xfrm>
          <a:prstGeom prst="rect">
            <a:avLst/>
          </a:prstGeom>
          <a:noFill/>
          <a:ln>
            <a:noFill/>
          </a:ln>
        </p:spPr>
        <p:txBody>
          <a:bodyPr anchorCtr="0" anchor="b"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49" name="Shape 49"/>
          <p:cNvSpPr txBox="1"/>
          <p:nvPr>
            <p:ph idx="4" type="body"/>
          </p:nvPr>
        </p:nvSpPr>
        <p:spPr>
          <a:xfrm>
            <a:off x="4645025" y="2174875"/>
            <a:ext cx="4041772" cy="3951285"/>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0" name="Shape 50"/>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52" name="Shape 52"/>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3" name="Shape 53"/>
        <p:cNvGrpSpPr/>
        <p:nvPr/>
      </p:nvGrpSpPr>
      <p:grpSpPr>
        <a:xfrm>
          <a:off x="0" y="0"/>
          <a:ext cx="0" cy="0"/>
          <a:chOff x="0" y="0"/>
          <a:chExt cx="0" cy="0"/>
        </a:xfrm>
      </p:grpSpPr>
      <p:sp>
        <p:nvSpPr>
          <p:cNvPr id="54" name="Shape 54"/>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buClr>
                <a:schemeClr val="dk1"/>
              </a:buClr>
              <a:buFont typeface="Calibri"/>
              <a:buNone/>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5" name="Shape 55"/>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57" name="Shape 57"/>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48"/>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1" type="body"/>
          </p:nvPr>
        </p:nvSpPr>
        <p:spPr>
          <a:xfrm>
            <a:off x="3575050" y="273050"/>
            <a:ext cx="5111750" cy="5853111"/>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62" name="Shape 62"/>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64" name="Shape 64"/>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6"/>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7" name="Shape 67"/>
          <p:cNvSpPr/>
          <p:nvPr>
            <p:ph idx="2" type="pic"/>
          </p:nvPr>
        </p:nvSpPr>
        <p:spPr>
          <a:xfrm>
            <a:off x="1792288" y="612775"/>
            <a:ext cx="5486399" cy="4114800"/>
          </a:xfrm>
          <a:prstGeom prst="rect">
            <a:avLst/>
          </a:prstGeom>
          <a:noFill/>
          <a:ln>
            <a:noFill/>
          </a:ln>
        </p:spPr>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Calibri"/>
              <a:buNone/>
              <a:defRPr/>
            </a:lvl1pPr>
            <a:lvl2pPr indent="0" lvl="1" marL="457200" rtl="0">
              <a:spcBef>
                <a:spcPts val="0"/>
              </a:spcBef>
              <a:buFont typeface="Calibri"/>
              <a:buNone/>
              <a:defRPr/>
            </a:lvl2pPr>
            <a:lvl3pPr indent="0" lvl="2" marL="914400" rtl="0">
              <a:spcBef>
                <a:spcPts val="0"/>
              </a:spcBef>
              <a:buFont typeface="Calibri"/>
              <a:buNone/>
              <a:defRPr/>
            </a:lvl3pPr>
            <a:lvl4pPr indent="0" lvl="3" marL="1371600" rtl="0">
              <a:spcBef>
                <a:spcPts val="0"/>
              </a:spcBef>
              <a:buFont typeface="Calibri"/>
              <a:buNone/>
              <a:defRPr/>
            </a:lvl4pPr>
            <a:lvl5pPr indent="0" lvl="4" marL="1828800" rtl="0">
              <a:spcBef>
                <a:spcPts val="0"/>
              </a:spcBef>
              <a:buFont typeface="Calibri"/>
              <a:buNone/>
              <a:defRPr/>
            </a:lvl5pPr>
            <a:lvl6pPr indent="0" lvl="5" marL="2286000" rtl="0">
              <a:spcBef>
                <a:spcPts val="0"/>
              </a:spcBef>
              <a:buFont typeface="Calibri"/>
              <a:buNone/>
              <a:defRPr/>
            </a:lvl6pPr>
            <a:lvl7pPr indent="0" lvl="6" marL="2743200" rtl="0">
              <a:spcBef>
                <a:spcPts val="0"/>
              </a:spcBef>
              <a:buFont typeface="Calibri"/>
              <a:buNone/>
              <a:defRPr/>
            </a:lvl7pPr>
            <a:lvl8pPr indent="0" lvl="7" marL="3200400" rtl="0">
              <a:spcBef>
                <a:spcPts val="0"/>
              </a:spcBef>
              <a:buFont typeface="Calibri"/>
              <a:buNone/>
              <a:defRPr/>
            </a:lvl8pPr>
            <a:lvl9pPr indent="0" lvl="8" marL="3657600" rtl="0">
              <a:spcBef>
                <a:spcPts val="0"/>
              </a:spcBef>
              <a:buFont typeface="Calibri"/>
              <a:buNone/>
              <a:defRPr/>
            </a:lvl9pPr>
          </a:lstStyle>
          <a:p/>
        </p:txBody>
      </p:sp>
      <p:sp>
        <p:nvSpPr>
          <p:cNvPr id="69" name="Shape 69"/>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71" name="Shape 71"/>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SzPct val="25000"/>
              <a:buFont typeface="Calibri"/>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chemeClr val="dk1"/>
              </a:buClr>
              <a:buFont typeface="Calibri"/>
              <a:buNone/>
              <a:defRPr/>
            </a:lvl1pPr>
            <a:lvl2pPr indent="0" lvl="1" marL="0" marR="0" rtl="0" algn="l">
              <a:lnSpc>
                <a:spcPct val="100000"/>
              </a:lnSpc>
              <a:spcBef>
                <a:spcPts val="0"/>
              </a:spcBef>
              <a:spcAft>
                <a:spcPts val="0"/>
              </a:spcAft>
              <a:buClr>
                <a:srgbClr val="000000"/>
              </a:buClr>
              <a:buFont typeface="Arial"/>
              <a:buNone/>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77800" lvl="0" marL="342900" marR="0" rtl="0" algn="l">
              <a:lnSpc>
                <a:spcPct val="100000"/>
              </a:lnSpc>
              <a:spcBef>
                <a:spcPts val="640"/>
              </a:spcBef>
              <a:spcAft>
                <a:spcPts val="0"/>
              </a:spcAft>
              <a:buClr>
                <a:schemeClr val="dk1"/>
              </a:buClr>
              <a:buFont typeface="Calibri"/>
              <a:buChar char="•"/>
              <a:defRPr/>
            </a:lvl1pPr>
            <a:lvl2pPr indent="171450" lvl="1" marL="742950" marR="0" rtl="0" algn="l">
              <a:lnSpc>
                <a:spcPct val="100000"/>
              </a:lnSpc>
              <a:spcBef>
                <a:spcPts val="560"/>
              </a:spcBef>
              <a:spcAft>
                <a:spcPts val="0"/>
              </a:spcAft>
              <a:buClr>
                <a:schemeClr val="dk1"/>
              </a:buClr>
              <a:buFont typeface="Calibri"/>
              <a:buChar char="•"/>
              <a:defRPr/>
            </a:lvl2pPr>
            <a:lvl3pPr indent="165100" lvl="2" marL="1143000" marR="0" rtl="0" algn="l">
              <a:lnSpc>
                <a:spcPct val="100000"/>
              </a:lnSpc>
              <a:spcBef>
                <a:spcPts val="480"/>
              </a:spcBef>
              <a:spcAft>
                <a:spcPts val="0"/>
              </a:spcAft>
              <a:buClr>
                <a:schemeClr val="dk1"/>
              </a:buClr>
              <a:buFont typeface="Calibri"/>
              <a:buChar char="•"/>
              <a:defRPr/>
            </a:lvl3pPr>
            <a:lvl4pPr indent="101600" lvl="3" marL="1600200" marR="0" rtl="0" algn="l">
              <a:lnSpc>
                <a:spcPct val="100000"/>
              </a:lnSpc>
              <a:spcBef>
                <a:spcPts val="400"/>
              </a:spcBef>
              <a:spcAft>
                <a:spcPts val="0"/>
              </a:spcAft>
              <a:buClr>
                <a:schemeClr val="dk1"/>
              </a:buClr>
              <a:buFont typeface="Calibri"/>
              <a:buChar char="•"/>
              <a:defRPr/>
            </a:lvl4pPr>
            <a:lvl5pPr indent="101600" lvl="4" marL="2057400" marR="0" rtl="0" algn="l">
              <a:lnSpc>
                <a:spcPct val="100000"/>
              </a:lnSpc>
              <a:spcBef>
                <a:spcPts val="400"/>
              </a:spcBef>
              <a:spcAft>
                <a:spcPts val="0"/>
              </a:spcAft>
              <a:buClr>
                <a:schemeClr val="dk1"/>
              </a:buClr>
              <a:buFont typeface="Calibri"/>
              <a:buChar char="•"/>
              <a:defRPr/>
            </a:lvl5pPr>
            <a:lvl6pPr indent="101600" lvl="5" marL="2514600" marR="0" rtl="0" algn="l">
              <a:lnSpc>
                <a:spcPct val="100000"/>
              </a:lnSpc>
              <a:spcBef>
                <a:spcPts val="400"/>
              </a:spcBef>
              <a:spcAft>
                <a:spcPts val="0"/>
              </a:spcAft>
              <a:buClr>
                <a:schemeClr val="dk1"/>
              </a:buClr>
              <a:buFont typeface="Calibri"/>
              <a:buChar char="•"/>
              <a:defRPr/>
            </a:lvl6pPr>
            <a:lvl7pPr indent="101600" lvl="6" marL="2971800" marR="0" rtl="0" algn="l">
              <a:lnSpc>
                <a:spcPct val="100000"/>
              </a:lnSpc>
              <a:spcBef>
                <a:spcPts val="400"/>
              </a:spcBef>
              <a:spcAft>
                <a:spcPts val="0"/>
              </a:spcAft>
              <a:buClr>
                <a:schemeClr val="dk1"/>
              </a:buClr>
              <a:buFont typeface="Calibri"/>
              <a:buChar char="•"/>
              <a:defRPr/>
            </a:lvl7pPr>
            <a:lvl8pPr indent="101600" lvl="7" marL="3429000" marR="0" rtl="0" algn="l">
              <a:lnSpc>
                <a:spcPct val="100000"/>
              </a:lnSpc>
              <a:spcBef>
                <a:spcPts val="400"/>
              </a:spcBef>
              <a:spcAft>
                <a:spcPts val="0"/>
              </a:spcAft>
              <a:buClr>
                <a:schemeClr val="dk1"/>
              </a:buClr>
              <a:buFont typeface="Calibri"/>
              <a:buChar char="•"/>
              <a:defRPr/>
            </a:lvl8pPr>
            <a:lvl9pPr indent="101600" lvl="8" marL="3886200" marR="0" rtl="0" algn="l">
              <a:lnSpc>
                <a:spcPct val="100000"/>
              </a:lnSpc>
              <a:spcBef>
                <a:spcPts val="400"/>
              </a:spcBef>
              <a:spcAft>
                <a:spcPts val="0"/>
              </a:spcAft>
              <a:buClr>
                <a:schemeClr val="dk1"/>
              </a:buClr>
              <a:buFont typeface="Calibri"/>
              <a:buChar char="•"/>
              <a:defRPr/>
            </a:lvl9pPr>
          </a:lstStyle>
          <a:p/>
        </p:txBody>
      </p:sp>
      <p:sp>
        <p:nvSpPr>
          <p:cNvPr id="12" name="Shape 12"/>
          <p:cNvSpPr txBox="1"/>
          <p:nvPr>
            <p:ph idx="10" type="dt"/>
          </p:nvPr>
        </p:nvSpPr>
        <p:spPr>
          <a:xfrm>
            <a:off x="457200" y="6356350"/>
            <a:ext cx="2133598"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Clr>
                <a:srgbClr val="888888"/>
              </a:buClr>
              <a:buFont typeface="Calibri"/>
              <a:buNone/>
              <a:defRPr/>
            </a:lvl1pPr>
            <a:lvl2pPr indent="0" lvl="1" marL="457200" marR="0" rtl="0" algn="l">
              <a:lnSpc>
                <a:spcPct val="100000"/>
              </a:lnSpc>
              <a:spcBef>
                <a:spcPts val="0"/>
              </a:spcBef>
              <a:spcAft>
                <a:spcPts val="0"/>
              </a:spcAft>
              <a:buClr>
                <a:schemeClr val="dk1"/>
              </a:buClr>
              <a:buFont typeface="Calibri"/>
              <a:buNone/>
              <a:defRPr/>
            </a:lvl2pPr>
            <a:lvl3pPr indent="0" lvl="2" marL="914400" marR="0" rtl="0" algn="l">
              <a:lnSpc>
                <a:spcPct val="100000"/>
              </a:lnSpc>
              <a:spcBef>
                <a:spcPts val="0"/>
              </a:spcBef>
              <a:spcAft>
                <a:spcPts val="0"/>
              </a:spcAft>
              <a:buClr>
                <a:schemeClr val="dk1"/>
              </a:buClr>
              <a:buFont typeface="Calibri"/>
              <a:buNone/>
              <a:defRPr/>
            </a:lvl3pPr>
            <a:lvl4pPr indent="0" lvl="3" marL="1371600" marR="0" rtl="0" algn="l">
              <a:lnSpc>
                <a:spcPct val="100000"/>
              </a:lnSpc>
              <a:spcBef>
                <a:spcPts val="0"/>
              </a:spcBef>
              <a:spcAft>
                <a:spcPts val="0"/>
              </a:spcAft>
              <a:buClr>
                <a:schemeClr val="dk1"/>
              </a:buClr>
              <a:buFont typeface="Calibri"/>
              <a:buNone/>
              <a:defRPr/>
            </a:lvl4pPr>
            <a:lvl5pPr indent="0" lvl="4" marL="1828800" marR="0" rtl="0" algn="l">
              <a:lnSpc>
                <a:spcPct val="100000"/>
              </a:lnSpc>
              <a:spcBef>
                <a:spcPts val="0"/>
              </a:spcBef>
              <a:spcAft>
                <a:spcPts val="0"/>
              </a:spcAft>
              <a:buClr>
                <a:schemeClr val="dk1"/>
              </a:buClr>
              <a:buFont typeface="Calibri"/>
              <a:buNone/>
              <a:defRPr/>
            </a:lvl5pPr>
            <a:lvl6pPr indent="0" lvl="5" marL="2286000" marR="0" rtl="0" algn="l">
              <a:lnSpc>
                <a:spcPct val="100000"/>
              </a:lnSpc>
              <a:spcBef>
                <a:spcPts val="0"/>
              </a:spcBef>
              <a:spcAft>
                <a:spcPts val="0"/>
              </a:spcAft>
              <a:buClr>
                <a:schemeClr val="dk1"/>
              </a:buClr>
              <a:buFont typeface="Calibri"/>
              <a:buNone/>
              <a:defRPr/>
            </a:lvl6pPr>
            <a:lvl7pPr indent="0" lvl="6" marL="2743200" marR="0" rtl="0" algn="l">
              <a:lnSpc>
                <a:spcPct val="100000"/>
              </a:lnSpc>
              <a:spcBef>
                <a:spcPts val="0"/>
              </a:spcBef>
              <a:spcAft>
                <a:spcPts val="0"/>
              </a:spcAft>
              <a:buClr>
                <a:schemeClr val="dk1"/>
              </a:buClr>
              <a:buFont typeface="Calibri"/>
              <a:buNone/>
              <a:defRPr/>
            </a:lvl7pPr>
            <a:lvl8pPr indent="0" lvl="7" marL="3200400" marR="0" rtl="0" algn="l">
              <a:lnSpc>
                <a:spcPct val="100000"/>
              </a:lnSpc>
              <a:spcBef>
                <a:spcPts val="0"/>
              </a:spcBef>
              <a:spcAft>
                <a:spcPts val="0"/>
              </a:spcAft>
              <a:buClr>
                <a:schemeClr val="dk1"/>
              </a:buClr>
              <a:buFont typeface="Calibri"/>
              <a:buNone/>
              <a:defRPr/>
            </a:lvl8pPr>
            <a:lvl9pPr indent="0" lvl="8" marL="3657600" marR="0" rtl="0" algn="l">
              <a:lnSpc>
                <a:spcPct val="100000"/>
              </a:lnSpc>
              <a:spcBef>
                <a:spcPts val="0"/>
              </a:spcBef>
              <a:spcAft>
                <a:spcPts val="0"/>
              </a:spcAft>
              <a:buClr>
                <a:schemeClr val="dk1"/>
              </a:buClr>
              <a:buFont typeface="Calibri"/>
              <a:buNone/>
              <a:defRPr/>
            </a:lvl9pPr>
          </a:lstStyle>
          <a:p/>
        </p:txBody>
      </p:sp>
      <p:sp>
        <p:nvSpPr>
          <p:cNvPr id="14" name="Shape 14"/>
          <p:cNvSpPr txBox="1"/>
          <p:nvPr>
            <p:ph idx="12" type="sldNum"/>
          </p:nvPr>
        </p:nvSpPr>
        <p:spPr>
          <a:xfrm>
            <a:off x="6553200" y="6356350"/>
            <a:ext cx="2133598" cy="365125"/>
          </a:xfrm>
          <a:prstGeom prst="rect">
            <a:avLst/>
          </a:prstGeom>
          <a:noFill/>
          <a:ln>
            <a:noFill/>
          </a:ln>
        </p:spPr>
        <p:txBody>
          <a:bodyPr anchorCtr="0" anchor="ctr" bIns="91425" lIns="91425" rIns="91425" tIns="91425">
            <a:noAutofit/>
          </a:bodyPr>
          <a:lstStyle/>
          <a:p>
            <a:pPr indent="0" lvl="0" marL="0" marR="0" rtl="0" algn="r">
              <a:lnSpc>
                <a:spcPct val="100000"/>
              </a:lnSpc>
              <a:spcBef>
                <a:spcPts val="0"/>
              </a:spcBef>
              <a:spcAft>
                <a:spcPts val="0"/>
              </a:spcAft>
              <a:buClr>
                <a:srgbClr val="888888"/>
              </a:buClr>
              <a:buFont typeface="Calibri"/>
              <a:buNone/>
            </a:pPr>
            <a:r>
              <a:t/>
            </a:r>
            <a:endParaRPr b="0" i="0" sz="1200" u="none" cap="none" strike="noStrike">
              <a:solidFill>
                <a:srgbClr val="888888"/>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www.postandcourier.com/tilldeath/title.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x="0" y="0"/>
          <a:ext cx="0" cy="0"/>
          <a:chOff x="0" y="0"/>
          <a:chExt cx="0" cy="0"/>
        </a:xfrm>
      </p:grpSpPr>
      <p:pic>
        <p:nvPicPr>
          <p:cNvPr id="88" name="Shape 88"/>
          <p:cNvPicPr preferRelativeResize="0"/>
          <p:nvPr/>
        </p:nvPicPr>
        <p:blipFill rotWithShape="1">
          <a:blip r:embed="rId3">
            <a:alphaModFix/>
          </a:blip>
          <a:srcRect b="0" l="0" r="0" t="0"/>
          <a:stretch/>
        </p:blipFill>
        <p:spPr>
          <a:xfrm>
            <a:off x="-81625" y="0"/>
            <a:ext cx="9307258" cy="6858000"/>
          </a:xfrm>
          <a:prstGeom prst="rect">
            <a:avLst/>
          </a:prstGeom>
          <a:noFill/>
          <a:ln>
            <a:noFill/>
          </a:ln>
        </p:spPr>
      </p:pic>
      <p:sp>
        <p:nvSpPr>
          <p:cNvPr id="89" name="Shape 89"/>
          <p:cNvSpPr txBox="1"/>
          <p:nvPr/>
        </p:nvSpPr>
        <p:spPr>
          <a:xfrm>
            <a:off x="-40125" y="1956700"/>
            <a:ext cx="9307200" cy="2712300"/>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0000"/>
              </a:buClr>
              <a:buSzPct val="25000"/>
              <a:buFont typeface="Garamond"/>
              <a:buNone/>
            </a:pPr>
            <a:r>
              <a:rPr b="0" i="0" lang="en-US" sz="9600" u="none" cap="none" strike="noStrike">
                <a:solidFill>
                  <a:srgbClr val="000000"/>
                </a:solidFill>
                <a:latin typeface="Garamond"/>
                <a:ea typeface="Garamond"/>
                <a:cs typeface="Garamond"/>
                <a:sym typeface="Garamond"/>
              </a:rPr>
              <a:t>Basic</a:t>
            </a:r>
          </a:p>
          <a:p>
            <a:pPr indent="0" lvl="0" marL="0" marR="0" rtl="0" algn="l">
              <a:lnSpc>
                <a:spcPct val="100000"/>
              </a:lnSpc>
              <a:spcBef>
                <a:spcPts val="0"/>
              </a:spcBef>
              <a:spcAft>
                <a:spcPts val="0"/>
              </a:spcAft>
              <a:buClr>
                <a:srgbClr val="000000"/>
              </a:buClr>
              <a:buFont typeface="Arial"/>
              <a:buNone/>
            </a:pPr>
            <a:r>
              <a:t/>
            </a:r>
            <a:endParaRPr b="0" i="0" sz="9600" u="none" cap="none" strike="noStrike">
              <a:solidFill>
                <a:srgbClr val="000000"/>
              </a:solidFill>
              <a:latin typeface="Garamond"/>
              <a:ea typeface="Garamond"/>
              <a:cs typeface="Garamond"/>
              <a:sym typeface="Garamond"/>
            </a:endParaRPr>
          </a:p>
        </p:txBody>
      </p:sp>
      <p:sp>
        <p:nvSpPr>
          <p:cNvPr id="90" name="Shape 90"/>
          <p:cNvSpPr txBox="1"/>
          <p:nvPr/>
        </p:nvSpPr>
        <p:spPr>
          <a:xfrm>
            <a:off x="675" y="2344450"/>
            <a:ext cx="9225600" cy="3000000"/>
          </a:xfrm>
          <a:prstGeom prst="rect">
            <a:avLst/>
          </a:prstGeom>
          <a:noFill/>
          <a:ln>
            <a:noFill/>
          </a:ln>
        </p:spPr>
        <p:txBody>
          <a:bodyPr anchorCtr="0" anchor="ctr" bIns="91425" lIns="91425" rIns="91425" tIns="91425">
            <a:noAutofit/>
          </a:bodyPr>
          <a:lstStyle/>
          <a:p>
            <a:pPr indent="0" lvl="0" marL="0" marR="0" rtl="0" algn="ctr">
              <a:lnSpc>
                <a:spcPct val="100000"/>
              </a:lnSpc>
              <a:spcBef>
                <a:spcPts val="0"/>
              </a:spcBef>
              <a:spcAft>
                <a:spcPts val="0"/>
              </a:spcAft>
              <a:buClr>
                <a:schemeClr val="dk1"/>
              </a:buClr>
              <a:buSzPct val="25000"/>
              <a:buFont typeface="Garamond"/>
              <a:buNone/>
            </a:pPr>
            <a:r>
              <a:rPr b="0" i="0" lang="en-US" sz="9600" u="none" cap="none" strike="noStrike">
                <a:solidFill>
                  <a:schemeClr val="dk1"/>
                </a:solidFill>
                <a:latin typeface="Garamond"/>
                <a:ea typeface="Garamond"/>
                <a:cs typeface="Garamond"/>
                <a:sym typeface="Garamond"/>
              </a:rPr>
              <a:t>Lead Writing</a:t>
            </a:r>
          </a:p>
        </p:txBody>
      </p:sp>
      <p:sp>
        <p:nvSpPr>
          <p:cNvPr id="91" name="Shape 91"/>
          <p:cNvSpPr txBox="1"/>
          <p:nvPr/>
        </p:nvSpPr>
        <p:spPr>
          <a:xfrm>
            <a:off x="-65975" y="5164975"/>
            <a:ext cx="9307200" cy="1020298"/>
          </a:xfrm>
          <a:prstGeom prst="rect">
            <a:avLst/>
          </a:prstGeom>
          <a:noFill/>
          <a:ln>
            <a:noFill/>
          </a:ln>
        </p:spPr>
        <p:txBody>
          <a:bodyPr anchorCtr="0" anchor="t" bIns="91425" lIns="91425" rIns="91425" tIns="91425">
            <a:noAutofit/>
          </a:bodyPr>
          <a:lstStyle/>
          <a:p>
            <a:pPr indent="0" lvl="0" marL="0" marR="0" rtl="0" algn="ctr">
              <a:lnSpc>
                <a:spcPct val="100000"/>
              </a:lnSpc>
              <a:spcBef>
                <a:spcPts val="0"/>
              </a:spcBef>
              <a:spcAft>
                <a:spcPts val="0"/>
              </a:spcAft>
              <a:buClr>
                <a:srgbClr val="000000"/>
              </a:buClr>
              <a:buSzPct val="25000"/>
              <a:buFont typeface="Helvetica Neue"/>
              <a:buNone/>
            </a:pPr>
            <a:r>
              <a:rPr b="0" i="0" lang="en-US" sz="3000" u="none" cap="none" strike="noStrike">
                <a:solidFill>
                  <a:srgbClr val="000000"/>
                </a:solidFill>
                <a:latin typeface="Helvetica Neue"/>
                <a:ea typeface="Helvetica Neue"/>
                <a:cs typeface="Helvetica Neue"/>
                <a:sym typeface="Helvetica Neue"/>
              </a:rPr>
              <a:t>News Writing</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nvSpPr>
        <p:spPr>
          <a:xfrm>
            <a:off x="247800" y="2514600"/>
            <a:ext cx="8722200" cy="1648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138677"/>
              </a:buClr>
              <a:buSzPct val="25000"/>
              <a:buFont typeface="Arial"/>
              <a:buNone/>
            </a:pPr>
            <a:r>
              <a:rPr b="0" i="0" lang="en-US" sz="2600" u="none" cap="none" strike="noStrike">
                <a:solidFill>
                  <a:srgbClr val="0C594F"/>
                </a:solidFill>
                <a:latin typeface="Helvetica Neue"/>
                <a:ea typeface="Helvetica Neue"/>
                <a:cs typeface="Helvetica Neue"/>
                <a:sym typeface="Helvetica Neue"/>
              </a:rPr>
              <a:t>President Barack Obama will greet students in the courtyard </a:t>
            </a:r>
            <a:r>
              <a:rPr lang="en-US" sz="2600">
                <a:solidFill>
                  <a:srgbClr val="0C594F"/>
                </a:solidFill>
                <a:latin typeface="Helvetica Neue"/>
                <a:ea typeface="Helvetica Neue"/>
                <a:cs typeface="Helvetica Neue"/>
                <a:sym typeface="Helvetica Neue"/>
              </a:rPr>
              <a:t>T</a:t>
            </a:r>
            <a:r>
              <a:rPr b="0" i="0" lang="en-US" sz="2600" u="none" cap="none" strike="noStrike">
                <a:solidFill>
                  <a:srgbClr val="0C594F"/>
                </a:solidFill>
                <a:latin typeface="Helvetica Neue"/>
                <a:ea typeface="Helvetica Neue"/>
                <a:cs typeface="Helvetica Neue"/>
                <a:sym typeface="Helvetica Neue"/>
              </a:rPr>
              <a:t>hursday after his speech at the Expo Center.</a:t>
            </a:r>
          </a:p>
        </p:txBody>
      </p:sp>
      <p:sp>
        <p:nvSpPr>
          <p:cNvPr id="159" name="Shape 159"/>
          <p:cNvSpPr/>
          <p:nvPr/>
        </p:nvSpPr>
        <p:spPr>
          <a:xfrm>
            <a:off x="219505" y="838199"/>
            <a:ext cx="8676695" cy="167640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3200" u="none" cap="none" strike="noStrike">
                <a:solidFill>
                  <a:schemeClr val="dk1"/>
                </a:solidFill>
                <a:latin typeface="Helvetica Neue"/>
                <a:ea typeface="Helvetica Neue"/>
                <a:cs typeface="Helvetica Neue"/>
                <a:sym typeface="Helvetica Neue"/>
              </a:rPr>
              <a:t>When the person you’re writing about is </a:t>
            </a:r>
            <a:r>
              <a:rPr b="0" i="1" lang="en-US" sz="3200" u="none" cap="none" strike="noStrike">
                <a:solidFill>
                  <a:schemeClr val="dk1"/>
                </a:solidFill>
                <a:latin typeface="Helvetica Neue"/>
                <a:ea typeface="Helvetica Neue"/>
                <a:cs typeface="Helvetica Neue"/>
                <a:sym typeface="Helvetica Neue"/>
              </a:rPr>
              <a:t>the</a:t>
            </a:r>
            <a:r>
              <a:rPr b="0" i="0" lang="en-US" sz="3200" u="none" cap="none" strike="noStrike">
                <a:solidFill>
                  <a:schemeClr val="dk1"/>
                </a:solidFill>
                <a:latin typeface="Helvetica Neue"/>
                <a:ea typeface="Helvetica Neue"/>
                <a:cs typeface="Helvetica Neue"/>
                <a:sym typeface="Helvetica Neue"/>
              </a:rPr>
              <a:t> </a:t>
            </a:r>
            <a:r>
              <a:rPr b="0" i="1" lang="en-US" sz="3200" u="none" cap="none" strike="noStrike">
                <a:solidFill>
                  <a:schemeClr val="dk1"/>
                </a:solidFill>
                <a:latin typeface="Helvetica Neue"/>
                <a:ea typeface="Helvetica Neue"/>
                <a:cs typeface="Helvetica Neue"/>
                <a:sym typeface="Helvetica Neue"/>
              </a:rPr>
              <a:t>most important </a:t>
            </a:r>
            <a:r>
              <a:rPr b="0" i="0" lang="en-US" sz="3200" u="none" cap="none" strike="noStrike">
                <a:solidFill>
                  <a:schemeClr val="dk1"/>
                </a:solidFill>
                <a:latin typeface="Helvetica Neue"/>
                <a:ea typeface="Helvetica Neue"/>
                <a:cs typeface="Helvetica Neue"/>
                <a:sym typeface="Helvetica Neue"/>
              </a:rPr>
              <a:t>reason you’re writing the story, then start with “who.” </a:t>
            </a:r>
          </a:p>
        </p:txBody>
      </p:sp>
      <p:sp>
        <p:nvSpPr>
          <p:cNvPr id="160" name="Shape 160"/>
          <p:cNvSpPr txBox="1"/>
          <p:nvPr/>
        </p:nvSpPr>
        <p:spPr>
          <a:xfrm>
            <a:off x="219505" y="152400"/>
            <a:ext cx="8826599" cy="87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The “who” lead</a:t>
            </a:r>
          </a:p>
        </p:txBody>
      </p:sp>
      <p:sp>
        <p:nvSpPr>
          <p:cNvPr id="161" name="Shape 161"/>
          <p:cNvSpPr/>
          <p:nvPr/>
        </p:nvSpPr>
        <p:spPr>
          <a:xfrm>
            <a:off x="1295400" y="5179873"/>
            <a:ext cx="7674503" cy="175432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138677"/>
              </a:buClr>
              <a:buSzPct val="25000"/>
              <a:buFont typeface="Helvetica Neue"/>
              <a:buNone/>
            </a:pPr>
            <a:r>
              <a:rPr b="1" i="0" lang="en-US" sz="2400" u="none" cap="none" strike="noStrike">
                <a:solidFill>
                  <a:srgbClr val="750A3D"/>
                </a:solidFill>
                <a:latin typeface="Helvetica Neue"/>
                <a:ea typeface="Helvetica Neue"/>
                <a:cs typeface="Helvetica Neue"/>
                <a:sym typeface="Helvetica Neue"/>
              </a:rPr>
              <a:t>Definitely NO! </a:t>
            </a:r>
          </a:p>
          <a:p>
            <a:pPr indent="0" lvl="0" marL="0" marR="0" rtl="0" algn="l">
              <a:lnSpc>
                <a:spcPct val="100000"/>
              </a:lnSpc>
              <a:spcBef>
                <a:spcPts val="0"/>
              </a:spcBef>
              <a:spcAft>
                <a:spcPts val="0"/>
              </a:spcAft>
              <a:buClr>
                <a:srgbClr val="138677"/>
              </a:buClr>
              <a:buSzPct val="25000"/>
              <a:buFont typeface="Helvetica Neue"/>
              <a:buNone/>
            </a:pPr>
            <a:r>
              <a:rPr b="0" i="1" lang="en-US" sz="2400" u="none" cap="none" strike="noStrike">
                <a:solidFill>
                  <a:schemeClr val="dk1"/>
                </a:solidFill>
                <a:latin typeface="Helvetica Neue"/>
                <a:ea typeface="Helvetica Neue"/>
                <a:cs typeface="Helvetica Neue"/>
                <a:sym typeface="Helvetica Neue"/>
              </a:rPr>
              <a:t>Principal Joe Blow announced Tuesday </a:t>
            </a:r>
            <a:r>
              <a:rPr b="0" i="0" lang="en-US" sz="2400" u="none" cap="none" strike="noStrike">
                <a:solidFill>
                  <a:schemeClr val="dk1"/>
                </a:solidFill>
                <a:latin typeface="Helvetica Neue"/>
                <a:ea typeface="Helvetica Neue"/>
                <a:cs typeface="Helvetica Neue"/>
                <a:sym typeface="Helvetica Neue"/>
              </a:rPr>
              <a:t>that students will no longer be allowed to leave campus for lunch due to excessive tardies.</a:t>
            </a:r>
            <a:r>
              <a:rPr b="0" i="0" lang="en-US" sz="2400" u="none" cap="none" strike="noStrike">
                <a:solidFill>
                  <a:srgbClr val="138677"/>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Font typeface="Arial"/>
              <a:buNone/>
            </a:pPr>
            <a:r>
              <a:t/>
            </a:r>
            <a:endParaRPr b="0" i="0" sz="1200" u="none" cap="none" strike="noStrike">
              <a:solidFill>
                <a:schemeClr val="dk1"/>
              </a:solidFill>
              <a:latin typeface="Helvetica Neue"/>
              <a:ea typeface="Helvetica Neue"/>
              <a:cs typeface="Helvetica Neue"/>
              <a:sym typeface="Helvetica Neue"/>
            </a:endParaRPr>
          </a:p>
        </p:txBody>
      </p:sp>
      <p:sp>
        <p:nvSpPr>
          <p:cNvPr id="162" name="Shape 162"/>
          <p:cNvSpPr/>
          <p:nvPr/>
        </p:nvSpPr>
        <p:spPr>
          <a:xfrm>
            <a:off x="324000" y="3657600"/>
            <a:ext cx="8591400" cy="156966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138677"/>
              </a:buClr>
              <a:buSzPct val="25000"/>
              <a:buFont typeface="Helvetica Neue"/>
              <a:buNone/>
            </a:pPr>
            <a:r>
              <a:rPr b="0" i="0" lang="en-US" sz="2400" u="none" cap="none" strike="noStrike">
                <a:solidFill>
                  <a:srgbClr val="750A3D"/>
                </a:solidFill>
                <a:latin typeface="Helvetica Neue"/>
                <a:ea typeface="Helvetica Neue"/>
                <a:cs typeface="Helvetica Neue"/>
                <a:sym typeface="Helvetica Neue"/>
              </a:rPr>
              <a:t>Maybe … </a:t>
            </a:r>
          </a:p>
          <a:p>
            <a:pPr indent="0" lvl="0" marL="0" marR="0" rtl="0" algn="l">
              <a:lnSpc>
                <a:spcPct val="100000"/>
              </a:lnSpc>
              <a:spcBef>
                <a:spcPts val="0"/>
              </a:spcBef>
              <a:spcAft>
                <a:spcPts val="0"/>
              </a:spcAft>
              <a:buClr>
                <a:schemeClr val="dk1"/>
              </a:buClr>
              <a:buSzPct val="25000"/>
              <a:buFont typeface="Helvetica Neue"/>
              <a:buNone/>
            </a:pPr>
            <a:r>
              <a:rPr b="0" i="0" lang="en-US" sz="2400" u="none" cap="none" strike="noStrike">
                <a:solidFill>
                  <a:schemeClr val="dk1"/>
                </a:solidFill>
                <a:latin typeface="Helvetica Neue"/>
                <a:ea typeface="Helvetica Neue"/>
                <a:cs typeface="Helvetica Neue"/>
                <a:sym typeface="Helvetica Neue"/>
              </a:rPr>
              <a:t>Students will no longer be allowed to leave campus for lunch due to excessive after-lunch tardies, Principal Joe Blow said Tuesday.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nvSpPr>
        <p:spPr>
          <a:xfrm>
            <a:off x="685800" y="3962400"/>
            <a:ext cx="7745374" cy="21335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138677"/>
              </a:buClr>
              <a:buSzPct val="25000"/>
              <a:buFont typeface="Calibri"/>
              <a:buNone/>
            </a:pPr>
            <a:r>
              <a:rPr b="1" i="0" lang="en-US" sz="2800" u="none" cap="none" strike="noStrike">
                <a:solidFill>
                  <a:srgbClr val="138677"/>
                </a:solidFill>
                <a:latin typeface="Helvetica Neue"/>
                <a:ea typeface="Helvetica Neue"/>
                <a:cs typeface="Helvetica Neue"/>
                <a:sym typeface="Helvetica Neue"/>
              </a:rPr>
              <a:t>Yes … </a:t>
            </a:r>
          </a:p>
          <a:p>
            <a:pPr indent="0" lvl="0" marL="0" marR="0" rtl="0" algn="l">
              <a:lnSpc>
                <a:spcPct val="100000"/>
              </a:lnSpc>
              <a:spcBef>
                <a:spcPts val="0"/>
              </a:spcBef>
              <a:spcAft>
                <a:spcPts val="0"/>
              </a:spcAft>
              <a:buClr>
                <a:srgbClr val="138677"/>
              </a:buClr>
              <a:buSzPct val="25000"/>
              <a:buFont typeface="Arial"/>
              <a:buNone/>
            </a:pPr>
            <a:r>
              <a:rPr b="0" i="0" lang="en-US" sz="2400" u="none" cap="none" strike="noStrike">
                <a:solidFill>
                  <a:schemeClr val="dk1"/>
                </a:solidFill>
                <a:latin typeface="Helvetica Neue"/>
                <a:ea typeface="Helvetica Neue"/>
                <a:cs typeface="Helvetica Neue"/>
                <a:sym typeface="Helvetica Neue"/>
              </a:rPr>
              <a:t>Endurance swimmer Diana Nyad, 64, became the first person to complete a 110-mile swim from Cuba to Florida without a shark cage. It took her 53 hours.</a:t>
            </a:r>
          </a:p>
        </p:txBody>
      </p:sp>
      <p:sp>
        <p:nvSpPr>
          <p:cNvPr id="169" name="Shape 169"/>
          <p:cNvSpPr/>
          <p:nvPr/>
        </p:nvSpPr>
        <p:spPr>
          <a:xfrm>
            <a:off x="347824" y="1219200"/>
            <a:ext cx="8077800" cy="5105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3200" u="none" cap="none" strike="noStrike">
                <a:solidFill>
                  <a:schemeClr val="dk1"/>
                </a:solidFill>
                <a:latin typeface="Helvetica Neue"/>
                <a:ea typeface="Helvetica Neue"/>
                <a:cs typeface="Helvetica Neue"/>
                <a:sym typeface="Helvetica Neue"/>
              </a:rPr>
              <a:t>Does not need a name to work. Sometimes identifying the “who” by an occupation or accomplishment will do it – as long as the person is </a:t>
            </a:r>
            <a:r>
              <a:rPr b="0" i="0" lang="en-US" sz="3200" u="none" cap="none" strike="noStrike">
                <a:solidFill>
                  <a:srgbClr val="138677"/>
                </a:solidFill>
                <a:latin typeface="Helvetica Neue"/>
                <a:ea typeface="Helvetica Neue"/>
                <a:cs typeface="Helvetica Neue"/>
                <a:sym typeface="Helvetica Neue"/>
              </a:rPr>
              <a:t>interesting</a:t>
            </a:r>
            <a:r>
              <a:rPr b="0" i="0" lang="en-US" sz="3200" u="none" cap="none" strike="noStrike">
                <a:solidFill>
                  <a:schemeClr val="dk1"/>
                </a:solidFill>
                <a:latin typeface="Helvetica Neue"/>
                <a:ea typeface="Helvetica Neue"/>
                <a:cs typeface="Helvetica Neue"/>
                <a:sym typeface="Helvetica Neue"/>
              </a:rPr>
              <a:t> enough to hook your reader.</a:t>
            </a:r>
          </a:p>
          <a:p>
            <a:pPr indent="0" lvl="0" marL="0" marR="0" rtl="0" algn="l">
              <a:lnSpc>
                <a:spcPct val="100000"/>
              </a:lnSpc>
              <a:spcBef>
                <a:spcPts val="0"/>
              </a:spcBef>
              <a:spcAft>
                <a:spcPts val="0"/>
              </a:spcAft>
              <a:buClr>
                <a:srgbClr val="138677"/>
              </a:buClr>
              <a:buFont typeface="Calibri"/>
              <a:buNone/>
            </a:pPr>
            <a:r>
              <a:t/>
            </a:r>
            <a:endParaRPr b="0" i="0" sz="1800" u="none" cap="none" strike="noStrike">
              <a:solidFill>
                <a:srgbClr val="138677"/>
              </a:solidFill>
              <a:latin typeface="Helvetica Neue"/>
              <a:ea typeface="Helvetica Neue"/>
              <a:cs typeface="Helvetica Neue"/>
              <a:sym typeface="Helvetica Neue"/>
            </a:endParaRPr>
          </a:p>
        </p:txBody>
      </p:sp>
      <p:sp>
        <p:nvSpPr>
          <p:cNvPr id="170" name="Shape 170"/>
          <p:cNvSpPr txBox="1"/>
          <p:nvPr/>
        </p:nvSpPr>
        <p:spPr>
          <a:xfrm>
            <a:off x="317401" y="457200"/>
            <a:ext cx="8826600" cy="1754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The “who” lead</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nvSpPr>
        <p:spPr>
          <a:xfrm>
            <a:off x="381000" y="3962400"/>
            <a:ext cx="8606700" cy="2370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138677"/>
              </a:buClr>
              <a:buSzPct val="25000"/>
              <a:buFont typeface="Calibri"/>
              <a:buNone/>
            </a:pPr>
            <a:r>
              <a:rPr b="0" i="0" lang="en-US" sz="2800" u="none" cap="none" strike="noStrike">
                <a:solidFill>
                  <a:srgbClr val="138677"/>
                </a:solidFill>
                <a:latin typeface="Helvetica Neue"/>
                <a:ea typeface="Helvetica Neue"/>
                <a:cs typeface="Helvetica Neue"/>
                <a:sym typeface="Helvetica Neue"/>
              </a:rPr>
              <a:t>Maybe, for an anniversary story ...</a:t>
            </a:r>
          </a:p>
          <a:p>
            <a:pPr indent="0" lvl="0" marL="0" marR="0" rtl="0" algn="l">
              <a:lnSpc>
                <a:spcPct val="100000"/>
              </a:lnSpc>
              <a:spcBef>
                <a:spcPts val="0"/>
              </a:spcBef>
              <a:spcAft>
                <a:spcPts val="0"/>
              </a:spcAft>
              <a:buClr>
                <a:schemeClr val="dk1"/>
              </a:buClr>
              <a:buSzPct val="25000"/>
              <a:buFont typeface="Arial"/>
              <a:buNone/>
            </a:pPr>
            <a:r>
              <a:rPr b="0" i="0" lang="en-US" sz="2400" u="none" cap="none" strike="noStrike">
                <a:solidFill>
                  <a:schemeClr val="dk1"/>
                </a:solidFill>
                <a:latin typeface="Helvetica Neue"/>
                <a:ea typeface="Helvetica Neue"/>
                <a:cs typeface="Helvetica Neue"/>
                <a:sym typeface="Helvetica Neue"/>
              </a:rPr>
              <a:t>Fifty years ago, on Nov. 22, 1963,  President John F. Kennedy was shot and killed in Dallas.  It was a defining moment for the country, one that people older than 55 remember the way most American adults remember Sept. 11.</a:t>
            </a:r>
          </a:p>
        </p:txBody>
      </p:sp>
      <p:sp>
        <p:nvSpPr>
          <p:cNvPr id="177" name="Shape 177"/>
          <p:cNvSpPr txBox="1"/>
          <p:nvPr/>
        </p:nvSpPr>
        <p:spPr>
          <a:xfrm>
            <a:off x="380998" y="2362200"/>
            <a:ext cx="8381999" cy="1261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138677"/>
              </a:buClr>
              <a:buSzPct val="25000"/>
              <a:buFont typeface="Calibri"/>
              <a:buNone/>
            </a:pPr>
            <a:r>
              <a:rPr b="1" i="0" lang="en-US" sz="2800" u="none" cap="none" strike="noStrike">
                <a:solidFill>
                  <a:srgbClr val="138677"/>
                </a:solidFill>
                <a:latin typeface="Helvetica Neue"/>
                <a:ea typeface="Helvetica Neue"/>
                <a:cs typeface="Helvetica Neue"/>
                <a:sym typeface="Helvetica Neue"/>
              </a:rPr>
              <a:t>Definitely no!</a:t>
            </a:r>
          </a:p>
          <a:p>
            <a:pPr indent="0" lvl="0" marL="0" marR="0" rtl="0" algn="l">
              <a:lnSpc>
                <a:spcPct val="100000"/>
              </a:lnSpc>
              <a:spcBef>
                <a:spcPts val="0"/>
              </a:spcBef>
              <a:spcAft>
                <a:spcPts val="0"/>
              </a:spcAft>
              <a:buClr>
                <a:schemeClr val="dk1"/>
              </a:buClr>
              <a:buSzPct val="25000"/>
              <a:buFont typeface="Arial"/>
              <a:buNone/>
            </a:pPr>
            <a:r>
              <a:rPr b="0" i="1" lang="en-US" sz="2400" u="none" cap="none" strike="noStrike">
                <a:solidFill>
                  <a:schemeClr val="dk1"/>
                </a:solidFill>
                <a:latin typeface="Helvetica Neue"/>
                <a:ea typeface="Helvetica Neue"/>
                <a:cs typeface="Helvetica Neue"/>
                <a:sym typeface="Helvetica Neue"/>
              </a:rPr>
              <a:t>On Tuesday </a:t>
            </a:r>
            <a:r>
              <a:rPr b="0" i="0" lang="en-US" sz="2400" u="none" cap="none" strike="noStrike">
                <a:solidFill>
                  <a:schemeClr val="dk1"/>
                </a:solidFill>
                <a:latin typeface="Helvetica Neue"/>
                <a:ea typeface="Helvetica Neue"/>
                <a:cs typeface="Helvetica Neue"/>
                <a:sym typeface="Helvetica Neue"/>
              </a:rPr>
              <a:t>Principal Joe Blow announced that students will no longer be able to leave campus for lunch.</a:t>
            </a:r>
          </a:p>
        </p:txBody>
      </p:sp>
      <p:sp>
        <p:nvSpPr>
          <p:cNvPr id="178" name="Shape 178"/>
          <p:cNvSpPr/>
          <p:nvPr/>
        </p:nvSpPr>
        <p:spPr>
          <a:xfrm>
            <a:off x="383900" y="1083625"/>
            <a:ext cx="8826599" cy="11121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br>
              <a:rPr b="0" i="0" lang="en-US" sz="1400" u="none" cap="none" strike="noStrike">
                <a:solidFill>
                  <a:srgbClr val="000000"/>
                </a:solidFill>
                <a:latin typeface="Helvetica Neue"/>
                <a:ea typeface="Helvetica Neue"/>
                <a:cs typeface="Helvetica Neue"/>
                <a:sym typeface="Helvetica Neue"/>
              </a:rPr>
            </a:br>
            <a:r>
              <a:rPr b="0" i="0" lang="en-US" sz="2800" u="none" cap="none" strike="noStrike">
                <a:solidFill>
                  <a:srgbClr val="750A3D"/>
                </a:solidFill>
                <a:latin typeface="Helvetica Neue"/>
                <a:ea typeface="Helvetica Neue"/>
                <a:cs typeface="Helvetica Neue"/>
                <a:sym typeface="Helvetica Neue"/>
              </a:rPr>
              <a:t>Do not start with the time element</a:t>
            </a:r>
            <a:r>
              <a:rPr b="0" i="0" lang="en-US" sz="2800" u="none" cap="none" strike="noStrike">
                <a:solidFill>
                  <a:schemeClr val="dk1"/>
                </a:solidFill>
                <a:latin typeface="Helvetica Neue"/>
                <a:ea typeface="Helvetica Neue"/>
                <a:cs typeface="Helvetica Neue"/>
                <a:sym typeface="Helvetica Neue"/>
              </a:rPr>
              <a:t>. It’s almost never</a:t>
            </a:r>
            <a:r>
              <a:rPr b="0" i="0" lang="en-US" sz="2800" u="sng" cap="none" strike="noStrike">
                <a:solidFill>
                  <a:schemeClr val="dk1"/>
                </a:solidFill>
                <a:latin typeface="Helvetica Neue"/>
                <a:ea typeface="Helvetica Neue"/>
                <a:cs typeface="Helvetica Neue"/>
                <a:sym typeface="Helvetica Neue"/>
              </a:rPr>
              <a:t> </a:t>
            </a:r>
            <a:r>
              <a:rPr b="0" i="0" lang="en-US" sz="2800" u="none" cap="none" strike="noStrike">
                <a:solidFill>
                  <a:schemeClr val="dk1"/>
                </a:solidFill>
                <a:latin typeface="Helvetica Neue"/>
                <a:ea typeface="Helvetica Neue"/>
                <a:cs typeface="Helvetica Neue"/>
                <a:sym typeface="Helvetica Neue"/>
              </a:rPr>
              <a:t>the most important factor.</a:t>
            </a:r>
          </a:p>
        </p:txBody>
      </p:sp>
      <p:sp>
        <p:nvSpPr>
          <p:cNvPr id="179" name="Shape 179"/>
          <p:cNvSpPr txBox="1"/>
          <p:nvPr/>
        </p:nvSpPr>
        <p:spPr>
          <a:xfrm>
            <a:off x="393600" y="393925"/>
            <a:ext cx="8826599" cy="7928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The “when” lead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sp>
        <p:nvSpPr>
          <p:cNvPr id="185" name="Shape 185"/>
          <p:cNvSpPr txBox="1"/>
          <p:nvPr/>
        </p:nvSpPr>
        <p:spPr>
          <a:xfrm>
            <a:off x="1220846" y="5735258"/>
            <a:ext cx="7370698" cy="9539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750A3D"/>
              </a:buClr>
              <a:buSzPct val="25000"/>
              <a:buFont typeface="Calibri"/>
              <a:buNone/>
            </a:pPr>
            <a:r>
              <a:rPr b="0" i="0" lang="en-US" sz="3200" u="none" cap="none" strike="noStrike">
                <a:solidFill>
                  <a:srgbClr val="750A3D"/>
                </a:solidFill>
                <a:latin typeface="Helvetica Neue"/>
                <a:ea typeface="Helvetica Neue"/>
                <a:cs typeface="Helvetica Neue"/>
                <a:sym typeface="Helvetica Neue"/>
              </a:rPr>
              <a:t>And again: Why is this type of lead rarely – almost never – used?</a:t>
            </a:r>
          </a:p>
        </p:txBody>
      </p:sp>
      <p:sp>
        <p:nvSpPr>
          <p:cNvPr id="186" name="Shape 186"/>
          <p:cNvSpPr txBox="1"/>
          <p:nvPr/>
        </p:nvSpPr>
        <p:spPr>
          <a:xfrm>
            <a:off x="169825" y="1066800"/>
            <a:ext cx="8991600" cy="1800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87" name="Shape 187"/>
          <p:cNvSpPr txBox="1"/>
          <p:nvPr/>
        </p:nvSpPr>
        <p:spPr>
          <a:xfrm>
            <a:off x="457200" y="3657600"/>
            <a:ext cx="8077199" cy="16310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138677"/>
              </a:buClr>
              <a:buSzPct val="25000"/>
              <a:buFont typeface="Calibri"/>
              <a:buNone/>
            </a:pPr>
            <a:r>
              <a:rPr b="1" i="0" lang="en-US" sz="2800" u="none" cap="none" strike="noStrike">
                <a:solidFill>
                  <a:srgbClr val="138677"/>
                </a:solidFill>
                <a:latin typeface="Helvetica Neue"/>
                <a:ea typeface="Helvetica Neue"/>
                <a:cs typeface="Helvetica Neue"/>
                <a:sym typeface="Helvetica Neue"/>
              </a:rPr>
              <a:t>Maybe … but maybe not </a:t>
            </a:r>
          </a:p>
          <a:p>
            <a:pPr indent="0" lvl="0" marL="0" marR="0" rtl="0" algn="l">
              <a:lnSpc>
                <a:spcPct val="100000"/>
              </a:lnSpc>
              <a:spcBef>
                <a:spcPts val="0"/>
              </a:spcBef>
              <a:spcAft>
                <a:spcPts val="0"/>
              </a:spcAft>
              <a:buClr>
                <a:schemeClr val="dk1"/>
              </a:buClr>
              <a:buSzPct val="25000"/>
              <a:buFont typeface="Arial"/>
              <a:buNone/>
            </a:pPr>
            <a:r>
              <a:rPr b="0" i="0" lang="en-US" sz="2400" u="none" cap="none" strike="noStrike">
                <a:solidFill>
                  <a:schemeClr val="dk1"/>
                </a:solidFill>
                <a:latin typeface="Helvetica Neue"/>
                <a:ea typeface="Helvetica Neue"/>
                <a:cs typeface="Helvetica Neue"/>
                <a:sym typeface="Helvetica Neue"/>
              </a:rPr>
              <a:t>In the principal’s office, the senior class dumped 30 pounds of sand to protest the cancellation of the senior trip to Cancun.</a:t>
            </a:r>
          </a:p>
        </p:txBody>
      </p:sp>
      <p:sp>
        <p:nvSpPr>
          <p:cNvPr id="188" name="Shape 188"/>
          <p:cNvSpPr txBox="1"/>
          <p:nvPr/>
        </p:nvSpPr>
        <p:spPr>
          <a:xfrm>
            <a:off x="436524" y="1066800"/>
            <a:ext cx="8555100" cy="23390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2800" u="none" cap="none" strike="noStrike">
                <a:solidFill>
                  <a:srgbClr val="750A3D"/>
                </a:solidFill>
                <a:latin typeface="Helvetica Neue"/>
                <a:ea typeface="Helvetica Neue"/>
                <a:cs typeface="Helvetica Neue"/>
                <a:sym typeface="Helvetica Neue"/>
              </a:rPr>
              <a:t>Don’t start with a place, either. </a:t>
            </a:r>
            <a:r>
              <a:rPr b="0" i="0" lang="en-US" sz="2800" u="none" cap="none" strike="noStrike">
                <a:solidFill>
                  <a:schemeClr val="dk1"/>
                </a:solidFill>
                <a:latin typeface="Helvetica Neue"/>
                <a:ea typeface="Helvetica Neue"/>
                <a:cs typeface="Helvetica Neue"/>
                <a:sym typeface="Helvetica Neue"/>
              </a:rPr>
              <a:t>It’s almost never the most important or interesting factor.</a:t>
            </a:r>
          </a:p>
          <a:p>
            <a:pPr indent="0" lvl="0" marL="0" marR="0" rtl="0" algn="l">
              <a:lnSpc>
                <a:spcPct val="100000"/>
              </a:lnSpc>
              <a:spcBef>
                <a:spcPts val="1400"/>
              </a:spcBef>
              <a:spcAft>
                <a:spcPts val="0"/>
              </a:spcAft>
              <a:buClr>
                <a:srgbClr val="138677"/>
              </a:buClr>
              <a:buSzPct val="25000"/>
              <a:buFont typeface="Calibri"/>
              <a:buNone/>
            </a:pPr>
            <a:r>
              <a:rPr b="0" i="0" lang="en-US" sz="2800" u="none" cap="none" strike="noStrike">
                <a:solidFill>
                  <a:srgbClr val="138677"/>
                </a:solidFill>
                <a:latin typeface="Helvetica Neue"/>
                <a:ea typeface="Helvetica Neue"/>
                <a:cs typeface="Helvetica Neue"/>
                <a:sym typeface="Helvetica Neue"/>
              </a:rPr>
              <a:t>Definitely no!</a:t>
            </a:r>
          </a:p>
          <a:p>
            <a:pPr indent="0" lvl="0" marL="0" marR="0" rtl="0" algn="l">
              <a:lnSpc>
                <a:spcPct val="100000"/>
              </a:lnSpc>
              <a:spcBef>
                <a:spcPts val="0"/>
              </a:spcBef>
              <a:spcAft>
                <a:spcPts val="0"/>
              </a:spcAft>
              <a:buClr>
                <a:schemeClr val="dk1"/>
              </a:buClr>
              <a:buSzPct val="25000"/>
              <a:buFont typeface="Arial"/>
              <a:buNone/>
            </a:pPr>
            <a:r>
              <a:rPr b="0" i="0" lang="en-US" sz="2400" u="none" cap="none" strike="noStrike">
                <a:solidFill>
                  <a:schemeClr val="dk1"/>
                </a:solidFill>
                <a:latin typeface="Helvetica Neue"/>
                <a:ea typeface="Helvetica Neue"/>
                <a:cs typeface="Helvetica Neue"/>
                <a:sym typeface="Helvetica Neue"/>
              </a:rPr>
              <a:t>At the school board meeting on Tuesday, Principal Joe Blow announced that he has ended the off-campus lunch policy.</a:t>
            </a:r>
          </a:p>
        </p:txBody>
      </p:sp>
      <p:sp>
        <p:nvSpPr>
          <p:cNvPr id="189" name="Shape 189"/>
          <p:cNvSpPr txBox="1"/>
          <p:nvPr/>
        </p:nvSpPr>
        <p:spPr>
          <a:xfrm>
            <a:off x="393600" y="393925"/>
            <a:ext cx="8826599" cy="728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The “where” lead</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idx="1" type="body"/>
          </p:nvPr>
        </p:nvSpPr>
        <p:spPr>
          <a:xfrm>
            <a:off x="362263" y="1146006"/>
            <a:ext cx="8542200" cy="5940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News writers handle the “where” with a </a:t>
            </a:r>
            <a:r>
              <a:rPr b="0" i="0" lang="en-US" sz="2800" u="none" cap="none" strike="noStrike">
                <a:solidFill>
                  <a:srgbClr val="750A3D"/>
                </a:solidFill>
                <a:latin typeface="Helvetica Neue"/>
                <a:ea typeface="Helvetica Neue"/>
                <a:cs typeface="Helvetica Neue"/>
                <a:sym typeface="Helvetica Neue"/>
              </a:rPr>
              <a:t>DATELINE</a:t>
            </a:r>
            <a:r>
              <a:rPr b="0" i="0" lang="en-US" sz="2800" u="none" cap="none" strike="noStrike">
                <a:solidFill>
                  <a:schemeClr val="dk1"/>
                </a:solidFill>
                <a:latin typeface="Helvetica Neue"/>
                <a:ea typeface="Helvetica Neue"/>
                <a:cs typeface="Helvetica Neue"/>
                <a:sym typeface="Helvetica Neue"/>
              </a:rPr>
              <a:t>,</a:t>
            </a:r>
          </a:p>
          <a:p>
            <a:pPr indent="0" lvl="0" marL="0" marR="0" rtl="0" algn="l">
              <a:lnSpc>
                <a:spcPct val="100000"/>
              </a:lnSpc>
              <a:spcBef>
                <a:spcPts val="0"/>
              </a:spcBef>
              <a:spcAft>
                <a:spcPts val="0"/>
              </a:spcAft>
              <a:buClr>
                <a:schemeClr val="dk1"/>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a city name in all caps before the lead to say where the story originated. </a:t>
            </a:r>
          </a:p>
          <a:p>
            <a:pPr indent="0" lvl="0" marL="0" marR="0" rtl="0" algn="l">
              <a:lnSpc>
                <a:spcPct val="100000"/>
              </a:lnSpc>
              <a:spcBef>
                <a:spcPts val="1200"/>
              </a:spcBef>
              <a:spcAft>
                <a:spcPts val="0"/>
              </a:spcAft>
              <a:buClr>
                <a:schemeClr val="dk1"/>
              </a:buClr>
              <a:buSzPct val="25000"/>
              <a:buFont typeface="Calibri"/>
              <a:buNone/>
            </a:pPr>
            <a:r>
              <a:rPr b="0" i="0" lang="en-US" sz="2400" u="none" cap="none" strike="noStrike">
                <a:solidFill>
                  <a:schemeClr val="dk1"/>
                </a:solidFill>
                <a:latin typeface="Helvetica Neue"/>
                <a:ea typeface="Helvetica Neue"/>
                <a:cs typeface="Helvetica Neue"/>
                <a:sym typeface="Helvetica Neue"/>
              </a:rPr>
              <a:t>CATANIA, Italy — More than 800 people were believed to have drowned in the weekend sinking of a boat packed with migrants trying to reach Europe, the United Nations refugee agency said Tuesday.</a:t>
            </a:r>
          </a:p>
          <a:p>
            <a:pPr indent="0" lvl="0" marL="0" marR="0" rtl="0" algn="l">
              <a:lnSpc>
                <a:spcPct val="100000"/>
              </a:lnSpc>
              <a:spcBef>
                <a:spcPts val="1200"/>
              </a:spcBef>
              <a:spcAft>
                <a:spcPts val="0"/>
              </a:spcAft>
              <a:buClr>
                <a:schemeClr val="dk1"/>
              </a:buClr>
              <a:buSzPct val="25000"/>
              <a:buFont typeface="Calibri"/>
              <a:buNone/>
            </a:pPr>
            <a:r>
              <a:rPr b="0" i="0" lang="en-US" sz="3000" u="none" cap="none" strike="noStrike">
                <a:solidFill>
                  <a:srgbClr val="0C594F"/>
                </a:solidFill>
                <a:latin typeface="Helvetica Neue"/>
                <a:ea typeface="Helvetica Neue"/>
                <a:cs typeface="Helvetica Neue"/>
                <a:sym typeface="Helvetica Neue"/>
              </a:rPr>
              <a:t>Datelines are not used on local news stories where the place is understood. Similarly, there’s no need for datelines student newspapers, websites and yearbooks to name your school. Readers know where you are.</a:t>
            </a:r>
          </a:p>
        </p:txBody>
      </p:sp>
      <p:sp>
        <p:nvSpPr>
          <p:cNvPr id="196" name="Shape 196"/>
          <p:cNvSpPr txBox="1"/>
          <p:nvPr/>
        </p:nvSpPr>
        <p:spPr>
          <a:xfrm>
            <a:off x="373150" y="386150"/>
            <a:ext cx="8923200" cy="651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On the topic of “where”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nvSpPr>
        <p:spPr>
          <a:xfrm>
            <a:off x="381000" y="1219925"/>
            <a:ext cx="8686798" cy="53552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0" i="0" lang="en-US" sz="3200" u="none" cap="none" strike="noStrike">
                <a:solidFill>
                  <a:schemeClr val="dk1"/>
                </a:solidFill>
                <a:latin typeface="Helvetica Neue"/>
                <a:ea typeface="Helvetica Neue"/>
                <a:cs typeface="Helvetica Neue"/>
                <a:sym typeface="Helvetica Neue"/>
              </a:rPr>
              <a:t>This kind of lead starts a story by explaining WHY something unusual happened. WHY answers: </a:t>
            </a:r>
            <a:r>
              <a:rPr b="1" i="0" lang="en-US" sz="3200" u="none" cap="none" strike="noStrike">
                <a:solidFill>
                  <a:srgbClr val="750A3D"/>
                </a:solidFill>
                <a:latin typeface="Helvetica Neue"/>
                <a:ea typeface="Helvetica Neue"/>
                <a:cs typeface="Helvetica Neue"/>
                <a:sym typeface="Helvetica Neue"/>
              </a:rPr>
              <a:t>What caused this to happen? </a:t>
            </a:r>
            <a:r>
              <a:rPr b="0" i="0" lang="en-US" sz="3200" u="none" cap="none" strike="noStrike">
                <a:solidFill>
                  <a:schemeClr val="dk1"/>
                </a:solidFill>
                <a:latin typeface="Helvetica Neue"/>
                <a:ea typeface="Helvetica Neue"/>
                <a:cs typeface="Helvetica Neue"/>
                <a:sym typeface="Helvetica Neue"/>
              </a:rPr>
              <a:t>Use this often!</a:t>
            </a:r>
          </a:p>
          <a:p>
            <a:pPr indent="0" lvl="0" marL="0" marR="0" rtl="0" algn="l">
              <a:lnSpc>
                <a:spcPct val="100000"/>
              </a:lnSpc>
              <a:spcBef>
                <a:spcPts val="1800"/>
              </a:spcBef>
              <a:spcAft>
                <a:spcPts val="0"/>
              </a:spcAft>
              <a:buClr>
                <a:srgbClr val="0C594F"/>
              </a:buClr>
              <a:buSzPct val="25000"/>
              <a:buFont typeface="Calibri"/>
              <a:buNone/>
            </a:pPr>
            <a:r>
              <a:rPr b="0" i="0" lang="en-US" sz="3600" u="none" cap="none" strike="noStrike">
                <a:solidFill>
                  <a:srgbClr val="0C594F"/>
                </a:solidFill>
                <a:latin typeface="Helvetica Neue"/>
                <a:ea typeface="Helvetica Neue"/>
                <a:cs typeface="Helvetica Neue"/>
                <a:sym typeface="Helvetica Neue"/>
              </a:rPr>
              <a:t>Example: </a:t>
            </a:r>
          </a:p>
          <a:p>
            <a:pPr indent="0" lvl="0" marL="0" marR="0" rtl="0" algn="l">
              <a:lnSpc>
                <a:spcPct val="100000"/>
              </a:lnSpc>
              <a:spcBef>
                <a:spcPts val="1800"/>
              </a:spcBef>
              <a:spcAft>
                <a:spcPts val="0"/>
              </a:spcAft>
              <a:buClr>
                <a:srgbClr val="0C594F"/>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To carry on a tradition that started in the 1970s, four seniors streaked across the football stadium during the homecoming pep rally wearing only paper leis and tennis shoes.</a:t>
            </a:r>
          </a:p>
        </p:txBody>
      </p:sp>
      <p:sp>
        <p:nvSpPr>
          <p:cNvPr id="203" name="Shape 203"/>
          <p:cNvSpPr txBox="1"/>
          <p:nvPr/>
        </p:nvSpPr>
        <p:spPr>
          <a:xfrm>
            <a:off x="469800" y="393925"/>
            <a:ext cx="8826599" cy="8258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The “why” lead</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nvSpPr>
        <p:spPr>
          <a:xfrm>
            <a:off x="339987" y="1209774"/>
            <a:ext cx="8651161" cy="45052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Helvetica Neue"/>
              <a:buNone/>
            </a:pPr>
            <a:r>
              <a:rPr b="0" i="0" lang="en-US" sz="2800" u="none" cap="none" strike="noStrike">
                <a:solidFill>
                  <a:schemeClr val="dk1"/>
                </a:solidFill>
                <a:latin typeface="Helvetica Neue"/>
                <a:ea typeface="Helvetica Neue"/>
                <a:cs typeface="Helvetica Neue"/>
                <a:sym typeface="Helvetica Neue"/>
              </a:rPr>
              <a:t>Similar to the “why” lead, this kind of lead explains </a:t>
            </a:r>
            <a:r>
              <a:rPr b="0" i="0" lang="en-US" sz="2800" u="none" cap="none" strike="noStrike">
                <a:solidFill>
                  <a:srgbClr val="750A3D"/>
                </a:solidFill>
                <a:latin typeface="Helvetica Neue"/>
                <a:ea typeface="Helvetica Neue"/>
                <a:cs typeface="Helvetica Neue"/>
                <a:sym typeface="Helvetica Neue"/>
              </a:rPr>
              <a:t>how</a:t>
            </a:r>
            <a:r>
              <a:rPr b="0" i="0" lang="en-US" sz="2800" u="none" cap="none" strike="noStrike">
                <a:solidFill>
                  <a:schemeClr val="dk1"/>
                </a:solidFill>
                <a:latin typeface="Helvetica Neue"/>
                <a:ea typeface="Helvetica Neue"/>
                <a:cs typeface="Helvetica Neue"/>
                <a:sym typeface="Helvetica Neue"/>
              </a:rPr>
              <a:t> something happened. Use this only when the explanation is short, clear and </a:t>
            </a:r>
            <a:r>
              <a:rPr b="0" i="0" lang="en-US" sz="2800" u="none" cap="none" strike="noStrike">
                <a:solidFill>
                  <a:srgbClr val="750A3D"/>
                </a:solidFill>
                <a:latin typeface="Helvetica Neue"/>
                <a:ea typeface="Helvetica Neue"/>
                <a:cs typeface="Helvetica Neue"/>
                <a:sym typeface="Helvetica Neue"/>
              </a:rPr>
              <a:t>interesting</a:t>
            </a:r>
            <a:r>
              <a:rPr b="0" i="0" lang="en-US" sz="2800" u="none" cap="none" strike="noStrike">
                <a:solidFill>
                  <a:schemeClr val="dk1"/>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Helvetica Neue"/>
              <a:buNone/>
            </a:pPr>
            <a:r>
              <a:rPr b="0" i="0" lang="en-US" sz="2800" u="none" cap="none" strike="noStrike">
                <a:solidFill>
                  <a:schemeClr val="dk1"/>
                </a:solidFill>
                <a:latin typeface="Helvetica Neue"/>
                <a:ea typeface="Helvetica Neue"/>
                <a:cs typeface="Helvetica Neue"/>
                <a:sym typeface="Helvetica Neue"/>
              </a:rPr>
              <a:t>“How” sometimes requires more explanation than you can fit in a lead, but when you can, use the </a:t>
            </a:r>
            <a:r>
              <a:rPr b="0" i="0" lang="en-US" sz="2800" u="none" cap="none" strike="noStrike">
                <a:solidFill>
                  <a:srgbClr val="0C594F"/>
                </a:solidFill>
                <a:latin typeface="Helvetica Neue"/>
                <a:ea typeface="Helvetica Neue"/>
                <a:cs typeface="Helvetica Neue"/>
                <a:sym typeface="Helvetica Neue"/>
              </a:rPr>
              <a:t>how</a:t>
            </a:r>
            <a:r>
              <a:rPr b="0" i="0" lang="en-US" sz="2800" u="none" cap="none" strike="noStrike">
                <a:solidFill>
                  <a:srgbClr val="000000"/>
                </a:solidFill>
                <a:latin typeface="Helvetica Neue"/>
                <a:ea typeface="Helvetica Neue"/>
                <a:cs typeface="Helvetica Neue"/>
                <a:sym typeface="Helvetica Neue"/>
              </a:rPr>
              <a:t>.</a:t>
            </a:r>
          </a:p>
          <a:p>
            <a:pPr indent="0" lvl="0" marL="0" marR="0" rtl="0" algn="l">
              <a:lnSpc>
                <a:spcPct val="100000"/>
              </a:lnSpc>
              <a:spcBef>
                <a:spcPts val="1600"/>
              </a:spcBef>
              <a:spcAft>
                <a:spcPts val="0"/>
              </a:spcAft>
              <a:buClr>
                <a:srgbClr val="0C594F"/>
              </a:buClr>
              <a:buSzPct val="25000"/>
              <a:buFont typeface="Calibri"/>
              <a:buNone/>
            </a:pPr>
            <a:r>
              <a:rPr b="0" i="0" lang="en-US" sz="3000" u="none" cap="none" strike="noStrike">
                <a:solidFill>
                  <a:srgbClr val="0C594F"/>
                </a:solidFill>
                <a:latin typeface="Helvetica Neue"/>
                <a:ea typeface="Helvetica Neue"/>
                <a:cs typeface="Helvetica Neue"/>
                <a:sym typeface="Helvetica Neue"/>
              </a:rPr>
              <a:t>Example: </a:t>
            </a:r>
          </a:p>
          <a:p>
            <a:pPr indent="0" lvl="0" marL="0" marR="0" rtl="0" algn="l">
              <a:lnSpc>
                <a:spcPct val="100000"/>
              </a:lnSpc>
              <a:spcBef>
                <a:spcPts val="0"/>
              </a:spcBef>
              <a:spcAft>
                <a:spcPts val="0"/>
              </a:spcAft>
              <a:buClr>
                <a:schemeClr val="dk1"/>
              </a:buClr>
              <a:buSzPct val="25000"/>
              <a:buFont typeface="Arial"/>
              <a:buNone/>
            </a:pPr>
            <a:r>
              <a:rPr b="0" i="0" lang="en-US" sz="2800" u="none" cap="none" strike="noStrike">
                <a:solidFill>
                  <a:schemeClr val="dk1"/>
                </a:solidFill>
                <a:latin typeface="Helvetica Neue"/>
                <a:ea typeface="Helvetica Neue"/>
                <a:cs typeface="Helvetica Neue"/>
                <a:sym typeface="Helvetica Neue"/>
              </a:rPr>
              <a:t>Through a grassroots effort by young voters, Gilbert Castillo, 18, won the election Tuesday to become the youngest mayor in the city’s history.</a:t>
            </a:r>
          </a:p>
        </p:txBody>
      </p:sp>
      <p:sp>
        <p:nvSpPr>
          <p:cNvPr id="210" name="Shape 210"/>
          <p:cNvSpPr txBox="1"/>
          <p:nvPr/>
        </p:nvSpPr>
        <p:spPr>
          <a:xfrm>
            <a:off x="339987" y="443953"/>
            <a:ext cx="7531500" cy="87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The “how” lead</a:t>
            </a:r>
          </a:p>
        </p:txBody>
      </p:sp>
      <p:sp>
        <p:nvSpPr>
          <p:cNvPr id="211" name="Shape 211"/>
          <p:cNvSpPr txBox="1"/>
          <p:nvPr/>
        </p:nvSpPr>
        <p:spPr>
          <a:xfrm>
            <a:off x="1143000" y="5867400"/>
            <a:ext cx="7619893" cy="92954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750A3D"/>
              </a:buClr>
              <a:buSzPct val="25000"/>
              <a:buFont typeface="Calibri"/>
              <a:buNone/>
            </a:pPr>
            <a:r>
              <a:rPr b="0" i="0" lang="en-US" sz="3200" u="none" cap="none" strike="noStrike">
                <a:solidFill>
                  <a:srgbClr val="750A3D"/>
                </a:solidFill>
                <a:latin typeface="Helvetica Neue"/>
                <a:ea typeface="Helvetica Neue"/>
                <a:cs typeface="Helvetica Neue"/>
                <a:sym typeface="Helvetica Neue"/>
              </a:rPr>
              <a:t>Is there a better way to write this lead?</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nvSpPr>
        <p:spPr>
          <a:xfrm>
            <a:off x="571500" y="1143000"/>
            <a:ext cx="8343900" cy="54477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750A3D"/>
              </a:buClr>
              <a:buSzPct val="25000"/>
              <a:buFont typeface="Calibri"/>
              <a:buNone/>
            </a:pPr>
            <a:r>
              <a:rPr b="0" i="0" lang="en-US" sz="2800" u="none" cap="none" strike="noStrike">
                <a:solidFill>
                  <a:srgbClr val="750A3D"/>
                </a:solidFill>
                <a:latin typeface="Helvetica Neue"/>
                <a:ea typeface="Helvetica Neue"/>
                <a:cs typeface="Helvetica Neue"/>
                <a:sym typeface="Helvetica Neue"/>
              </a:rPr>
              <a:t>Use this most often. </a:t>
            </a:r>
            <a:r>
              <a:rPr b="0" i="0" lang="en-US" sz="2800" u="none" cap="none" strike="noStrike">
                <a:solidFill>
                  <a:schemeClr val="dk1"/>
                </a:solidFill>
                <a:latin typeface="Helvetica Neue"/>
                <a:ea typeface="Helvetica Neue"/>
                <a:cs typeface="Helvetica Neue"/>
                <a:sym typeface="Helvetica Neue"/>
              </a:rPr>
              <a:t>This is the most straight-forward. If you can’t write this lead, you don’t know enough to be writing the story.</a:t>
            </a:r>
          </a:p>
          <a:p>
            <a:pPr indent="0" lvl="0" marL="0" marR="0" rtl="0" algn="l">
              <a:lnSpc>
                <a:spcPct val="100000"/>
              </a:lnSpc>
              <a:spcBef>
                <a:spcPts val="0"/>
              </a:spcBef>
              <a:spcAft>
                <a:spcPts val="0"/>
              </a:spcAft>
              <a:buClr>
                <a:srgbClr val="750A3D"/>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WHAT tells </a:t>
            </a:r>
            <a:r>
              <a:rPr b="0" i="0" lang="en-US" sz="2800" u="none" cap="none" strike="noStrike">
                <a:solidFill>
                  <a:srgbClr val="750A3D"/>
                </a:solidFill>
                <a:latin typeface="Helvetica Neue"/>
                <a:ea typeface="Helvetica Neue"/>
                <a:cs typeface="Helvetica Neue"/>
                <a:sym typeface="Helvetica Neue"/>
              </a:rPr>
              <a:t>WHAT HAPPENED.  </a:t>
            </a:r>
            <a:r>
              <a:rPr b="0" i="0" lang="en-US" sz="2800" u="none" cap="none" strike="noStrike">
                <a:solidFill>
                  <a:schemeClr val="dk1"/>
                </a:solidFill>
                <a:latin typeface="Helvetica Neue"/>
                <a:ea typeface="Helvetica Neue"/>
                <a:cs typeface="Helvetica Neue"/>
                <a:sym typeface="Helvetica Neue"/>
              </a:rPr>
              <a:t>There might be more than one “what” in </a:t>
            </a:r>
            <a:r>
              <a:rPr lang="en-US" sz="2800">
                <a:solidFill>
                  <a:schemeClr val="dk1"/>
                </a:solidFill>
                <a:latin typeface="Helvetica Neue"/>
                <a:ea typeface="Helvetica Neue"/>
                <a:cs typeface="Helvetica Neue"/>
                <a:sym typeface="Helvetica Neue"/>
              </a:rPr>
              <a:t>the</a:t>
            </a:r>
            <a:r>
              <a:rPr b="0" i="0" lang="en-US" sz="2800" u="none" cap="none" strike="noStrike">
                <a:solidFill>
                  <a:schemeClr val="dk1"/>
                </a:solidFill>
                <a:latin typeface="Helvetica Neue"/>
                <a:ea typeface="Helvetica Neue"/>
                <a:cs typeface="Helvetica Neue"/>
                <a:sym typeface="Helvetica Neue"/>
              </a:rPr>
              <a:t> story, </a:t>
            </a:r>
            <a:r>
              <a:rPr lang="en-US" sz="2800">
                <a:solidFill>
                  <a:schemeClr val="dk1"/>
                </a:solidFill>
                <a:latin typeface="Helvetica Neue"/>
                <a:ea typeface="Helvetica Neue"/>
                <a:cs typeface="Helvetica Neue"/>
                <a:sym typeface="Helvetica Neue"/>
              </a:rPr>
              <a:t>so </a:t>
            </a:r>
            <a:r>
              <a:rPr b="0" i="0" lang="en-US" sz="2800" u="none" cap="none" strike="noStrike">
                <a:solidFill>
                  <a:schemeClr val="dk1"/>
                </a:solidFill>
                <a:latin typeface="Helvetica Neue"/>
                <a:ea typeface="Helvetica Neue"/>
                <a:cs typeface="Helvetica Neue"/>
                <a:sym typeface="Helvetica Neue"/>
              </a:rPr>
              <a:t>figure out which “what” is </a:t>
            </a:r>
            <a:r>
              <a:rPr b="1" i="0" lang="en-US" sz="2800" u="none" cap="none" strike="noStrike">
                <a:solidFill>
                  <a:srgbClr val="0081A5"/>
                </a:solidFill>
                <a:latin typeface="Helvetica Neue"/>
                <a:ea typeface="Helvetica Neue"/>
                <a:cs typeface="Helvetica Neue"/>
                <a:sym typeface="Helvetica Neue"/>
              </a:rPr>
              <a:t>most interesting</a:t>
            </a:r>
            <a:r>
              <a:rPr b="0" i="0" lang="en-US" sz="2800" u="none" cap="none" strike="noStrike">
                <a:solidFill>
                  <a:srgbClr val="0081A5"/>
                </a:solidFill>
                <a:latin typeface="Helvetica Neue"/>
                <a:ea typeface="Helvetica Neue"/>
                <a:cs typeface="Helvetica Neue"/>
                <a:sym typeface="Helvetica Neue"/>
              </a:rPr>
              <a:t> </a:t>
            </a:r>
            <a:r>
              <a:rPr b="0" i="0" lang="en-US" sz="2800" u="none" cap="none" strike="noStrike">
                <a:solidFill>
                  <a:schemeClr val="dk1"/>
                </a:solidFill>
                <a:latin typeface="Helvetica Neue"/>
                <a:ea typeface="Helvetica Neue"/>
                <a:cs typeface="Helvetica Neue"/>
                <a:sym typeface="Helvetica Neue"/>
              </a:rPr>
              <a:t>to your readers. </a:t>
            </a:r>
          </a:p>
          <a:p>
            <a:pPr indent="0" lvl="0" marL="0" marR="0" rtl="0" algn="l">
              <a:lnSpc>
                <a:spcPct val="100000"/>
              </a:lnSpc>
              <a:spcBef>
                <a:spcPts val="1600"/>
              </a:spcBef>
              <a:spcAft>
                <a:spcPts val="0"/>
              </a:spcAft>
              <a:buClr>
                <a:srgbClr val="138677"/>
              </a:buClr>
              <a:buSzPct val="25000"/>
              <a:buFont typeface="Calibri"/>
              <a:buNone/>
            </a:pPr>
            <a:r>
              <a:rPr b="0" i="0" lang="en-US" sz="2400" u="none" cap="none" strike="noStrike">
                <a:solidFill>
                  <a:srgbClr val="138677"/>
                </a:solidFill>
                <a:latin typeface="Helvetica Neue"/>
                <a:ea typeface="Helvetica Neue"/>
                <a:cs typeface="Helvetica Neue"/>
                <a:sym typeface="Helvetica Neue"/>
              </a:rPr>
              <a:t>Examples: </a:t>
            </a:r>
          </a:p>
          <a:p>
            <a:pPr indent="0" lvl="0" marL="0" marR="0" rtl="0" algn="l">
              <a:lnSpc>
                <a:spcPct val="100000"/>
              </a:lnSpc>
              <a:spcBef>
                <a:spcPts val="0"/>
              </a:spcBef>
              <a:spcAft>
                <a:spcPts val="0"/>
              </a:spcAft>
              <a:buClr>
                <a:srgbClr val="138677"/>
              </a:buClr>
              <a:buSzPct val="25000"/>
              <a:buFont typeface="Calibri"/>
              <a:buNone/>
            </a:pPr>
            <a:r>
              <a:rPr b="0" i="0" lang="en-US" sz="2800" u="none" cap="none" strike="noStrike">
                <a:solidFill>
                  <a:srgbClr val="000000"/>
                </a:solidFill>
                <a:latin typeface="Helvetica Neue"/>
                <a:ea typeface="Helvetica Neue"/>
                <a:cs typeface="Helvetica Neue"/>
                <a:sym typeface="Helvetica Neue"/>
              </a:rPr>
              <a:t>• </a:t>
            </a:r>
            <a:r>
              <a:rPr b="0" i="0" lang="en-US" sz="2800" u="none" cap="none" strike="noStrike">
                <a:solidFill>
                  <a:schemeClr val="dk1"/>
                </a:solidFill>
                <a:latin typeface="Helvetica Neue"/>
                <a:ea typeface="Helvetica Neue"/>
                <a:cs typeface="Helvetica Neue"/>
                <a:sym typeface="Helvetica Neue"/>
              </a:rPr>
              <a:t>The Harry Potter series and Lord of the Rings series won’t be found on school library shelves this fall.</a:t>
            </a:r>
          </a:p>
          <a:p>
            <a:pPr indent="0" lvl="0" marL="0" marR="0" rtl="0" algn="l">
              <a:lnSpc>
                <a:spcPct val="100000"/>
              </a:lnSpc>
              <a:spcBef>
                <a:spcPts val="0"/>
              </a:spcBef>
              <a:spcAft>
                <a:spcPts val="0"/>
              </a:spcAft>
              <a:buClr>
                <a:srgbClr val="138677"/>
              </a:buClr>
              <a:buSzPct val="25000"/>
              <a:buFont typeface="Calibri"/>
              <a:buNone/>
            </a:pPr>
            <a:r>
              <a:rPr b="0" i="0" lang="en-US" sz="2800" u="none" cap="none" strike="noStrike">
                <a:solidFill>
                  <a:srgbClr val="000000"/>
                </a:solidFill>
                <a:latin typeface="Helvetica Neue"/>
                <a:ea typeface="Helvetica Neue"/>
                <a:cs typeface="Helvetica Neue"/>
                <a:sym typeface="Helvetica Neue"/>
              </a:rPr>
              <a:t>• </a:t>
            </a:r>
            <a:r>
              <a:rPr b="0" i="0" lang="en-US" sz="2800" u="none" cap="none" strike="noStrike">
                <a:solidFill>
                  <a:schemeClr val="dk1"/>
                </a:solidFill>
                <a:latin typeface="Helvetica Neue"/>
                <a:ea typeface="Helvetica Neue"/>
                <a:cs typeface="Helvetica Neue"/>
                <a:sym typeface="Helvetica Neue"/>
              </a:rPr>
              <a:t>School libraries will remove the Lord of the Rings and Harry Potter series from shelves this fall.</a:t>
            </a:r>
          </a:p>
        </p:txBody>
      </p:sp>
      <p:sp>
        <p:nvSpPr>
          <p:cNvPr id="218" name="Shape 218"/>
          <p:cNvSpPr txBox="1"/>
          <p:nvPr/>
        </p:nvSpPr>
        <p:spPr>
          <a:xfrm>
            <a:off x="469800" y="393925"/>
            <a:ext cx="8826599" cy="7490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The “what” lead</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3" name="Shape 223"/>
        <p:cNvGrpSpPr/>
        <p:nvPr/>
      </p:nvGrpSpPr>
      <p:grpSpPr>
        <a:xfrm>
          <a:off x="0" y="0"/>
          <a:ext cx="0" cy="0"/>
          <a:chOff x="0" y="0"/>
          <a:chExt cx="0" cy="0"/>
        </a:xfrm>
      </p:grpSpPr>
      <p:sp>
        <p:nvSpPr>
          <p:cNvPr id="224" name="Shape 224"/>
          <p:cNvSpPr txBox="1"/>
          <p:nvPr/>
        </p:nvSpPr>
        <p:spPr>
          <a:xfrm>
            <a:off x="228600" y="1143000"/>
            <a:ext cx="8915400" cy="54476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138677"/>
              </a:buClr>
              <a:buSzPct val="25000"/>
              <a:buFont typeface="Arial"/>
              <a:buNone/>
            </a:pPr>
            <a:r>
              <a:rPr b="0" i="0" lang="en-US" sz="3200" u="none" cap="none" strike="noStrike">
                <a:solidFill>
                  <a:srgbClr val="000000"/>
                </a:solidFill>
                <a:latin typeface="Helvetica Neue"/>
                <a:ea typeface="Helvetica Neue"/>
                <a:cs typeface="Helvetica Neue"/>
                <a:sym typeface="Helvetica Neue"/>
              </a:rPr>
              <a:t>More than 300 women were shot, stabbed, strangled, beaten, bludgeoned, or burned to death over the past decade by men in South Carolina, dying at a rate of one every 12 days while the state does little to stem the carnage from domestic abuse.</a:t>
            </a:r>
          </a:p>
          <a:p>
            <a:pPr indent="0" lvl="0" marL="0" marR="0" rtl="0" algn="l">
              <a:lnSpc>
                <a:spcPct val="100000"/>
              </a:lnSpc>
              <a:spcBef>
                <a:spcPts val="1600"/>
              </a:spcBef>
              <a:spcAft>
                <a:spcPts val="0"/>
              </a:spcAft>
              <a:buClr>
                <a:srgbClr val="138677"/>
              </a:buClr>
              <a:buFont typeface="Arial"/>
              <a:buNone/>
            </a:pPr>
            <a:r>
              <a:t/>
            </a:r>
            <a:endParaRPr b="0" i="0" sz="2400" u="none" cap="none" strike="noStrike">
              <a:solidFill>
                <a:srgbClr val="138677"/>
              </a:solidFill>
              <a:latin typeface="Helvetica Neue"/>
              <a:ea typeface="Helvetica Neue"/>
              <a:cs typeface="Helvetica Neue"/>
              <a:sym typeface="Helvetica Neue"/>
            </a:endParaRPr>
          </a:p>
          <a:p>
            <a:pPr indent="0" lvl="0" marL="0" marR="0" rtl="0" algn="l">
              <a:lnSpc>
                <a:spcPct val="100000"/>
              </a:lnSpc>
              <a:spcBef>
                <a:spcPts val="1600"/>
              </a:spcBef>
              <a:spcAft>
                <a:spcPts val="0"/>
              </a:spcAft>
              <a:buClr>
                <a:srgbClr val="138677"/>
              </a:buClr>
              <a:buSzPct val="25000"/>
              <a:buFont typeface="Arial"/>
              <a:buNone/>
            </a:pPr>
            <a:r>
              <a:rPr b="0" i="1" lang="en-US" sz="2400" u="none" cap="none" strike="noStrike">
                <a:solidFill>
                  <a:srgbClr val="000000"/>
                </a:solidFill>
                <a:latin typeface="Helvetica Neue"/>
                <a:ea typeface="Helvetica Neue"/>
                <a:cs typeface="Helvetica Neue"/>
                <a:sym typeface="Helvetica Neue"/>
              </a:rPr>
              <a:t>Post and Courier</a:t>
            </a:r>
            <a:r>
              <a:rPr b="0" i="0" lang="en-US" sz="2400" u="none" cap="none" strike="noStrike">
                <a:solidFill>
                  <a:srgbClr val="000000"/>
                </a:solidFill>
                <a:latin typeface="Helvetica Neue"/>
                <a:ea typeface="Helvetica Neue"/>
                <a:cs typeface="Helvetica Neue"/>
                <a:sym typeface="Helvetica Neue"/>
              </a:rPr>
              <a:t>, Charleston, South Carolina. The story “</a:t>
            </a:r>
            <a:r>
              <a:rPr b="0" i="0" lang="en-US" sz="2400" u="sng" cap="none" strike="noStrike">
                <a:solidFill>
                  <a:schemeClr val="hlink"/>
                </a:solidFill>
                <a:latin typeface="Helvetica Neue"/>
                <a:ea typeface="Helvetica Neue"/>
                <a:cs typeface="Helvetica Neue"/>
                <a:sym typeface="Helvetica Neue"/>
                <a:hlinkClick r:id="rId3"/>
              </a:rPr>
              <a:t>Till Death Do Us Part</a:t>
            </a:r>
            <a:r>
              <a:rPr b="0" i="0" lang="en-US" sz="2400" u="none" cap="none" strike="noStrike">
                <a:solidFill>
                  <a:srgbClr val="000000"/>
                </a:solidFill>
                <a:latin typeface="Helvetica Neue"/>
                <a:ea typeface="Helvetica Neue"/>
                <a:cs typeface="Helvetica Neue"/>
                <a:sym typeface="Helvetica Neue"/>
              </a:rPr>
              <a:t>” won the 2015 Pulitzer Prize for Public Service and was written by Doug Pardue, Glenn Smith, Jennifer Berry Hawes, and Natalie Caula Hauff</a:t>
            </a:r>
          </a:p>
        </p:txBody>
      </p:sp>
      <p:sp>
        <p:nvSpPr>
          <p:cNvPr id="225" name="Shape 225"/>
          <p:cNvSpPr txBox="1"/>
          <p:nvPr/>
        </p:nvSpPr>
        <p:spPr>
          <a:xfrm>
            <a:off x="469800" y="393925"/>
            <a:ext cx="8826599" cy="7490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A great “what” lead …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title"/>
          </p:nvPr>
        </p:nvSpPr>
        <p:spPr>
          <a:xfrm>
            <a:off x="304800" y="0"/>
            <a:ext cx="8534399" cy="1143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b="1" i="0" lang="en-US" sz="3600" u="none" cap="none" strike="noStrike">
                <a:solidFill>
                  <a:schemeClr val="dk1"/>
                </a:solidFill>
                <a:latin typeface="Helvetica Neue"/>
                <a:ea typeface="Helvetica Neue"/>
                <a:cs typeface="Helvetica Neue"/>
                <a:sym typeface="Helvetica Neue"/>
              </a:rPr>
              <a:t>Why learn to write the summary lead?</a:t>
            </a:r>
          </a:p>
        </p:txBody>
      </p:sp>
      <p:sp>
        <p:nvSpPr>
          <p:cNvPr id="232" name="Shape 232"/>
          <p:cNvSpPr txBox="1"/>
          <p:nvPr>
            <p:ph idx="1" type="body"/>
          </p:nvPr>
        </p:nvSpPr>
        <p:spPr>
          <a:xfrm>
            <a:off x="228600" y="990600"/>
            <a:ext cx="8458200" cy="1143000"/>
          </a:xfrm>
          <a:prstGeom prst="rect">
            <a:avLst/>
          </a:prstGeom>
          <a:noFill/>
          <a:ln>
            <a:noFill/>
          </a:ln>
        </p:spPr>
        <p:txBody>
          <a:bodyPr anchorCtr="0" anchor="t" bIns="91425" lIns="91425" rIns="91425" tIns="91425">
            <a:noAutofit/>
          </a:bodyPr>
          <a:lstStyle/>
          <a:p>
            <a:pPr indent="0" lvl="0" marL="317500" marR="0" rtl="0" algn="l">
              <a:lnSpc>
                <a:spcPct val="100000"/>
              </a:lnSpc>
              <a:spcBef>
                <a:spcPts val="0"/>
              </a:spcBef>
              <a:spcAft>
                <a:spcPts val="0"/>
              </a:spcAft>
              <a:buClr>
                <a:schemeClr val="dk1"/>
              </a:buClr>
              <a:buSzPct val="25000"/>
              <a:buFont typeface="Calibri"/>
              <a:buNone/>
            </a:pPr>
            <a:r>
              <a:rPr b="0" i="0" lang="en-US" sz="2400" u="none" cap="none" strike="noStrike">
                <a:solidFill>
                  <a:schemeClr val="dk1"/>
                </a:solidFill>
                <a:latin typeface="Helvetica Neue"/>
                <a:ea typeface="Helvetica Neue"/>
                <a:cs typeface="Helvetica Neue"/>
                <a:sym typeface="Helvetica Neue"/>
              </a:rPr>
              <a:t>Yes, of course, there are lots of other ways to start a story.</a:t>
            </a:r>
          </a:p>
        </p:txBody>
      </p:sp>
      <p:sp>
        <p:nvSpPr>
          <p:cNvPr id="233" name="Shape 233"/>
          <p:cNvSpPr/>
          <p:nvPr/>
        </p:nvSpPr>
        <p:spPr>
          <a:xfrm>
            <a:off x="685800" y="1870769"/>
            <a:ext cx="3048000" cy="353943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800" u="none" cap="none" strike="noStrike">
                <a:solidFill>
                  <a:srgbClr val="000000"/>
                </a:solidFill>
                <a:latin typeface="Helvetica Neue"/>
                <a:ea typeface="Helvetica Neue"/>
                <a:cs typeface="Helvetica Neue"/>
                <a:sym typeface="Helvetica Neue"/>
              </a:rPr>
              <a:t>Basic LEADS</a:t>
            </a:r>
          </a:p>
          <a:p>
            <a:pPr indent="-457200" lvl="0" marL="457200" marR="0" rtl="0" algn="l">
              <a:lnSpc>
                <a:spcPct val="100000"/>
              </a:lnSpc>
              <a:spcBef>
                <a:spcPts val="0"/>
              </a:spcBef>
              <a:spcAft>
                <a:spcPts val="0"/>
              </a:spcAft>
              <a:buClr>
                <a:srgbClr val="0C594F"/>
              </a:buClr>
              <a:buSzPct val="100000"/>
              <a:buFont typeface="Helvetica Neue"/>
              <a:buChar char="•"/>
            </a:pPr>
            <a:r>
              <a:rPr b="0" i="0" lang="en-US" sz="2800" u="none" cap="none" strike="noStrike">
                <a:solidFill>
                  <a:srgbClr val="0C594F"/>
                </a:solidFill>
                <a:latin typeface="Helvetica Neue"/>
                <a:ea typeface="Helvetica Neue"/>
                <a:cs typeface="Helvetica Neue"/>
                <a:sym typeface="Helvetica Neue"/>
              </a:rPr>
              <a:t>Basic news or Summary lead</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Anecdotal or narrative (storytelling)</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Descriptive</a:t>
            </a:r>
          </a:p>
          <a:p>
            <a:pPr indent="0" lvl="0" marL="0" marR="0" rtl="0" algn="l">
              <a:lnSpc>
                <a:spcPct val="100000"/>
              </a:lnSpc>
              <a:spcBef>
                <a:spcPts val="0"/>
              </a:spcBef>
              <a:spcAft>
                <a:spcPts val="0"/>
              </a:spcAft>
              <a:buClr>
                <a:srgbClr val="000000"/>
              </a:buClr>
              <a:buSzPct val="25000"/>
              <a:buFont typeface="Arial"/>
              <a:buNone/>
            </a:pPr>
            <a:r>
              <a:rPr b="0" i="0" lang="en-US" sz="2800" u="none" cap="none" strike="noStrike">
                <a:solidFill>
                  <a:srgbClr val="000000"/>
                </a:solidFill>
                <a:latin typeface="Helvetica Neue"/>
                <a:ea typeface="Helvetica Neue"/>
                <a:cs typeface="Helvetica Neue"/>
                <a:sym typeface="Helvetica Neue"/>
              </a:rPr>
              <a:t>     (scene-setting)</a:t>
            </a:r>
          </a:p>
        </p:txBody>
      </p:sp>
      <p:sp>
        <p:nvSpPr>
          <p:cNvPr id="234" name="Shape 234"/>
          <p:cNvSpPr/>
          <p:nvPr/>
        </p:nvSpPr>
        <p:spPr>
          <a:xfrm>
            <a:off x="4267200" y="1828800"/>
            <a:ext cx="4572000" cy="353943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2800" u="none" cap="none" strike="noStrike">
                <a:solidFill>
                  <a:srgbClr val="000000"/>
                </a:solidFill>
                <a:latin typeface="Helvetica Neue"/>
                <a:ea typeface="Helvetica Neue"/>
                <a:cs typeface="Helvetica Neue"/>
                <a:sym typeface="Helvetica Neue"/>
              </a:rPr>
              <a:t>Less-used feature LEADS</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Metaphor or simile</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Word play: puns, alliteration</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Action </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Contrast, twist of fate</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Shocking statement</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Freak lead</a:t>
            </a:r>
          </a:p>
        </p:txBody>
      </p:sp>
      <p:sp>
        <p:nvSpPr>
          <p:cNvPr id="235" name="Shape 235"/>
          <p:cNvSpPr txBox="1"/>
          <p:nvPr/>
        </p:nvSpPr>
        <p:spPr>
          <a:xfrm>
            <a:off x="1143000" y="5623142"/>
            <a:ext cx="7619893" cy="117380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750A3D"/>
              </a:buClr>
              <a:buSzPct val="25000"/>
              <a:buFont typeface="Calibri"/>
              <a:buNone/>
            </a:pPr>
            <a:r>
              <a:rPr b="0" i="0" lang="en-US" sz="3200" u="none" cap="none" strike="noStrike">
                <a:solidFill>
                  <a:srgbClr val="750A3D"/>
                </a:solidFill>
                <a:latin typeface="Helvetica Neue"/>
                <a:ea typeface="Helvetica Neue"/>
                <a:cs typeface="Helvetica Neue"/>
                <a:sym typeface="Helvetica Neue"/>
              </a:rPr>
              <a:t>What information needs to be in your story no matter how you start?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nvSpPr>
        <p:spPr>
          <a:xfrm>
            <a:off x="415400" y="5791200"/>
            <a:ext cx="4702198" cy="6308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0" i="0" lang="en-US" sz="1400" u="none" cap="none" strike="noStrike">
                <a:solidFill>
                  <a:schemeClr val="dk1"/>
                </a:solidFill>
                <a:latin typeface="Helvetica Neue"/>
                <a:ea typeface="Helvetica Neue"/>
                <a:cs typeface="Helvetica Neue"/>
                <a:sym typeface="Helvetica Neue"/>
              </a:rPr>
              <a:t>By Jeanne Acton, UIL &amp; ILPC Journalism Director</a:t>
            </a:r>
          </a:p>
          <a:p>
            <a:pPr indent="0" lvl="0" marL="0" marR="0" rtl="0" algn="l">
              <a:lnSpc>
                <a:spcPct val="100000"/>
              </a:lnSpc>
              <a:spcBef>
                <a:spcPts val="700"/>
              </a:spcBef>
              <a:spcAft>
                <a:spcPts val="0"/>
              </a:spcAft>
              <a:buClr>
                <a:schemeClr val="dk1"/>
              </a:buClr>
              <a:buSzPct val="25000"/>
              <a:buFont typeface="Arial"/>
              <a:buNone/>
            </a:pPr>
            <a:r>
              <a:rPr b="0" i="0" lang="en-US" sz="1400" u="none" cap="none" strike="noStrike">
                <a:solidFill>
                  <a:schemeClr val="dk1"/>
                </a:solidFill>
                <a:latin typeface="Helvetica Neue"/>
                <a:ea typeface="Helvetica Neue"/>
                <a:cs typeface="Helvetica Neue"/>
                <a:sym typeface="Helvetica Neue"/>
              </a:rPr>
              <a:t>and Vicki McCash Brennan, MA, CJE</a:t>
            </a:r>
          </a:p>
        </p:txBody>
      </p:sp>
      <p:pic>
        <p:nvPicPr>
          <p:cNvPr id="98" name="Shape 98"/>
          <p:cNvPicPr preferRelativeResize="0"/>
          <p:nvPr/>
        </p:nvPicPr>
        <p:blipFill rotWithShape="1">
          <a:blip r:embed="rId3">
            <a:alphaModFix/>
          </a:blip>
          <a:srcRect b="0" l="0" r="0" t="0"/>
          <a:stretch/>
        </p:blipFill>
        <p:spPr>
          <a:xfrm>
            <a:off x="6019800" y="381000"/>
            <a:ext cx="2743199" cy="5410200"/>
          </a:xfrm>
          <a:prstGeom prst="rect">
            <a:avLst/>
          </a:prstGeom>
          <a:noFill/>
          <a:ln>
            <a:noFill/>
          </a:ln>
        </p:spPr>
      </p:pic>
      <p:sp>
        <p:nvSpPr>
          <p:cNvPr id="99" name="Shape 99"/>
          <p:cNvSpPr txBox="1"/>
          <p:nvPr/>
        </p:nvSpPr>
        <p:spPr>
          <a:xfrm>
            <a:off x="381000" y="2743825"/>
            <a:ext cx="6510000" cy="14465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6000" u="none" cap="none" strike="noStrike">
                <a:solidFill>
                  <a:schemeClr val="dk1"/>
                </a:solidFill>
                <a:latin typeface="Helvetica Neue"/>
                <a:ea typeface="Helvetica Neue"/>
                <a:cs typeface="Helvetica Neue"/>
                <a:sym typeface="Helvetica Neue"/>
              </a:rPr>
              <a:t>News Writing</a:t>
            </a:r>
          </a:p>
        </p:txBody>
      </p:sp>
      <p:sp>
        <p:nvSpPr>
          <p:cNvPr id="100" name="Shape 100"/>
          <p:cNvSpPr txBox="1"/>
          <p:nvPr/>
        </p:nvSpPr>
        <p:spPr>
          <a:xfrm>
            <a:off x="458500" y="2362200"/>
            <a:ext cx="3505200" cy="5189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Arial"/>
              <a:buNone/>
            </a:pPr>
            <a:r>
              <a:rPr b="1" i="0" lang="en-US" sz="2800" u="none" cap="none" strike="noStrike">
                <a:solidFill>
                  <a:schemeClr val="dk1"/>
                </a:solidFill>
                <a:latin typeface="Helvetica Neue"/>
                <a:ea typeface="Helvetica Neue"/>
                <a:cs typeface="Helvetica Neue"/>
                <a:sym typeface="Helvetica Neue"/>
              </a:rPr>
              <a:t>Let’s talk about …</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381000" y="152400"/>
            <a:ext cx="8458200" cy="1143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b="1" lang="en-US" sz="3600">
                <a:solidFill>
                  <a:schemeClr val="dk1"/>
                </a:solidFill>
                <a:latin typeface="Helvetica Neue"/>
                <a:ea typeface="Helvetica Neue"/>
                <a:cs typeface="Helvetica Neue"/>
                <a:sym typeface="Helvetica Neue"/>
              </a:rPr>
              <a:t>It’s your turn</a:t>
            </a:r>
          </a:p>
        </p:txBody>
      </p:sp>
      <p:sp>
        <p:nvSpPr>
          <p:cNvPr id="242" name="Shape 242"/>
          <p:cNvSpPr txBox="1"/>
          <p:nvPr>
            <p:ph idx="1" type="body"/>
          </p:nvPr>
        </p:nvSpPr>
        <p:spPr>
          <a:xfrm>
            <a:off x="468275" y="1709600"/>
            <a:ext cx="8122800" cy="4816500"/>
          </a:xfrm>
          <a:prstGeom prst="rect">
            <a:avLst/>
          </a:prstGeom>
          <a:noFill/>
          <a:ln>
            <a:noFill/>
          </a:ln>
        </p:spPr>
        <p:txBody>
          <a:bodyPr anchorCtr="0" anchor="t"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lang="en-US" sz="2400">
                <a:latin typeface="Helvetica Neue"/>
                <a:ea typeface="Helvetica Neue"/>
                <a:cs typeface="Helvetica Neue"/>
                <a:sym typeface="Helvetica Neue"/>
              </a:rPr>
              <a:t>Use the information on the next slide to practice your lead writing skills.</a:t>
            </a:r>
          </a:p>
          <a:p>
            <a:pPr indent="0" lvl="0" marL="0" marR="0" rtl="0" algn="l">
              <a:lnSpc>
                <a:spcPct val="100000"/>
              </a:lnSpc>
              <a:spcBef>
                <a:spcPts val="0"/>
              </a:spcBef>
              <a:spcAft>
                <a:spcPts val="0"/>
              </a:spcAft>
              <a:buClr>
                <a:schemeClr val="dk1"/>
              </a:buClr>
              <a:buSzPct val="25000"/>
              <a:buFont typeface="Calibri"/>
              <a:buNone/>
            </a:pPr>
            <a:r>
              <a:t/>
            </a:r>
            <a:endParaRPr sz="2400">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ct val="25000"/>
              <a:buFont typeface="Calibri"/>
              <a:buNone/>
            </a:pPr>
            <a:r>
              <a:rPr lang="en-US" sz="2400">
                <a:latin typeface="Helvetica Neue"/>
                <a:ea typeface="Helvetica Neue"/>
                <a:cs typeface="Helvetica Neue"/>
                <a:sym typeface="Helvetica Neue"/>
              </a:rPr>
              <a:t>Write six different leads using this information, one beginning with each of the 5W’s and H.</a:t>
            </a:r>
          </a:p>
          <a:p>
            <a:pPr indent="0" lvl="0" marL="0" marR="0" rtl="0" algn="l">
              <a:lnSpc>
                <a:spcPct val="100000"/>
              </a:lnSpc>
              <a:spcBef>
                <a:spcPts val="0"/>
              </a:spcBef>
              <a:spcAft>
                <a:spcPts val="0"/>
              </a:spcAft>
              <a:buClr>
                <a:schemeClr val="dk1"/>
              </a:buClr>
              <a:buSzPct val="25000"/>
              <a:buFont typeface="Calibri"/>
              <a:buNone/>
            </a:pPr>
            <a:r>
              <a:t/>
            </a:r>
            <a:endParaRPr sz="2400">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ct val="25000"/>
              <a:buFont typeface="Calibri"/>
              <a:buNone/>
            </a:pPr>
            <a:r>
              <a:rPr lang="en-US" sz="2400">
                <a:latin typeface="Helvetica Neue"/>
                <a:ea typeface="Helvetica Neue"/>
                <a:cs typeface="Helvetica Neue"/>
                <a:sym typeface="Helvetica Neue"/>
              </a:rPr>
              <a:t>After you have written all six leads, circle the one you think is strongest.</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7" name="Shape 247"/>
        <p:cNvGrpSpPr/>
        <p:nvPr/>
      </p:nvGrpSpPr>
      <p:grpSpPr>
        <a:xfrm>
          <a:off x="0" y="0"/>
          <a:ext cx="0" cy="0"/>
          <a:chOff x="0" y="0"/>
          <a:chExt cx="0" cy="0"/>
        </a:xfrm>
      </p:grpSpPr>
      <p:sp>
        <p:nvSpPr>
          <p:cNvPr id="248" name="Shape 248"/>
          <p:cNvSpPr txBox="1"/>
          <p:nvPr>
            <p:ph type="title"/>
          </p:nvPr>
        </p:nvSpPr>
        <p:spPr>
          <a:xfrm>
            <a:off x="457200" y="381000"/>
            <a:ext cx="8458200" cy="1143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b="1" lang="en-US" sz="3600">
                <a:solidFill>
                  <a:schemeClr val="dk1"/>
                </a:solidFill>
                <a:latin typeface="Helvetica Neue"/>
                <a:ea typeface="Helvetica Neue"/>
                <a:cs typeface="Helvetica Neue"/>
                <a:sym typeface="Helvetica Neue"/>
              </a:rPr>
              <a:t>Write the lead (well, six leads!)</a:t>
            </a:r>
          </a:p>
        </p:txBody>
      </p:sp>
      <p:sp>
        <p:nvSpPr>
          <p:cNvPr id="249" name="Shape 249"/>
          <p:cNvSpPr txBox="1"/>
          <p:nvPr>
            <p:ph idx="1" type="body"/>
          </p:nvPr>
        </p:nvSpPr>
        <p:spPr>
          <a:xfrm>
            <a:off x="468275" y="1709600"/>
            <a:ext cx="8122800" cy="4816500"/>
          </a:xfrm>
          <a:prstGeom prst="rect">
            <a:avLst/>
          </a:prstGeom>
          <a:noFill/>
          <a:ln>
            <a:noFill/>
          </a:ln>
        </p:spPr>
        <p:txBody>
          <a:bodyPr anchorCtr="0" anchor="t" bIns="91425" lIns="91425" rIns="91425" tIns="91425">
            <a:noAutofit/>
          </a:bodyPr>
          <a:lstStyle/>
          <a:p>
            <a:pPr indent="-69850" lvl="0" marL="0" rtl="0">
              <a:lnSpc>
                <a:spcPct val="115000"/>
              </a:lnSpc>
              <a:spcBef>
                <a:spcPts val="0"/>
              </a:spcBef>
              <a:buClr>
                <a:schemeClr val="dk1"/>
              </a:buClr>
              <a:buSzPct val="50000"/>
              <a:buFont typeface="Arial"/>
              <a:buNone/>
            </a:pPr>
            <a:r>
              <a:rPr lang="en-US" sz="2200">
                <a:solidFill>
                  <a:schemeClr val="dk1"/>
                </a:solidFill>
                <a:latin typeface="Helvetica Neue"/>
                <a:ea typeface="Helvetica Neue"/>
                <a:cs typeface="Helvetica Neue"/>
                <a:sym typeface="Helvetica Neue"/>
              </a:rPr>
              <a:t>•A baby macaw parrot was stolen from the Baby Exotic Birds store in Lakewood.</a:t>
            </a:r>
          </a:p>
          <a:p>
            <a:pPr indent="-69850" lvl="0" marL="0" rtl="0">
              <a:lnSpc>
                <a:spcPct val="115000"/>
              </a:lnSpc>
              <a:spcBef>
                <a:spcPts val="0"/>
              </a:spcBef>
              <a:buClr>
                <a:schemeClr val="dk1"/>
              </a:buClr>
              <a:buSzPct val="50000"/>
              <a:buFont typeface="Arial"/>
              <a:buNone/>
            </a:pPr>
            <a:r>
              <a:rPr lang="en-US" sz="2200">
                <a:solidFill>
                  <a:schemeClr val="dk1"/>
                </a:solidFill>
                <a:latin typeface="Helvetica Neue"/>
                <a:ea typeface="Helvetica Neue"/>
                <a:cs typeface="Helvetica Neue"/>
                <a:sym typeface="Helvetica Neue"/>
              </a:rPr>
              <a:t>•Jill O’Connor, 35, faces felony charges for stealing the bird, worth $2,000.</a:t>
            </a:r>
          </a:p>
          <a:p>
            <a:pPr indent="-69850" lvl="0" marL="0" rtl="0">
              <a:lnSpc>
                <a:spcPct val="115000"/>
              </a:lnSpc>
              <a:spcBef>
                <a:spcPts val="0"/>
              </a:spcBef>
              <a:buClr>
                <a:schemeClr val="dk1"/>
              </a:buClr>
              <a:buSzPct val="50000"/>
              <a:buFont typeface="Arial"/>
              <a:buNone/>
            </a:pPr>
            <a:r>
              <a:rPr lang="en-US" sz="2200">
                <a:solidFill>
                  <a:schemeClr val="dk1"/>
                </a:solidFill>
                <a:latin typeface="Helvetica Neue"/>
                <a:ea typeface="Helvetica Neue"/>
                <a:cs typeface="Helvetica Neue"/>
                <a:sym typeface="Helvetica Neue"/>
              </a:rPr>
              <a:t>•O’Connor was employed at Baby Exotic Birds.</a:t>
            </a:r>
          </a:p>
          <a:p>
            <a:pPr indent="-69850" lvl="0" marL="0" rtl="0">
              <a:lnSpc>
                <a:spcPct val="115000"/>
              </a:lnSpc>
              <a:spcBef>
                <a:spcPts val="0"/>
              </a:spcBef>
              <a:buClr>
                <a:schemeClr val="dk1"/>
              </a:buClr>
              <a:buSzPct val="50000"/>
              <a:buFont typeface="Arial"/>
              <a:buNone/>
            </a:pPr>
            <a:r>
              <a:rPr lang="en-US" sz="2200">
                <a:solidFill>
                  <a:schemeClr val="dk1"/>
                </a:solidFill>
                <a:latin typeface="Helvetica Neue"/>
                <a:ea typeface="Helvetica Neue"/>
                <a:cs typeface="Helvetica Neue"/>
                <a:sym typeface="Helvetica Neue"/>
              </a:rPr>
              <a:t>•She traded the bird for a 2000 Mercury Cougar.</a:t>
            </a:r>
          </a:p>
          <a:p>
            <a:pPr indent="-69850" lvl="0" marL="0" rtl="0">
              <a:lnSpc>
                <a:spcPct val="115000"/>
              </a:lnSpc>
              <a:spcBef>
                <a:spcPts val="0"/>
              </a:spcBef>
              <a:buClr>
                <a:schemeClr val="dk1"/>
              </a:buClr>
              <a:buSzPct val="50000"/>
              <a:buFont typeface="Arial"/>
              <a:buNone/>
            </a:pPr>
            <a:r>
              <a:rPr lang="en-US" sz="2200">
                <a:solidFill>
                  <a:schemeClr val="dk1"/>
                </a:solidFill>
                <a:latin typeface="Helvetica Neue"/>
                <a:ea typeface="Helvetica Neue"/>
                <a:cs typeface="Helvetica Neue"/>
                <a:sym typeface="Helvetica Neue"/>
              </a:rPr>
              <a:t>•She bragged to the car owners that she’d smuggled the bird out of the store by nesting it in her brassiere.</a:t>
            </a:r>
          </a:p>
          <a:p>
            <a:pPr indent="-69850" lvl="0" marL="0" rtl="0">
              <a:lnSpc>
                <a:spcPct val="115000"/>
              </a:lnSpc>
              <a:spcBef>
                <a:spcPts val="0"/>
              </a:spcBef>
              <a:buClr>
                <a:schemeClr val="dk1"/>
              </a:buClr>
              <a:buSzPct val="50000"/>
              <a:buFont typeface="Arial"/>
              <a:buNone/>
            </a:pPr>
            <a:r>
              <a:rPr lang="en-US" sz="2200">
                <a:solidFill>
                  <a:schemeClr val="dk1"/>
                </a:solidFill>
                <a:latin typeface="Helvetica Neue"/>
                <a:ea typeface="Helvetica Neue"/>
                <a:cs typeface="Helvetica Neue"/>
                <a:sym typeface="Helvetica Neue"/>
              </a:rPr>
              <a:t>•The car owners were friends with the owners of the bird store.  They reported the theft.</a:t>
            </a:r>
          </a:p>
          <a:p>
            <a:pPr indent="-69850" lvl="0" marL="0" rtl="0">
              <a:lnSpc>
                <a:spcPct val="115000"/>
              </a:lnSpc>
              <a:spcBef>
                <a:spcPts val="0"/>
              </a:spcBef>
              <a:buClr>
                <a:schemeClr val="dk1"/>
              </a:buClr>
              <a:buSzPct val="50000"/>
              <a:buFont typeface="Arial"/>
              <a:buNone/>
            </a:pPr>
            <a:r>
              <a:rPr lang="en-US" sz="2200">
                <a:solidFill>
                  <a:schemeClr val="dk1"/>
                </a:solidFill>
                <a:latin typeface="Helvetica Neue"/>
                <a:ea typeface="Helvetica Neue"/>
                <a:cs typeface="Helvetica Neue"/>
                <a:sym typeface="Helvetica Neue"/>
              </a:rPr>
              <a:t>•O’Connor was booked into the county jail.</a:t>
            </a:r>
          </a:p>
          <a:p>
            <a:pPr indent="0" lvl="0" marL="0" marR="0" rtl="0" algn="l">
              <a:lnSpc>
                <a:spcPct val="100000"/>
              </a:lnSpc>
              <a:spcBef>
                <a:spcPts val="0"/>
              </a:spcBef>
              <a:spcAft>
                <a:spcPts val="0"/>
              </a:spcAft>
              <a:buClr>
                <a:schemeClr val="dk1"/>
              </a:buClr>
              <a:buSzPct val="25000"/>
              <a:buFont typeface="Calibri"/>
              <a:buNone/>
            </a:pPr>
            <a:r>
              <a:t/>
            </a:r>
            <a:endParaRPr sz="2400">
              <a:latin typeface="Helvetica Neue"/>
              <a:ea typeface="Helvetica Neue"/>
              <a:cs typeface="Helvetica Neue"/>
              <a:sym typeface="Helvetica Neue"/>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sp>
        <p:nvSpPr>
          <p:cNvPr id="255" name="Shape 255"/>
          <p:cNvSpPr txBox="1"/>
          <p:nvPr>
            <p:ph type="title"/>
          </p:nvPr>
        </p:nvSpPr>
        <p:spPr>
          <a:xfrm>
            <a:off x="457200" y="76200"/>
            <a:ext cx="8229600" cy="1143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b="0" i="1" lang="en-US" sz="2400" u="none" cap="none" strike="noStrike">
                <a:solidFill>
                  <a:srgbClr val="750A3D"/>
                </a:solidFill>
                <a:latin typeface="Helvetica Neue"/>
                <a:ea typeface="Helvetica Neue"/>
                <a:cs typeface="Helvetica Neue"/>
                <a:sym typeface="Helvetica Neue"/>
              </a:rPr>
              <a:t>While we’re on this topic … </a:t>
            </a:r>
            <a:br>
              <a:rPr b="0" i="0" lang="en-US" sz="2400" u="none" cap="none" strike="noStrike">
                <a:solidFill>
                  <a:schemeClr val="dk1"/>
                </a:solidFill>
                <a:latin typeface="Helvetica Neue"/>
                <a:ea typeface="Helvetica Neue"/>
                <a:cs typeface="Helvetica Neue"/>
                <a:sym typeface="Helvetica Neue"/>
              </a:rPr>
            </a:br>
            <a:r>
              <a:rPr b="1" i="0" lang="en-US" sz="4000" u="none" cap="none" strike="noStrike">
                <a:solidFill>
                  <a:schemeClr val="dk1"/>
                </a:solidFill>
                <a:latin typeface="Helvetica Neue"/>
                <a:ea typeface="Helvetica Neue"/>
                <a:cs typeface="Helvetica Neue"/>
                <a:sym typeface="Helvetica Neue"/>
              </a:rPr>
              <a:t>Three leads to avoid</a:t>
            </a:r>
          </a:p>
        </p:txBody>
      </p:sp>
      <p:sp>
        <p:nvSpPr>
          <p:cNvPr id="256" name="Shape 256"/>
          <p:cNvSpPr txBox="1"/>
          <p:nvPr>
            <p:ph idx="1" type="body"/>
          </p:nvPr>
        </p:nvSpPr>
        <p:spPr>
          <a:xfrm>
            <a:off x="228600" y="1143000"/>
            <a:ext cx="8686800" cy="5562600"/>
          </a:xfrm>
          <a:prstGeom prst="rect">
            <a:avLst/>
          </a:prstGeom>
          <a:noFill/>
          <a:ln>
            <a:noFill/>
          </a:ln>
        </p:spPr>
        <p:txBody>
          <a:bodyPr anchorCtr="0" anchor="t" bIns="91425" lIns="91425" rIns="91425" tIns="91425">
            <a:noAutofit/>
          </a:bodyPr>
          <a:lstStyle/>
          <a:p>
            <a:pPr indent="0" lvl="0" marL="317500" marR="0" rtl="0" algn="l">
              <a:lnSpc>
                <a:spcPct val="100000"/>
              </a:lnSpc>
              <a:spcBef>
                <a:spcPts val="0"/>
              </a:spcBef>
              <a:spcAft>
                <a:spcPts val="0"/>
              </a:spcAft>
              <a:buClr>
                <a:schemeClr val="dk1"/>
              </a:buClr>
              <a:buSzPct val="25000"/>
              <a:buFont typeface="Calibri"/>
              <a:buNone/>
            </a:pPr>
            <a:r>
              <a:rPr b="1" i="0" lang="en-US" sz="3200" u="none" cap="none" strike="noStrike">
                <a:solidFill>
                  <a:srgbClr val="750A3D"/>
                </a:solidFill>
                <a:latin typeface="Helvetica Neue"/>
                <a:ea typeface="Helvetica Neue"/>
                <a:cs typeface="Helvetica Neue"/>
                <a:sym typeface="Helvetica Neue"/>
              </a:rPr>
              <a:t>1. Question Leads  </a:t>
            </a:r>
            <a:br>
              <a:rPr b="0" i="0" lang="en-US" sz="3200" u="none" cap="none" strike="noStrike">
                <a:solidFill>
                  <a:schemeClr val="dk1"/>
                </a:solidFill>
                <a:latin typeface="Helvetica Neue"/>
                <a:ea typeface="Helvetica Neue"/>
                <a:cs typeface="Helvetica Neue"/>
                <a:sym typeface="Helvetica Neue"/>
              </a:rPr>
            </a:br>
            <a:r>
              <a:rPr b="0" i="0" lang="en-US" sz="3000" u="none" cap="none" strike="noStrike">
                <a:solidFill>
                  <a:schemeClr val="dk1"/>
                </a:solidFill>
                <a:latin typeface="Helvetica Neue"/>
                <a:ea typeface="Helvetica Neue"/>
                <a:cs typeface="Helvetica Neue"/>
                <a:sym typeface="Helvetica Neue"/>
              </a:rPr>
              <a:t>Usually, question leads are just weak and uninteresting. Get to the point with a summary lead instead. </a:t>
            </a:r>
          </a:p>
          <a:p>
            <a:pPr indent="0" lvl="0" marL="317500" marR="0" rtl="0" algn="l">
              <a:lnSpc>
                <a:spcPct val="100000"/>
              </a:lnSpc>
              <a:spcBef>
                <a:spcPts val="640"/>
              </a:spcBef>
              <a:spcAft>
                <a:spcPts val="0"/>
              </a:spcAft>
              <a:buClr>
                <a:schemeClr val="dk1"/>
              </a:buClr>
              <a:buSzPct val="25000"/>
              <a:buFont typeface="Calibri"/>
              <a:buNone/>
            </a:pPr>
            <a:r>
              <a:rPr b="1" i="0" lang="en-US" sz="3200" u="none" cap="none" strike="noStrike">
                <a:solidFill>
                  <a:schemeClr val="dk1"/>
                </a:solidFill>
                <a:latin typeface="Helvetica Neue"/>
                <a:ea typeface="Helvetica Neue"/>
                <a:cs typeface="Helvetica Neue"/>
                <a:sym typeface="Helvetica Neue"/>
              </a:rPr>
              <a:t>Have you ever wondered … </a:t>
            </a:r>
            <a:r>
              <a:rPr b="0" i="1" lang="en-US" sz="3200" u="none" cap="none" strike="noStrike">
                <a:solidFill>
                  <a:schemeClr val="dk1"/>
                </a:solidFill>
                <a:latin typeface="Helvetica Neue"/>
                <a:ea typeface="Helvetica Neue"/>
                <a:cs typeface="Helvetica Neue"/>
                <a:sym typeface="Helvetica Neue"/>
              </a:rPr>
              <a:t>(No. Next…)</a:t>
            </a:r>
          </a:p>
          <a:p>
            <a:pPr indent="0" lvl="0" marL="317500" marR="0" rtl="0" algn="l">
              <a:lnSpc>
                <a:spcPct val="100000"/>
              </a:lnSpc>
              <a:spcBef>
                <a:spcPts val="640"/>
              </a:spcBef>
              <a:spcAft>
                <a:spcPts val="0"/>
              </a:spcAft>
              <a:buClr>
                <a:schemeClr val="dk1"/>
              </a:buClr>
              <a:buSzPct val="25000"/>
              <a:buFont typeface="Calibri"/>
              <a:buNone/>
            </a:pPr>
            <a:r>
              <a:rPr b="1" i="0" lang="en-US" sz="3200" u="none" cap="none" strike="noStrike">
                <a:solidFill>
                  <a:srgbClr val="750A3D"/>
                </a:solidFill>
                <a:latin typeface="Helvetica Neue"/>
                <a:ea typeface="Helvetica Neue"/>
                <a:cs typeface="Helvetica Neue"/>
                <a:sym typeface="Helvetica Neue"/>
              </a:rPr>
              <a:t>2. Quote Leads </a:t>
            </a:r>
          </a:p>
          <a:p>
            <a:pPr indent="0" lvl="0" marL="317500" marR="0" rtl="0" algn="l">
              <a:lnSpc>
                <a:spcPct val="100000"/>
              </a:lnSpc>
              <a:spcBef>
                <a:spcPts val="640"/>
              </a:spcBef>
              <a:spcAft>
                <a:spcPts val="0"/>
              </a:spcAft>
              <a:buClr>
                <a:schemeClr val="dk1"/>
              </a:buClr>
              <a:buSzPct val="25000"/>
              <a:buFont typeface="Calibri"/>
              <a:buNone/>
            </a:pPr>
            <a:r>
              <a:rPr b="0" i="0" lang="en-US" sz="3000" u="none" cap="none" strike="noStrike">
                <a:solidFill>
                  <a:schemeClr val="dk1"/>
                </a:solidFill>
                <a:latin typeface="Helvetica Neue"/>
                <a:ea typeface="Helvetica Neue"/>
                <a:cs typeface="Helvetica Neue"/>
                <a:sym typeface="Helvetica Neue"/>
              </a:rPr>
              <a:t>Quotes need context. The reader needs to know who’s speaking.  Seldom is a quote so compelling and well-said that it can set the tone and focus for the whole story</a:t>
            </a:r>
            <a:r>
              <a:rPr b="0" i="0" lang="en-US" sz="3200" u="none" cap="none" strike="noStrike">
                <a:solidFill>
                  <a:schemeClr val="dk1"/>
                </a:solidFill>
                <a:latin typeface="Helvetica Neue"/>
                <a:ea typeface="Helvetica Neue"/>
                <a:cs typeface="Helvetica Neue"/>
                <a:sym typeface="Helvetica Neue"/>
              </a:rPr>
              <a:t>.</a:t>
            </a:r>
          </a:p>
          <a:p>
            <a:pPr indent="0" lvl="0" marL="317500" marR="0" rtl="0" algn="ctr">
              <a:lnSpc>
                <a:spcPct val="100000"/>
              </a:lnSpc>
              <a:spcBef>
                <a:spcPts val="640"/>
              </a:spcBef>
              <a:spcAft>
                <a:spcPts val="0"/>
              </a:spcAft>
              <a:buClr>
                <a:schemeClr val="dk1"/>
              </a:buClr>
              <a:buSzPct val="25000"/>
              <a:buFont typeface="Calibri"/>
              <a:buNone/>
            </a:pPr>
            <a:r>
              <a:rPr b="1" i="0" lang="en-US" sz="3200" u="none" cap="none" strike="noStrike">
                <a:solidFill>
                  <a:srgbClr val="0C594F"/>
                </a:solidFill>
                <a:latin typeface="Helvetica Neue"/>
                <a:ea typeface="Helvetica Neue"/>
                <a:cs typeface="Helvetica Neue"/>
                <a:sym typeface="Helvetica Neue"/>
              </a:rPr>
              <a:t>Just don’t write these leads. </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1" name="Shape 261"/>
        <p:cNvGrpSpPr/>
        <p:nvPr/>
      </p:nvGrpSpPr>
      <p:grpSpPr>
        <a:xfrm>
          <a:off x="0" y="0"/>
          <a:ext cx="0" cy="0"/>
          <a:chOff x="0" y="0"/>
          <a:chExt cx="0" cy="0"/>
        </a:xfrm>
      </p:grpSpPr>
      <p:sp>
        <p:nvSpPr>
          <p:cNvPr id="262" name="Shape 262"/>
          <p:cNvSpPr txBox="1"/>
          <p:nvPr>
            <p:ph type="title"/>
          </p:nvPr>
        </p:nvSpPr>
        <p:spPr>
          <a:xfrm>
            <a:off x="457200" y="152400"/>
            <a:ext cx="8229600" cy="1143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b="0" i="1" lang="en-US" sz="2400" u="none" cap="none" strike="noStrike">
                <a:solidFill>
                  <a:srgbClr val="750A3D"/>
                </a:solidFill>
                <a:latin typeface="Helvetica Neue"/>
                <a:ea typeface="Helvetica Neue"/>
                <a:cs typeface="Helvetica Neue"/>
                <a:sym typeface="Helvetica Neue"/>
              </a:rPr>
              <a:t>While we’re on this topic … </a:t>
            </a:r>
            <a:br>
              <a:rPr b="0" i="0" lang="en-US" sz="2400" u="none" cap="none" strike="noStrike">
                <a:solidFill>
                  <a:schemeClr val="dk1"/>
                </a:solidFill>
                <a:latin typeface="Helvetica Neue"/>
                <a:ea typeface="Helvetica Neue"/>
                <a:cs typeface="Helvetica Neue"/>
                <a:sym typeface="Helvetica Neue"/>
              </a:rPr>
            </a:br>
            <a:r>
              <a:rPr b="1" i="0" lang="en-US" sz="4000" u="none" cap="none" strike="noStrike">
                <a:solidFill>
                  <a:schemeClr val="dk1"/>
                </a:solidFill>
                <a:latin typeface="Helvetica Neue"/>
                <a:ea typeface="Helvetica Neue"/>
                <a:cs typeface="Helvetica Neue"/>
                <a:sym typeface="Helvetica Neue"/>
              </a:rPr>
              <a:t>Three leads to avoid</a:t>
            </a:r>
          </a:p>
        </p:txBody>
      </p:sp>
      <p:sp>
        <p:nvSpPr>
          <p:cNvPr id="263" name="Shape 263"/>
          <p:cNvSpPr txBox="1"/>
          <p:nvPr>
            <p:ph idx="1" type="body"/>
          </p:nvPr>
        </p:nvSpPr>
        <p:spPr>
          <a:xfrm>
            <a:off x="152400" y="1295400"/>
            <a:ext cx="8763000" cy="5562600"/>
          </a:xfrm>
          <a:prstGeom prst="rect">
            <a:avLst/>
          </a:prstGeom>
          <a:noFill/>
          <a:ln>
            <a:noFill/>
          </a:ln>
        </p:spPr>
        <p:txBody>
          <a:bodyPr anchorCtr="0" anchor="t" bIns="91425" lIns="91425" rIns="91425" tIns="91425">
            <a:noAutofit/>
          </a:bodyPr>
          <a:lstStyle/>
          <a:p>
            <a:pPr indent="0" lvl="0" marL="317500" marR="0" rtl="0" algn="l">
              <a:lnSpc>
                <a:spcPct val="100000"/>
              </a:lnSpc>
              <a:spcBef>
                <a:spcPts val="0"/>
              </a:spcBef>
              <a:spcAft>
                <a:spcPts val="0"/>
              </a:spcAft>
              <a:buClr>
                <a:schemeClr val="dk1"/>
              </a:buClr>
              <a:buSzPct val="25000"/>
              <a:buFont typeface="Calibri"/>
              <a:buNone/>
            </a:pPr>
            <a:r>
              <a:rPr b="1" i="0" lang="en-US" sz="3200" u="none" cap="none" strike="noStrike">
                <a:solidFill>
                  <a:srgbClr val="750A3D"/>
                </a:solidFill>
                <a:latin typeface="Helvetica Neue"/>
                <a:ea typeface="Helvetica Neue"/>
                <a:cs typeface="Helvetica Neue"/>
                <a:sym typeface="Helvetica Neue"/>
              </a:rPr>
              <a:t>3. Topic Leads</a:t>
            </a:r>
          </a:p>
          <a:p>
            <a:pPr indent="0" lvl="0" marL="317500" marR="0" rtl="0" algn="l">
              <a:lnSpc>
                <a:spcPct val="100000"/>
              </a:lnSpc>
              <a:spcBef>
                <a:spcPts val="640"/>
              </a:spcBef>
              <a:spcAft>
                <a:spcPts val="0"/>
              </a:spcAft>
              <a:buClr>
                <a:schemeClr val="dk1"/>
              </a:buClr>
              <a:buSzPct val="25000"/>
              <a:buFont typeface="Calibri"/>
              <a:buNone/>
            </a:pPr>
            <a:r>
              <a:rPr b="0" i="0" lang="en-US" sz="3000" u="none" cap="none" strike="noStrike">
                <a:solidFill>
                  <a:schemeClr val="dk1"/>
                </a:solidFill>
                <a:latin typeface="Helvetica Neue"/>
                <a:ea typeface="Helvetica Neue"/>
                <a:cs typeface="Helvetica Neue"/>
                <a:sym typeface="Helvetica Neue"/>
              </a:rPr>
              <a:t>It is not enough to just state the topic of your story. These are some of the worst leads ever:</a:t>
            </a:r>
          </a:p>
          <a:p>
            <a:pPr indent="0" lvl="0" marL="317500" marR="0" rtl="0" algn="l">
              <a:lnSpc>
                <a:spcPct val="100000"/>
              </a:lnSpc>
              <a:spcBef>
                <a:spcPts val="640"/>
              </a:spcBef>
              <a:spcAft>
                <a:spcPts val="0"/>
              </a:spcAft>
              <a:buClr>
                <a:schemeClr val="dk1"/>
              </a:buClr>
              <a:buSzPct val="25000"/>
              <a:buFont typeface="Calibri"/>
              <a:buNone/>
            </a:pPr>
            <a:r>
              <a:rPr b="1" i="0" lang="en-US" sz="2600" u="none" cap="none" strike="noStrike">
                <a:solidFill>
                  <a:schemeClr val="dk1"/>
                </a:solidFill>
                <a:latin typeface="Helvetica Neue"/>
                <a:ea typeface="Helvetica Neue"/>
                <a:cs typeface="Helvetica Neue"/>
                <a:sym typeface="Helvetica Neue"/>
              </a:rPr>
              <a:t>On April 25 at the Shockley Community Center, prom was held.</a:t>
            </a:r>
          </a:p>
          <a:p>
            <a:pPr indent="0" lvl="0" marL="317500" marR="0" rtl="0" algn="l">
              <a:lnSpc>
                <a:spcPct val="100000"/>
              </a:lnSpc>
              <a:spcBef>
                <a:spcPts val="640"/>
              </a:spcBef>
              <a:spcAft>
                <a:spcPts val="0"/>
              </a:spcAft>
              <a:buClr>
                <a:schemeClr val="dk1"/>
              </a:buClr>
              <a:buSzPct val="25000"/>
              <a:buFont typeface="Calibri"/>
              <a:buNone/>
            </a:pPr>
            <a:r>
              <a:rPr b="1" i="0" lang="en-US" sz="2600" u="none" cap="none" strike="noStrike">
                <a:solidFill>
                  <a:schemeClr val="dk1"/>
                </a:solidFill>
                <a:latin typeface="Helvetica Neue"/>
                <a:ea typeface="Helvetica Neue"/>
                <a:cs typeface="Helvetica Neue"/>
                <a:sym typeface="Helvetica Neue"/>
              </a:rPr>
              <a:t>The school board met Tuesday to discuss problems with school lunch.</a:t>
            </a:r>
          </a:p>
          <a:p>
            <a:pPr indent="0" lvl="0" marL="317500" marR="0" rtl="0" algn="l">
              <a:lnSpc>
                <a:spcPct val="100000"/>
              </a:lnSpc>
              <a:spcBef>
                <a:spcPts val="640"/>
              </a:spcBef>
              <a:spcAft>
                <a:spcPts val="0"/>
              </a:spcAft>
              <a:buClr>
                <a:schemeClr val="dk1"/>
              </a:buClr>
              <a:buSzPct val="25000"/>
              <a:buFont typeface="Calibri"/>
              <a:buNone/>
            </a:pPr>
            <a:r>
              <a:rPr b="1" i="0" lang="en-US" sz="2600" u="none" cap="none" strike="noStrike">
                <a:solidFill>
                  <a:schemeClr val="dk1"/>
                </a:solidFill>
                <a:latin typeface="Helvetica Neue"/>
                <a:ea typeface="Helvetica Neue"/>
                <a:cs typeface="Helvetica Neue"/>
                <a:sym typeface="Helvetica Neue"/>
              </a:rPr>
              <a:t>The Bulldogs played the Hurricanes Friday in a crucial conference game.</a:t>
            </a:r>
          </a:p>
          <a:p>
            <a:pPr indent="0" lvl="0" marL="317500" marR="0" rtl="0" algn="l">
              <a:lnSpc>
                <a:spcPct val="100000"/>
              </a:lnSpc>
              <a:spcBef>
                <a:spcPts val="640"/>
              </a:spcBef>
              <a:spcAft>
                <a:spcPts val="0"/>
              </a:spcAft>
              <a:buClr>
                <a:schemeClr val="dk1"/>
              </a:buClr>
              <a:buSzPct val="25000"/>
              <a:buFont typeface="Calibri"/>
              <a:buNone/>
            </a:pPr>
            <a:r>
              <a:rPr b="1" i="0" lang="en-US" sz="2600" u="none" cap="none" strike="noStrike">
                <a:solidFill>
                  <a:schemeClr val="dk1"/>
                </a:solidFill>
                <a:latin typeface="Helvetica Neue"/>
                <a:ea typeface="Helvetica Neue"/>
                <a:cs typeface="Helvetica Neue"/>
                <a:sym typeface="Helvetica Neue"/>
              </a:rPr>
              <a:t>With Thanksgiving coming, people are thinking about food.</a:t>
            </a:r>
          </a:p>
          <a:p>
            <a:pPr indent="0" lvl="0" marL="317500" marR="0" rtl="0" algn="ctr">
              <a:lnSpc>
                <a:spcPct val="100000"/>
              </a:lnSpc>
              <a:spcBef>
                <a:spcPts val="640"/>
              </a:spcBef>
              <a:spcAft>
                <a:spcPts val="0"/>
              </a:spcAft>
              <a:buClr>
                <a:schemeClr val="dk1"/>
              </a:buClr>
              <a:buSzPct val="25000"/>
              <a:buFont typeface="Calibri"/>
              <a:buNone/>
            </a:pPr>
            <a:r>
              <a:rPr b="1" i="0" lang="en-US" sz="3200" u="none" cap="none" strike="noStrike">
                <a:solidFill>
                  <a:srgbClr val="0C594F"/>
                </a:solidFill>
                <a:latin typeface="Helvetica Neue"/>
                <a:ea typeface="Helvetica Neue"/>
                <a:cs typeface="Helvetica Neue"/>
                <a:sym typeface="Helvetica Neue"/>
              </a:rPr>
              <a:t>Just don’t write these leads.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type="title"/>
          </p:nvPr>
        </p:nvSpPr>
        <p:spPr>
          <a:xfrm>
            <a:off x="457200" y="274637"/>
            <a:ext cx="8229600" cy="1143000"/>
          </a:xfrm>
          <a:prstGeom prst="rect">
            <a:avLst/>
          </a:prstGeom>
          <a:noFill/>
          <a:ln>
            <a:noFill/>
          </a:ln>
        </p:spPr>
        <p:txBody>
          <a:bodyPr anchorCtr="0" anchor="ctr" bIns="91425" lIns="91425" rIns="91425" tIns="91425">
            <a:noAutofit/>
          </a:bodyPr>
          <a:lstStyle/>
          <a:p>
            <a:pPr indent="0" lvl="0" marL="0" marR="0" rtl="0" algn="l">
              <a:lnSpc>
                <a:spcPct val="100000"/>
              </a:lnSpc>
              <a:spcBef>
                <a:spcPts val="0"/>
              </a:spcBef>
              <a:spcAft>
                <a:spcPts val="0"/>
              </a:spcAft>
              <a:buClr>
                <a:schemeClr val="dk1"/>
              </a:buClr>
              <a:buSzPct val="25000"/>
              <a:buFont typeface="Calibri"/>
              <a:buNone/>
            </a:pPr>
            <a:r>
              <a:rPr b="1" i="0" lang="en-US" sz="4000" u="none" cap="none" strike="noStrike">
                <a:solidFill>
                  <a:schemeClr val="dk1"/>
                </a:solidFill>
                <a:latin typeface="Helvetica Neue"/>
                <a:ea typeface="Helvetica Neue"/>
                <a:cs typeface="Helvetica Neue"/>
                <a:sym typeface="Helvetica Neue"/>
              </a:rPr>
              <a:t>Every story needs a summary</a:t>
            </a:r>
          </a:p>
        </p:txBody>
      </p:sp>
      <p:sp>
        <p:nvSpPr>
          <p:cNvPr id="270" name="Shape 270"/>
          <p:cNvSpPr txBox="1"/>
          <p:nvPr>
            <p:ph idx="1" type="body"/>
          </p:nvPr>
        </p:nvSpPr>
        <p:spPr>
          <a:xfrm>
            <a:off x="152400" y="1524000"/>
            <a:ext cx="8686800" cy="4800600"/>
          </a:xfrm>
          <a:prstGeom prst="rect">
            <a:avLst/>
          </a:prstGeom>
          <a:noFill/>
          <a:ln>
            <a:noFill/>
          </a:ln>
        </p:spPr>
        <p:txBody>
          <a:bodyPr anchorCtr="0" anchor="t" bIns="91425" lIns="91425" rIns="91425" tIns="91425">
            <a:noAutofit/>
          </a:bodyPr>
          <a:lstStyle/>
          <a:p>
            <a:pPr indent="0" lvl="0" marL="317500" marR="0" rtl="0" algn="l">
              <a:lnSpc>
                <a:spcPct val="100000"/>
              </a:lnSpc>
              <a:spcBef>
                <a:spcPts val="0"/>
              </a:spcBef>
              <a:spcAft>
                <a:spcPts val="0"/>
              </a:spcAft>
              <a:buClr>
                <a:schemeClr val="dk1"/>
              </a:buClr>
              <a:buSzPct val="25000"/>
              <a:buFont typeface="Calibri"/>
              <a:buNone/>
            </a:pPr>
            <a:r>
              <a:rPr b="0" i="0" lang="en-US" sz="3200" u="none" cap="none" strike="noStrike">
                <a:solidFill>
                  <a:schemeClr val="dk1"/>
                </a:solidFill>
                <a:latin typeface="Helvetica Neue"/>
                <a:ea typeface="Helvetica Neue"/>
                <a:cs typeface="Helvetica Neue"/>
                <a:sym typeface="Helvetica Neue"/>
              </a:rPr>
              <a:t>Regardless of what you are writing about, the 5W</a:t>
            </a:r>
            <a:r>
              <a:rPr lang="en-US" sz="3200">
                <a:solidFill>
                  <a:schemeClr val="dk1"/>
                </a:solidFill>
                <a:latin typeface="Helvetica Neue"/>
                <a:ea typeface="Helvetica Neue"/>
                <a:cs typeface="Helvetica Neue"/>
                <a:sym typeface="Helvetica Neue"/>
              </a:rPr>
              <a:t>’</a:t>
            </a:r>
            <a:r>
              <a:rPr b="0" i="0" lang="en-US" sz="3200" u="none" cap="none" strike="noStrike">
                <a:solidFill>
                  <a:schemeClr val="dk1"/>
                </a:solidFill>
                <a:latin typeface="Helvetica Neue"/>
                <a:ea typeface="Helvetica Neue"/>
                <a:cs typeface="Helvetica Neue"/>
                <a:sym typeface="Helvetica Neue"/>
              </a:rPr>
              <a:t>s and H belong in the story. </a:t>
            </a:r>
          </a:p>
          <a:p>
            <a:pPr indent="0" lvl="0" marL="317500" marR="0" rtl="0" algn="l">
              <a:lnSpc>
                <a:spcPct val="100000"/>
              </a:lnSpc>
              <a:spcBef>
                <a:spcPts val="640"/>
              </a:spcBef>
              <a:spcAft>
                <a:spcPts val="0"/>
              </a:spcAft>
              <a:buClr>
                <a:schemeClr val="dk1"/>
              </a:buClr>
              <a:buSzPct val="25000"/>
              <a:buFont typeface="Calibri"/>
              <a:buNone/>
            </a:pPr>
            <a:r>
              <a:rPr b="0" i="0" lang="en-US" sz="3200" u="none" cap="none" strike="noStrike">
                <a:solidFill>
                  <a:schemeClr val="dk1"/>
                </a:solidFill>
                <a:latin typeface="Helvetica Neue"/>
                <a:ea typeface="Helvetica Neue"/>
                <a:cs typeface="Helvetica Neue"/>
                <a:sym typeface="Helvetica Neue"/>
              </a:rPr>
              <a:t>If you get in the habit of writing a summary lead for </a:t>
            </a:r>
            <a:r>
              <a:rPr b="1" i="0" lang="en-US" sz="3200" u="none" cap="none" strike="noStrike">
                <a:solidFill>
                  <a:srgbClr val="7030A0"/>
                </a:solidFill>
                <a:latin typeface="Helvetica Neue"/>
                <a:ea typeface="Helvetica Neue"/>
                <a:cs typeface="Helvetica Neue"/>
                <a:sym typeface="Helvetica Neue"/>
              </a:rPr>
              <a:t>EVERY STORY, </a:t>
            </a:r>
            <a:r>
              <a:rPr b="0" i="0" lang="en-US" sz="3200" u="none" cap="none" strike="noStrike">
                <a:solidFill>
                  <a:schemeClr val="dk1"/>
                </a:solidFill>
                <a:latin typeface="Helvetica Neue"/>
                <a:ea typeface="Helvetica Neue"/>
                <a:cs typeface="Helvetica Neue"/>
                <a:sym typeface="Helvetica Neue"/>
              </a:rPr>
              <a:t>you will always have the basics covered – even if you end up with a different kind of lead.</a:t>
            </a:r>
          </a:p>
          <a:p>
            <a:pPr indent="0" lvl="0" marL="317500" marR="0" rtl="0" algn="l">
              <a:lnSpc>
                <a:spcPct val="100000"/>
              </a:lnSpc>
              <a:spcBef>
                <a:spcPts val="640"/>
              </a:spcBef>
              <a:spcAft>
                <a:spcPts val="0"/>
              </a:spcAft>
              <a:buClr>
                <a:schemeClr val="dk1"/>
              </a:buClr>
              <a:buSzPct val="25000"/>
              <a:buFont typeface="Calibri"/>
              <a:buNone/>
            </a:pPr>
            <a:r>
              <a:rPr b="1" i="0" lang="en-US" sz="3200" u="none" cap="none" strike="noStrike">
                <a:solidFill>
                  <a:srgbClr val="0C594F"/>
                </a:solidFill>
                <a:latin typeface="Helvetica Neue"/>
                <a:ea typeface="Helvetica Neue"/>
                <a:cs typeface="Helvetica Neue"/>
                <a:sym typeface="Helvetica Neue"/>
              </a:rPr>
              <a:t>A bonus: Your feature leads will have a better focus, because they have to lead into your summary!</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5" name="Shape 275"/>
        <p:cNvGrpSpPr/>
        <p:nvPr/>
      </p:nvGrpSpPr>
      <p:grpSpPr>
        <a:xfrm>
          <a:off x="0" y="0"/>
          <a:ext cx="0" cy="0"/>
          <a:chOff x="0" y="0"/>
          <a:chExt cx="0" cy="0"/>
        </a:xfrm>
      </p:grpSpPr>
      <p:sp>
        <p:nvSpPr>
          <p:cNvPr id="276" name="Shape 276"/>
          <p:cNvSpPr txBox="1"/>
          <p:nvPr>
            <p:ph idx="1" type="subTitle"/>
          </p:nvPr>
        </p:nvSpPr>
        <p:spPr>
          <a:xfrm>
            <a:off x="759325" y="1752600"/>
            <a:ext cx="7470299" cy="44195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dk1"/>
              </a:buClr>
              <a:buSzPct val="25000"/>
              <a:buFont typeface="Calibri"/>
              <a:buNone/>
            </a:pPr>
            <a:r>
              <a:rPr b="0" i="0" lang="en-US" sz="3600" u="none" cap="none" strike="noStrike">
                <a:solidFill>
                  <a:schemeClr val="dk1"/>
                </a:solidFill>
                <a:latin typeface="Helvetica Neue"/>
                <a:ea typeface="Helvetica Neue"/>
                <a:cs typeface="Helvetica Neue"/>
                <a:sym typeface="Helvetica Neue"/>
              </a:rPr>
              <a:t>Now you know you can start your leads in different ways, </a:t>
            </a:r>
          </a:p>
          <a:p>
            <a:pPr indent="0" lvl="0" marL="0" marR="0" rtl="0" algn="ctr">
              <a:lnSpc>
                <a:spcPct val="100000"/>
              </a:lnSpc>
              <a:spcBef>
                <a:spcPts val="0"/>
              </a:spcBef>
              <a:spcAft>
                <a:spcPts val="0"/>
              </a:spcAft>
              <a:buClr>
                <a:schemeClr val="dk1"/>
              </a:buClr>
              <a:buSzPct val="25000"/>
              <a:buFont typeface="Calibri"/>
              <a:buNone/>
            </a:pPr>
            <a:r>
              <a:rPr b="0" i="0" lang="en-US" sz="3600" u="none" cap="none" strike="noStrike">
                <a:solidFill>
                  <a:schemeClr val="dk1"/>
                </a:solidFill>
                <a:latin typeface="Helvetica Neue"/>
                <a:ea typeface="Helvetica Neue"/>
                <a:cs typeface="Helvetica Neue"/>
                <a:sym typeface="Helvetica Neue"/>
              </a:rPr>
              <a:t>but how do you find the BEST lead for your story? </a:t>
            </a:r>
          </a:p>
          <a:p>
            <a:pPr indent="0" lvl="0" marL="0" marR="0" rtl="0" algn="ctr">
              <a:lnSpc>
                <a:spcPct val="100000"/>
              </a:lnSpc>
              <a:spcBef>
                <a:spcPts val="1040"/>
              </a:spcBef>
              <a:spcAft>
                <a:spcPts val="0"/>
              </a:spcAft>
              <a:buClr>
                <a:srgbClr val="138677"/>
              </a:buClr>
              <a:buSzPct val="25000"/>
              <a:buFont typeface="Calibri"/>
              <a:buNone/>
            </a:pPr>
            <a:r>
              <a:t/>
            </a:r>
            <a:endParaRPr b="1" sz="4400">
              <a:solidFill>
                <a:srgbClr val="138677"/>
              </a:solidFill>
              <a:latin typeface="Helvetica Neue"/>
              <a:ea typeface="Helvetica Neue"/>
              <a:cs typeface="Helvetica Neue"/>
              <a:sym typeface="Helvetica Neue"/>
            </a:endParaRPr>
          </a:p>
          <a:p>
            <a:pPr indent="0" lvl="0" marL="0" marR="0" rtl="0" algn="ctr">
              <a:lnSpc>
                <a:spcPct val="100000"/>
              </a:lnSpc>
              <a:spcBef>
                <a:spcPts val="1040"/>
              </a:spcBef>
              <a:spcAft>
                <a:spcPts val="0"/>
              </a:spcAft>
              <a:buClr>
                <a:srgbClr val="138677"/>
              </a:buClr>
              <a:buSzPct val="25000"/>
              <a:buFont typeface="Calibri"/>
              <a:buNone/>
            </a:pPr>
            <a:r>
              <a:rPr b="1" i="0" lang="en-US" sz="4400" u="none" cap="none" strike="noStrike">
                <a:solidFill>
                  <a:srgbClr val="138677"/>
                </a:solidFill>
                <a:latin typeface="Helvetica Neue"/>
                <a:ea typeface="Helvetica Neue"/>
                <a:cs typeface="Helvetica Neue"/>
                <a:sym typeface="Helvetica Neue"/>
              </a:rPr>
              <a:t>Use this four-step process.</a:t>
            </a:r>
          </a:p>
        </p:txBody>
      </p:sp>
      <p:sp>
        <p:nvSpPr>
          <p:cNvPr id="277" name="Shape 277"/>
          <p:cNvSpPr txBox="1"/>
          <p:nvPr/>
        </p:nvSpPr>
        <p:spPr>
          <a:xfrm>
            <a:off x="469800" y="393925"/>
            <a:ext cx="8826599" cy="1754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How to write effective news leads</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2" name="Shape 282"/>
        <p:cNvGrpSpPr/>
        <p:nvPr/>
      </p:nvGrpSpPr>
      <p:grpSpPr>
        <a:xfrm>
          <a:off x="0" y="0"/>
          <a:ext cx="0" cy="0"/>
          <a:chOff x="0" y="0"/>
          <a:chExt cx="0" cy="0"/>
        </a:xfrm>
      </p:grpSpPr>
      <p:sp>
        <p:nvSpPr>
          <p:cNvPr id="283" name="Shape 283"/>
          <p:cNvSpPr txBox="1"/>
          <p:nvPr>
            <p:ph idx="1" type="body"/>
          </p:nvPr>
        </p:nvSpPr>
        <p:spPr>
          <a:xfrm>
            <a:off x="469800" y="1143000"/>
            <a:ext cx="8445600" cy="5943598"/>
          </a:xfrm>
          <a:prstGeom prst="rect">
            <a:avLst/>
          </a:prstGeom>
          <a:noFill/>
          <a:ln>
            <a:noFill/>
          </a:ln>
        </p:spPr>
        <p:txBody>
          <a:bodyPr anchorCtr="0" anchor="t" bIns="45700" lIns="91425" rIns="91425" tIns="45700">
            <a:noAutofit/>
          </a:bodyPr>
          <a:lstStyle/>
          <a:p>
            <a:pPr indent="-514350" lvl="0" marL="514350" marR="0" rtl="0" algn="l">
              <a:lnSpc>
                <a:spcPct val="100000"/>
              </a:lnSpc>
              <a:spcBef>
                <a:spcPts val="0"/>
              </a:spcBef>
              <a:spcAft>
                <a:spcPts val="0"/>
              </a:spcAft>
              <a:buClr>
                <a:schemeClr val="dk1"/>
              </a:buClr>
              <a:buSzPct val="100000"/>
              <a:buFont typeface="Helvetica Neue"/>
              <a:buAutoNum type="arabicPeriod"/>
            </a:pPr>
            <a:r>
              <a:rPr b="1" i="0" lang="en-US" sz="2800" u="none" cap="none" strike="noStrike">
                <a:solidFill>
                  <a:srgbClr val="0C594F"/>
                </a:solidFill>
                <a:latin typeface="Helvetica Neue"/>
                <a:ea typeface="Helvetica Neue"/>
                <a:cs typeface="Helvetica Neue"/>
                <a:sym typeface="Helvetica Neue"/>
              </a:rPr>
              <a:t>Collect all your facts. </a:t>
            </a:r>
            <a:r>
              <a:rPr b="0" i="0" lang="en-US" sz="2800" u="none" cap="none" strike="noStrike">
                <a:solidFill>
                  <a:schemeClr val="dk1"/>
                </a:solidFill>
                <a:latin typeface="Helvetica Neue"/>
                <a:ea typeface="Helvetica Neue"/>
                <a:cs typeface="Helvetica Neue"/>
                <a:sym typeface="Helvetica Neue"/>
              </a:rPr>
              <a:t>REPORTING is key.</a:t>
            </a:r>
          </a:p>
          <a:p>
            <a:pPr indent="0" lvl="0" marL="0" marR="0" rtl="0" algn="l">
              <a:lnSpc>
                <a:spcPct val="100000"/>
              </a:lnSpc>
              <a:spcBef>
                <a:spcPts val="0"/>
              </a:spcBef>
              <a:spcAft>
                <a:spcPts val="0"/>
              </a:spcAft>
              <a:buClr>
                <a:schemeClr val="dk1"/>
              </a:buClr>
              <a:buSzPct val="25000"/>
              <a:buFont typeface="Calibri"/>
              <a:buNone/>
            </a:pPr>
            <a:r>
              <a:t/>
            </a:r>
            <a:endParaRPr b="0" i="0" sz="2800" u="none" cap="none" strike="noStrike">
              <a:solidFill>
                <a:schemeClr val="dk1"/>
              </a:solidFill>
              <a:latin typeface="Helvetica Neue"/>
              <a:ea typeface="Helvetica Neue"/>
              <a:cs typeface="Helvetica Neue"/>
              <a:sym typeface="Helvetica Neue"/>
            </a:endParaRPr>
          </a:p>
          <a:p>
            <a:pPr indent="-330200" lvl="0" marL="342900" marR="0" rtl="0" algn="l">
              <a:lnSpc>
                <a:spcPct val="100000"/>
              </a:lnSpc>
              <a:spcBef>
                <a:spcPts val="640"/>
              </a:spcBef>
              <a:spcAft>
                <a:spcPts val="0"/>
              </a:spcAft>
              <a:buClr>
                <a:srgbClr val="C00000"/>
              </a:buClr>
              <a:buSzPct val="100000"/>
              <a:buFont typeface="Helvetica Neue"/>
              <a:buChar char="•"/>
            </a:pPr>
            <a:r>
              <a:rPr b="1" i="0" lang="en-US" sz="2800" u="none" cap="none" strike="noStrike">
                <a:solidFill>
                  <a:srgbClr val="C00000"/>
                </a:solidFill>
                <a:latin typeface="Helvetica Neue"/>
                <a:ea typeface="Helvetica Neue"/>
                <a:cs typeface="Helvetica Neue"/>
                <a:sym typeface="Helvetica Neue"/>
              </a:rPr>
              <a:t>Who:  </a:t>
            </a:r>
            <a:r>
              <a:rPr b="0" i="0" lang="en-US" sz="2800" u="none" cap="none" strike="noStrike">
                <a:solidFill>
                  <a:schemeClr val="dk1"/>
                </a:solidFill>
                <a:latin typeface="Helvetica Neue"/>
                <a:ea typeface="Helvetica Neue"/>
                <a:cs typeface="Helvetica Neue"/>
                <a:sym typeface="Helvetica Neue"/>
              </a:rPr>
              <a:t>What person or group is this story about? There might be more than one. </a:t>
            </a:r>
            <a:r>
              <a:rPr b="0" i="1" lang="en-US" sz="2800" u="none" cap="none" strike="noStrike">
                <a:solidFill>
                  <a:schemeClr val="dk1"/>
                </a:solidFill>
                <a:latin typeface="Helvetica Neue"/>
                <a:ea typeface="Helvetica Neue"/>
                <a:cs typeface="Helvetica Neue"/>
                <a:sym typeface="Helvetica Neue"/>
              </a:rPr>
              <a:t>List them all.</a:t>
            </a:r>
          </a:p>
          <a:p>
            <a:pPr indent="-330200" lvl="0" marL="342900" marR="0" rtl="0" algn="l">
              <a:lnSpc>
                <a:spcPct val="100000"/>
              </a:lnSpc>
              <a:spcBef>
                <a:spcPts val="640"/>
              </a:spcBef>
              <a:spcAft>
                <a:spcPts val="0"/>
              </a:spcAft>
              <a:buClr>
                <a:srgbClr val="7030A0"/>
              </a:buClr>
              <a:buSzPct val="100000"/>
              <a:buFont typeface="Helvetica Neue"/>
              <a:buChar char="•"/>
            </a:pPr>
            <a:r>
              <a:rPr b="1" i="0" lang="en-US" sz="2800" u="none" cap="none" strike="noStrike">
                <a:solidFill>
                  <a:srgbClr val="7030A0"/>
                </a:solidFill>
                <a:latin typeface="Helvetica Neue"/>
                <a:ea typeface="Helvetica Neue"/>
                <a:cs typeface="Helvetica Neue"/>
                <a:sym typeface="Helvetica Neue"/>
              </a:rPr>
              <a:t>What:  </a:t>
            </a:r>
            <a:r>
              <a:rPr b="0" i="0" lang="en-US" sz="2800" u="none" cap="none" strike="noStrike">
                <a:solidFill>
                  <a:schemeClr val="dk1"/>
                </a:solidFill>
                <a:latin typeface="Helvetica Neue"/>
                <a:ea typeface="Helvetica Neue"/>
                <a:cs typeface="Helvetica Neue"/>
                <a:sym typeface="Helvetica Neue"/>
              </a:rPr>
              <a:t>What happened? What is the issue, problem or conflict? Explain it.</a:t>
            </a:r>
          </a:p>
          <a:p>
            <a:pPr indent="-330200" lvl="0" marL="342900" marR="0" rtl="0" algn="l">
              <a:lnSpc>
                <a:spcPct val="100000"/>
              </a:lnSpc>
              <a:spcBef>
                <a:spcPts val="640"/>
              </a:spcBef>
              <a:spcAft>
                <a:spcPts val="0"/>
              </a:spcAft>
              <a:buClr>
                <a:srgbClr val="0070C0"/>
              </a:buClr>
              <a:buSzPct val="100000"/>
              <a:buFont typeface="Helvetica Neue"/>
              <a:buChar char="•"/>
            </a:pPr>
            <a:r>
              <a:rPr b="1" i="0" lang="en-US" sz="2800" u="none" cap="none" strike="noStrike">
                <a:solidFill>
                  <a:srgbClr val="0070C0"/>
                </a:solidFill>
                <a:latin typeface="Helvetica Neue"/>
                <a:ea typeface="Helvetica Neue"/>
                <a:cs typeface="Helvetica Neue"/>
                <a:sym typeface="Helvetica Neue"/>
              </a:rPr>
              <a:t>When:  </a:t>
            </a:r>
            <a:r>
              <a:rPr b="0" i="0" lang="en-US" sz="2800" u="none" cap="none" strike="noStrike">
                <a:solidFill>
                  <a:schemeClr val="dk1"/>
                </a:solidFill>
                <a:latin typeface="Helvetica Neue"/>
                <a:ea typeface="Helvetica Neue"/>
                <a:cs typeface="Helvetica Neue"/>
                <a:sym typeface="Helvetica Neue"/>
              </a:rPr>
              <a:t>Day, date, time </a:t>
            </a:r>
          </a:p>
          <a:p>
            <a:pPr indent="-330200" lvl="0" marL="342900" marR="0" rtl="0" algn="l">
              <a:lnSpc>
                <a:spcPct val="100000"/>
              </a:lnSpc>
              <a:spcBef>
                <a:spcPts val="640"/>
              </a:spcBef>
              <a:spcAft>
                <a:spcPts val="0"/>
              </a:spcAft>
              <a:buClr>
                <a:srgbClr val="00B050"/>
              </a:buClr>
              <a:buSzPct val="100000"/>
              <a:buFont typeface="Helvetica Neue"/>
              <a:buChar char="•"/>
            </a:pPr>
            <a:r>
              <a:rPr b="1" i="0" lang="en-US" sz="2800" u="none" cap="none" strike="noStrike">
                <a:solidFill>
                  <a:srgbClr val="00B050"/>
                </a:solidFill>
                <a:latin typeface="Helvetica Neue"/>
                <a:ea typeface="Helvetica Neue"/>
                <a:cs typeface="Helvetica Neue"/>
                <a:sym typeface="Helvetica Neue"/>
              </a:rPr>
              <a:t>Where:  </a:t>
            </a:r>
            <a:r>
              <a:rPr b="0" i="0" lang="en-US" sz="2800" u="none" cap="none" strike="noStrike">
                <a:solidFill>
                  <a:schemeClr val="dk1"/>
                </a:solidFill>
                <a:latin typeface="Helvetica Neue"/>
                <a:ea typeface="Helvetica Neue"/>
                <a:cs typeface="Helvetica Neue"/>
                <a:sym typeface="Helvetica Neue"/>
              </a:rPr>
              <a:t>Be as specific as possible</a:t>
            </a:r>
          </a:p>
          <a:p>
            <a:pPr indent="-330200" lvl="0" marL="342900" marR="0" rtl="0" algn="l">
              <a:lnSpc>
                <a:spcPct val="100000"/>
              </a:lnSpc>
              <a:spcBef>
                <a:spcPts val="640"/>
              </a:spcBef>
              <a:spcAft>
                <a:spcPts val="0"/>
              </a:spcAft>
              <a:buClr>
                <a:srgbClr val="FF9900"/>
              </a:buClr>
              <a:buSzPct val="100000"/>
              <a:buFont typeface="Helvetica Neue"/>
              <a:buChar char="•"/>
            </a:pPr>
            <a:r>
              <a:rPr b="1" i="0" lang="en-US" sz="2800" u="none" cap="none" strike="noStrike">
                <a:solidFill>
                  <a:srgbClr val="FF9900"/>
                </a:solidFill>
                <a:latin typeface="Helvetica Neue"/>
                <a:ea typeface="Helvetica Neue"/>
                <a:cs typeface="Helvetica Neue"/>
                <a:sym typeface="Helvetica Neue"/>
              </a:rPr>
              <a:t>Why: </a:t>
            </a:r>
            <a:r>
              <a:rPr b="0" i="0" lang="en-US" sz="2800" u="none" cap="none" strike="noStrike">
                <a:solidFill>
                  <a:schemeClr val="dk1"/>
                </a:solidFill>
                <a:latin typeface="Helvetica Neue"/>
                <a:ea typeface="Helvetica Neue"/>
                <a:cs typeface="Helvetica Neue"/>
                <a:sym typeface="Helvetica Neue"/>
              </a:rPr>
              <a:t>Why did this happen?  Provide context.</a:t>
            </a:r>
          </a:p>
          <a:p>
            <a:pPr indent="-330200" lvl="0" marL="342900" marR="0" rtl="0" algn="l">
              <a:lnSpc>
                <a:spcPct val="100000"/>
              </a:lnSpc>
              <a:spcBef>
                <a:spcPts val="640"/>
              </a:spcBef>
              <a:spcAft>
                <a:spcPts val="0"/>
              </a:spcAft>
              <a:buClr>
                <a:srgbClr val="835D00"/>
              </a:buClr>
              <a:buSzPct val="100000"/>
              <a:buFont typeface="Helvetica Neue"/>
              <a:buChar char="•"/>
            </a:pPr>
            <a:r>
              <a:rPr b="1" i="0" lang="en-US" sz="2800" u="none" cap="none" strike="noStrike">
                <a:solidFill>
                  <a:srgbClr val="835D00"/>
                </a:solidFill>
                <a:latin typeface="Helvetica Neue"/>
                <a:ea typeface="Helvetica Neue"/>
                <a:cs typeface="Helvetica Neue"/>
                <a:sym typeface="Helvetica Neue"/>
              </a:rPr>
              <a:t>How:  </a:t>
            </a:r>
            <a:r>
              <a:rPr b="0" i="0" lang="en-US" sz="2800" u="none" cap="none" strike="noStrike">
                <a:solidFill>
                  <a:schemeClr val="dk1"/>
                </a:solidFill>
                <a:latin typeface="Helvetica Neue"/>
                <a:ea typeface="Helvetica Neue"/>
                <a:cs typeface="Helvetica Neue"/>
                <a:sym typeface="Helvetica Neue"/>
              </a:rPr>
              <a:t>How did it happen? Provide details.</a:t>
            </a:r>
          </a:p>
        </p:txBody>
      </p:sp>
      <p:sp>
        <p:nvSpPr>
          <p:cNvPr id="284" name="Shape 284"/>
          <p:cNvSpPr txBox="1"/>
          <p:nvPr/>
        </p:nvSpPr>
        <p:spPr>
          <a:xfrm>
            <a:off x="-76200" y="6311928"/>
            <a:ext cx="9067799" cy="36929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r>
              <a:rPr b="0" i="0" lang="en-US" sz="1800" u="none" cap="none" strike="noStrike">
                <a:solidFill>
                  <a:schemeClr val="dk1"/>
                </a:solidFill>
                <a:latin typeface="Helvetica Neue"/>
                <a:ea typeface="Helvetica Neue"/>
                <a:cs typeface="Helvetica Neue"/>
                <a:sym typeface="Helvetica Neue"/>
              </a:rPr>
              <a:t>*Adapted from </a:t>
            </a:r>
            <a:r>
              <a:rPr b="0" i="1" lang="en-US" sz="1800" u="none" cap="none" strike="noStrike">
                <a:solidFill>
                  <a:schemeClr val="dk1"/>
                </a:solidFill>
                <a:latin typeface="Helvetica Neue"/>
                <a:ea typeface="Helvetica Neue"/>
                <a:cs typeface="Helvetica Neue"/>
                <a:sym typeface="Helvetica Neue"/>
              </a:rPr>
              <a:t>Inside Reporting</a:t>
            </a:r>
            <a:r>
              <a:rPr b="0" i="0" lang="en-US" sz="1800" u="none" cap="none" strike="noStrike">
                <a:solidFill>
                  <a:schemeClr val="dk1"/>
                </a:solidFill>
                <a:latin typeface="Helvetica Neue"/>
                <a:ea typeface="Helvetica Neue"/>
                <a:cs typeface="Helvetica Neue"/>
                <a:sym typeface="Helvetica Neue"/>
              </a:rPr>
              <a:t> by Tim Harrower</a:t>
            </a:r>
          </a:p>
        </p:txBody>
      </p:sp>
      <p:sp>
        <p:nvSpPr>
          <p:cNvPr id="285" name="Shape 285"/>
          <p:cNvSpPr txBox="1"/>
          <p:nvPr/>
        </p:nvSpPr>
        <p:spPr>
          <a:xfrm>
            <a:off x="469800" y="393925"/>
            <a:ext cx="8826599" cy="9221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How to write an effective news lead*</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0" name="Shape 290"/>
        <p:cNvGrpSpPr/>
        <p:nvPr/>
      </p:nvGrpSpPr>
      <p:grpSpPr>
        <a:xfrm>
          <a:off x="0" y="0"/>
          <a:ext cx="0" cy="0"/>
          <a:chOff x="0" y="0"/>
          <a:chExt cx="0" cy="0"/>
        </a:xfrm>
      </p:grpSpPr>
      <p:sp>
        <p:nvSpPr>
          <p:cNvPr id="291" name="Shape 291"/>
          <p:cNvSpPr txBox="1"/>
          <p:nvPr>
            <p:ph idx="1" type="body"/>
          </p:nvPr>
        </p:nvSpPr>
        <p:spPr>
          <a:xfrm>
            <a:off x="469800" y="1143000"/>
            <a:ext cx="8674200" cy="5791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C594F"/>
              </a:buClr>
              <a:buSzPct val="25000"/>
              <a:buFont typeface="Calibri"/>
              <a:buNone/>
            </a:pPr>
            <a:r>
              <a:rPr b="1" i="0" lang="en-US" sz="2800" u="none" cap="none" strike="noStrike">
                <a:solidFill>
                  <a:srgbClr val="0C594F"/>
                </a:solidFill>
                <a:latin typeface="Helvetica Neue"/>
                <a:ea typeface="Helvetica Neue"/>
                <a:cs typeface="Helvetica Neue"/>
                <a:sym typeface="Helvetica Neue"/>
              </a:rPr>
              <a:t>2. Sum it up, boil it down.</a:t>
            </a:r>
          </a:p>
          <a:p>
            <a:pPr indent="0" lvl="0" marL="0" marR="0" rtl="0" algn="l">
              <a:lnSpc>
                <a:spcPct val="100000"/>
              </a:lnSpc>
              <a:spcBef>
                <a:spcPts val="0"/>
              </a:spcBef>
              <a:spcAft>
                <a:spcPts val="0"/>
              </a:spcAft>
              <a:buClr>
                <a:srgbClr val="0C594F"/>
              </a:buClr>
              <a:buSzPct val="25000"/>
              <a:buFont typeface="Calibri"/>
              <a:buNone/>
            </a:pPr>
            <a:r>
              <a:t/>
            </a:r>
            <a:endParaRPr b="0" i="0" sz="2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C594F"/>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If you had just 10 seconds to tell the story, what would you say? How would you tell it to your best friend? How would you tweet it?  If telling your mom, would you tell it differently? </a:t>
            </a:r>
          </a:p>
          <a:p>
            <a:pPr indent="0" lvl="0" marL="0" marR="0" rtl="0" algn="l">
              <a:lnSpc>
                <a:spcPct val="100000"/>
              </a:lnSpc>
              <a:spcBef>
                <a:spcPts val="0"/>
              </a:spcBef>
              <a:spcAft>
                <a:spcPts val="0"/>
              </a:spcAft>
              <a:buClr>
                <a:srgbClr val="0C594F"/>
              </a:buClr>
              <a:buSzPct val="25000"/>
              <a:buFont typeface="Calibri"/>
              <a:buNone/>
            </a:pPr>
            <a:r>
              <a:t/>
            </a:r>
            <a:endParaRPr b="0" i="0" sz="28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rgbClr val="0C594F"/>
              </a:buClr>
              <a:buSzPct val="25000"/>
              <a:buFont typeface="Calibri"/>
              <a:buNone/>
            </a:pPr>
            <a:r>
              <a:rPr b="1" i="0" lang="en-US" sz="2800" u="none" cap="none" strike="noStrike">
                <a:solidFill>
                  <a:srgbClr val="2C3F71"/>
                </a:solidFill>
                <a:latin typeface="Helvetica Neue"/>
                <a:ea typeface="Helvetica Neue"/>
                <a:cs typeface="Helvetica Neue"/>
                <a:sym typeface="Helvetica Neue"/>
              </a:rPr>
              <a:t>Tell the story out loud to yourself or a friend.</a:t>
            </a:r>
          </a:p>
        </p:txBody>
      </p:sp>
      <p:sp>
        <p:nvSpPr>
          <p:cNvPr id="292" name="Shape 292"/>
          <p:cNvSpPr txBox="1"/>
          <p:nvPr/>
        </p:nvSpPr>
        <p:spPr>
          <a:xfrm>
            <a:off x="-76200" y="6388128"/>
            <a:ext cx="9067799" cy="36929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r>
              <a:rPr b="0" i="0" lang="en-US" sz="1800" u="none" cap="none" strike="noStrike">
                <a:solidFill>
                  <a:schemeClr val="dk1"/>
                </a:solidFill>
                <a:latin typeface="Helvetica Neue"/>
                <a:ea typeface="Helvetica Neue"/>
                <a:cs typeface="Helvetica Neue"/>
                <a:sym typeface="Helvetica Neue"/>
              </a:rPr>
              <a:t>*Adapted from </a:t>
            </a:r>
            <a:r>
              <a:rPr b="0" i="1" lang="en-US" sz="1800" u="none" cap="none" strike="noStrike">
                <a:solidFill>
                  <a:schemeClr val="dk1"/>
                </a:solidFill>
                <a:latin typeface="Helvetica Neue"/>
                <a:ea typeface="Helvetica Neue"/>
                <a:cs typeface="Helvetica Neue"/>
                <a:sym typeface="Helvetica Neue"/>
              </a:rPr>
              <a:t>Inside Reporting</a:t>
            </a:r>
            <a:r>
              <a:rPr b="0" i="0" lang="en-US" sz="1800" u="none" cap="none" strike="noStrike">
                <a:solidFill>
                  <a:schemeClr val="dk1"/>
                </a:solidFill>
                <a:latin typeface="Helvetica Neue"/>
                <a:ea typeface="Helvetica Neue"/>
                <a:cs typeface="Helvetica Neue"/>
                <a:sym typeface="Helvetica Neue"/>
              </a:rPr>
              <a:t> by Tim Harrower</a:t>
            </a:r>
          </a:p>
        </p:txBody>
      </p:sp>
      <p:sp>
        <p:nvSpPr>
          <p:cNvPr id="293" name="Shape 293"/>
          <p:cNvSpPr txBox="1"/>
          <p:nvPr/>
        </p:nvSpPr>
        <p:spPr>
          <a:xfrm>
            <a:off x="469800" y="393925"/>
            <a:ext cx="8826599" cy="626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How to write an effective news lead*</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8" name="Shape 298"/>
        <p:cNvGrpSpPr/>
        <p:nvPr/>
      </p:nvGrpSpPr>
      <p:grpSpPr>
        <a:xfrm>
          <a:off x="0" y="0"/>
          <a:ext cx="0" cy="0"/>
          <a:chOff x="0" y="0"/>
          <a:chExt cx="0" cy="0"/>
        </a:xfrm>
      </p:grpSpPr>
      <p:sp>
        <p:nvSpPr>
          <p:cNvPr id="299" name="Shape 299"/>
          <p:cNvSpPr txBox="1"/>
          <p:nvPr>
            <p:ph idx="1" type="body"/>
          </p:nvPr>
        </p:nvSpPr>
        <p:spPr>
          <a:xfrm>
            <a:off x="469800" y="1143000"/>
            <a:ext cx="8674200" cy="5791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C594F"/>
              </a:buClr>
              <a:buSzPct val="25000"/>
              <a:buFont typeface="Calibri"/>
              <a:buNone/>
            </a:pPr>
            <a:r>
              <a:rPr b="1" i="0" lang="en-US" sz="2800" u="none" cap="none" strike="noStrike">
                <a:solidFill>
                  <a:srgbClr val="0C594F"/>
                </a:solidFill>
                <a:latin typeface="Helvetica Neue"/>
                <a:ea typeface="Helvetica Neue"/>
                <a:cs typeface="Helvetica Neue"/>
                <a:sym typeface="Helvetica Neue"/>
              </a:rPr>
              <a:t>3. Prioritize the 5Ws.</a:t>
            </a:r>
          </a:p>
          <a:p>
            <a:pPr indent="0" lvl="0" marL="0" marR="0" rtl="0" algn="l">
              <a:lnSpc>
                <a:spcPct val="100000"/>
              </a:lnSpc>
              <a:spcBef>
                <a:spcPts val="800"/>
              </a:spcBef>
              <a:spcAft>
                <a:spcPts val="0"/>
              </a:spcAft>
              <a:buClr>
                <a:srgbClr val="0C594F"/>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Which of the 5W’s or H is most compelling, most interesting?</a:t>
            </a:r>
          </a:p>
          <a:p>
            <a:pPr indent="0" lvl="0" marL="0" marR="0" rtl="0" algn="l">
              <a:lnSpc>
                <a:spcPct val="100000"/>
              </a:lnSpc>
              <a:spcBef>
                <a:spcPts val="800"/>
              </a:spcBef>
              <a:spcAft>
                <a:spcPts val="0"/>
              </a:spcAft>
              <a:buClr>
                <a:srgbClr val="0C594F"/>
              </a:buClr>
              <a:buSzPct val="25000"/>
              <a:buFont typeface="Calibri"/>
              <a:buNone/>
            </a:pPr>
            <a:r>
              <a:rPr b="1" i="0" lang="en-US" sz="2800" u="sng" cap="none" strike="noStrike">
                <a:solidFill>
                  <a:srgbClr val="2C3F71"/>
                </a:solidFill>
                <a:latin typeface="Helvetica Neue"/>
                <a:ea typeface="Helvetica Neue"/>
                <a:cs typeface="Helvetica Neue"/>
                <a:sym typeface="Helvetica Neue"/>
              </a:rPr>
              <a:t>Write a draft of your lead</a:t>
            </a:r>
            <a:r>
              <a:rPr b="1" i="0" lang="en-US" sz="2800" u="none" cap="none" strike="noStrike">
                <a:solidFill>
                  <a:srgbClr val="2C3F71"/>
                </a:solidFill>
                <a:latin typeface="Helvetica Neue"/>
                <a:ea typeface="Helvetica Neue"/>
                <a:cs typeface="Helvetica Neue"/>
                <a:sym typeface="Helvetica Neue"/>
              </a:rPr>
              <a:t> </a:t>
            </a:r>
            <a:r>
              <a:rPr b="0" i="0" lang="en-US" sz="2800" u="none" cap="none" strike="noStrike">
                <a:solidFill>
                  <a:srgbClr val="2C3F71"/>
                </a:solidFill>
                <a:latin typeface="Helvetica Neue"/>
                <a:ea typeface="Helvetica Neue"/>
                <a:cs typeface="Helvetica Neue"/>
                <a:sym typeface="Helvetica Neue"/>
              </a:rPr>
              <a:t>focusing on that fact</a:t>
            </a:r>
            <a:r>
              <a:rPr b="0" i="0" lang="en-US" sz="2800" u="none" cap="none" strike="noStrike">
                <a:solidFill>
                  <a:schemeClr val="dk1"/>
                </a:solidFill>
                <a:latin typeface="Helvetica Neue"/>
                <a:ea typeface="Helvetica Neue"/>
                <a:cs typeface="Helvetica Neue"/>
                <a:sym typeface="Helvetica Neue"/>
              </a:rPr>
              <a:t>, usually the what, why or how.  </a:t>
            </a:r>
          </a:p>
          <a:p>
            <a:pPr indent="0" lvl="0" marL="0" marR="0" rtl="0" algn="l">
              <a:lnSpc>
                <a:spcPct val="100000"/>
              </a:lnSpc>
              <a:spcBef>
                <a:spcPts val="800"/>
              </a:spcBef>
              <a:spcAft>
                <a:spcPts val="0"/>
              </a:spcAft>
              <a:buClr>
                <a:srgbClr val="0C594F"/>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Use the “who” only if the person is someone interesting or prominent. </a:t>
            </a:r>
          </a:p>
          <a:p>
            <a:pPr indent="0" lvl="0" marL="0" marR="0" rtl="0" algn="l">
              <a:lnSpc>
                <a:spcPct val="100000"/>
              </a:lnSpc>
              <a:spcBef>
                <a:spcPts val="800"/>
              </a:spcBef>
              <a:spcAft>
                <a:spcPts val="0"/>
              </a:spcAft>
              <a:buClr>
                <a:srgbClr val="0C594F"/>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Avoid starting with “when” or “where.”</a:t>
            </a:r>
          </a:p>
        </p:txBody>
      </p:sp>
      <p:sp>
        <p:nvSpPr>
          <p:cNvPr id="300" name="Shape 300"/>
          <p:cNvSpPr txBox="1"/>
          <p:nvPr/>
        </p:nvSpPr>
        <p:spPr>
          <a:xfrm>
            <a:off x="-76200" y="6388128"/>
            <a:ext cx="9067799" cy="36929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r>
              <a:rPr b="0" i="0" lang="en-US" sz="1800" u="none" cap="none" strike="noStrike">
                <a:solidFill>
                  <a:schemeClr val="dk1"/>
                </a:solidFill>
                <a:latin typeface="Helvetica Neue"/>
                <a:ea typeface="Helvetica Neue"/>
                <a:cs typeface="Helvetica Neue"/>
                <a:sym typeface="Helvetica Neue"/>
              </a:rPr>
              <a:t>*Adapted from </a:t>
            </a:r>
            <a:r>
              <a:rPr b="0" i="1" lang="en-US" sz="1800" u="none" cap="none" strike="noStrike">
                <a:solidFill>
                  <a:schemeClr val="dk1"/>
                </a:solidFill>
                <a:latin typeface="Helvetica Neue"/>
                <a:ea typeface="Helvetica Neue"/>
                <a:cs typeface="Helvetica Neue"/>
                <a:sym typeface="Helvetica Neue"/>
              </a:rPr>
              <a:t>Inside Reporting</a:t>
            </a:r>
            <a:r>
              <a:rPr b="0" i="0" lang="en-US" sz="1800" u="none" cap="none" strike="noStrike">
                <a:solidFill>
                  <a:schemeClr val="dk1"/>
                </a:solidFill>
                <a:latin typeface="Helvetica Neue"/>
                <a:ea typeface="Helvetica Neue"/>
                <a:cs typeface="Helvetica Neue"/>
                <a:sym typeface="Helvetica Neue"/>
              </a:rPr>
              <a:t> by Tim Harrower</a:t>
            </a:r>
          </a:p>
        </p:txBody>
      </p:sp>
      <p:sp>
        <p:nvSpPr>
          <p:cNvPr id="301" name="Shape 301"/>
          <p:cNvSpPr txBox="1"/>
          <p:nvPr/>
        </p:nvSpPr>
        <p:spPr>
          <a:xfrm>
            <a:off x="469800" y="393925"/>
            <a:ext cx="8826599" cy="626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How to write an effective news lead*</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x="0" y="0"/>
          <a:ext cx="0" cy="0"/>
          <a:chOff x="0" y="0"/>
          <a:chExt cx="0" cy="0"/>
        </a:xfrm>
      </p:grpSpPr>
      <p:sp>
        <p:nvSpPr>
          <p:cNvPr id="306" name="Shape 306"/>
          <p:cNvSpPr txBox="1"/>
          <p:nvPr>
            <p:ph idx="1" type="body"/>
          </p:nvPr>
        </p:nvSpPr>
        <p:spPr>
          <a:xfrm>
            <a:off x="469800" y="1219200"/>
            <a:ext cx="8369399" cy="5638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C594F"/>
              </a:buClr>
              <a:buSzPct val="25000"/>
              <a:buFont typeface="Calibri"/>
              <a:buNone/>
            </a:pPr>
            <a:r>
              <a:rPr b="1" i="0" lang="en-US" sz="2800" u="none" cap="none" strike="noStrike">
                <a:solidFill>
                  <a:srgbClr val="0C594F"/>
                </a:solidFill>
                <a:latin typeface="Helvetica Neue"/>
                <a:ea typeface="Helvetica Neue"/>
                <a:cs typeface="Helvetica Neue"/>
                <a:sym typeface="Helvetica Neue"/>
              </a:rPr>
              <a:t>4. Rethink, rewrite, revise.</a:t>
            </a:r>
          </a:p>
          <a:p>
            <a:pPr indent="0" lvl="0" marL="0" marR="0" rtl="0" algn="l">
              <a:lnSpc>
                <a:spcPct val="100000"/>
              </a:lnSpc>
              <a:spcBef>
                <a:spcPts val="0"/>
              </a:spcBef>
              <a:spcAft>
                <a:spcPts val="0"/>
              </a:spcAft>
              <a:buClr>
                <a:srgbClr val="0C594F"/>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Here’s where you stop thinking that your first draft is good enough. It is not. </a:t>
            </a:r>
          </a:p>
          <a:p>
            <a:pPr indent="0" lvl="0" marL="0" marR="0" rtl="0" algn="l">
              <a:lnSpc>
                <a:spcPct val="100000"/>
              </a:lnSpc>
              <a:spcBef>
                <a:spcPts val="0"/>
              </a:spcBef>
              <a:spcAft>
                <a:spcPts val="0"/>
              </a:spcAft>
              <a:buClr>
                <a:srgbClr val="0C594F"/>
              </a:buClr>
              <a:buSzPct val="25000"/>
              <a:buFont typeface="Calibri"/>
              <a:buNone/>
            </a:pPr>
            <a:r>
              <a:rPr b="0" i="0" lang="en-US" sz="2800" u="none" cap="none" strike="noStrike">
                <a:solidFill>
                  <a:schemeClr val="dk1"/>
                </a:solidFill>
                <a:latin typeface="Helvetica Neue"/>
                <a:ea typeface="Helvetica Neue"/>
                <a:cs typeface="Helvetica Neue"/>
                <a:sym typeface="Helvetica Neue"/>
              </a:rPr>
              <a:t>Ask yourself:</a:t>
            </a:r>
          </a:p>
          <a:p>
            <a:pPr indent="-285750" lvl="1" marL="742950" marR="0" rtl="0" algn="l">
              <a:lnSpc>
                <a:spcPct val="100000"/>
              </a:lnSpc>
              <a:spcBef>
                <a:spcPts val="560"/>
              </a:spcBef>
              <a:spcAft>
                <a:spcPts val="0"/>
              </a:spcAft>
              <a:buClr>
                <a:schemeClr val="dk1"/>
              </a:buClr>
              <a:buSzPct val="87500"/>
              <a:buFont typeface="Helvetica Neue"/>
              <a:buChar char="•"/>
            </a:pPr>
            <a:r>
              <a:rPr b="0" i="0" lang="en-US" sz="2800" u="none" cap="none" strike="noStrike">
                <a:solidFill>
                  <a:schemeClr val="dk1"/>
                </a:solidFill>
                <a:latin typeface="Helvetica Neue"/>
                <a:ea typeface="Helvetica Neue"/>
                <a:cs typeface="Helvetica Neue"/>
                <a:sym typeface="Helvetica Neue"/>
              </a:rPr>
              <a:t>Is this </a:t>
            </a:r>
            <a:r>
              <a:rPr b="0" i="0" lang="en-US" sz="2800" u="none" cap="none" strike="noStrike">
                <a:solidFill>
                  <a:srgbClr val="750A3D"/>
                </a:solidFill>
                <a:latin typeface="Helvetica Neue"/>
                <a:ea typeface="Helvetica Neue"/>
                <a:cs typeface="Helvetica Neue"/>
                <a:sym typeface="Helvetica Neue"/>
              </a:rPr>
              <a:t>clearly written </a:t>
            </a:r>
            <a:r>
              <a:rPr b="0" i="0" lang="en-US" sz="2800" u="none" cap="none" strike="noStrike">
                <a:solidFill>
                  <a:schemeClr val="dk1"/>
                </a:solidFill>
                <a:latin typeface="Helvetica Neue"/>
                <a:ea typeface="Helvetica Neue"/>
                <a:cs typeface="Helvetica Neue"/>
                <a:sym typeface="Helvetica Neue"/>
              </a:rPr>
              <a:t>so everyone can understand it?</a:t>
            </a:r>
          </a:p>
          <a:p>
            <a:pPr indent="-285750" lvl="1" marL="742950" marR="0" rtl="0" algn="l">
              <a:lnSpc>
                <a:spcPct val="100000"/>
              </a:lnSpc>
              <a:spcBef>
                <a:spcPts val="560"/>
              </a:spcBef>
              <a:spcAft>
                <a:spcPts val="0"/>
              </a:spcAft>
              <a:buClr>
                <a:schemeClr val="dk1"/>
              </a:buClr>
              <a:buSzPct val="87500"/>
              <a:buFont typeface="Helvetica Neue"/>
              <a:buChar char="•"/>
            </a:pPr>
            <a:r>
              <a:rPr b="0" i="0" lang="en-US" sz="2800" u="none" cap="none" strike="noStrike">
                <a:solidFill>
                  <a:schemeClr val="dk1"/>
                </a:solidFill>
                <a:latin typeface="Helvetica Neue"/>
                <a:ea typeface="Helvetica Neue"/>
                <a:cs typeface="Helvetica Neue"/>
                <a:sym typeface="Helvetica Neue"/>
              </a:rPr>
              <a:t>Is it in the </a:t>
            </a:r>
            <a:r>
              <a:rPr b="0" i="0" lang="en-US" sz="2800" u="none" cap="none" strike="noStrike">
                <a:solidFill>
                  <a:srgbClr val="750A3D"/>
                </a:solidFill>
                <a:latin typeface="Helvetica Neue"/>
                <a:ea typeface="Helvetica Neue"/>
                <a:cs typeface="Helvetica Neue"/>
                <a:sym typeface="Helvetica Neue"/>
              </a:rPr>
              <a:t>active</a:t>
            </a:r>
            <a:r>
              <a:rPr b="0" i="0" lang="en-US" sz="2800" u="none" cap="none" strike="noStrike">
                <a:solidFill>
                  <a:schemeClr val="dk1"/>
                </a:solidFill>
                <a:latin typeface="Helvetica Neue"/>
                <a:ea typeface="Helvetica Neue"/>
                <a:cs typeface="Helvetica Neue"/>
                <a:sym typeface="Helvetica Neue"/>
              </a:rPr>
              <a:t> voice? (Who did what to whom?)</a:t>
            </a:r>
          </a:p>
          <a:p>
            <a:pPr indent="-285750" lvl="1" marL="742950" marR="0" rtl="0" algn="l">
              <a:lnSpc>
                <a:spcPct val="100000"/>
              </a:lnSpc>
              <a:spcBef>
                <a:spcPts val="560"/>
              </a:spcBef>
              <a:spcAft>
                <a:spcPts val="0"/>
              </a:spcAft>
              <a:buClr>
                <a:schemeClr val="dk1"/>
              </a:buClr>
              <a:buSzPct val="87500"/>
              <a:buFont typeface="Helvetica Neue"/>
              <a:buChar char="•"/>
            </a:pPr>
            <a:r>
              <a:rPr b="0" i="0" lang="en-US" sz="2800" u="none" cap="none" strike="noStrike">
                <a:solidFill>
                  <a:schemeClr val="dk1"/>
                </a:solidFill>
                <a:latin typeface="Helvetica Neue"/>
                <a:ea typeface="Helvetica Neue"/>
                <a:cs typeface="Helvetica Neue"/>
                <a:sym typeface="Helvetica Neue"/>
              </a:rPr>
              <a:t>Are there </a:t>
            </a:r>
            <a:r>
              <a:rPr b="0" i="0" lang="en-US" sz="2800" u="none" cap="none" strike="noStrike">
                <a:solidFill>
                  <a:srgbClr val="750A3D"/>
                </a:solidFill>
                <a:latin typeface="Helvetica Neue"/>
                <a:ea typeface="Helvetica Neue"/>
                <a:cs typeface="Helvetica Neue"/>
                <a:sym typeface="Helvetica Neue"/>
              </a:rPr>
              <a:t>extra words </a:t>
            </a:r>
            <a:r>
              <a:rPr b="0" i="0" lang="en-US" sz="2800" u="none" cap="none" strike="noStrike">
                <a:solidFill>
                  <a:schemeClr val="dk1"/>
                </a:solidFill>
                <a:latin typeface="Helvetica Neue"/>
                <a:ea typeface="Helvetica Neue"/>
                <a:cs typeface="Helvetica Neue"/>
                <a:sym typeface="Helvetica Neue"/>
              </a:rPr>
              <a:t>you don’t need?</a:t>
            </a:r>
          </a:p>
          <a:p>
            <a:pPr indent="-285750" lvl="1" marL="742950" marR="0" rtl="0" algn="l">
              <a:lnSpc>
                <a:spcPct val="100000"/>
              </a:lnSpc>
              <a:spcBef>
                <a:spcPts val="560"/>
              </a:spcBef>
              <a:spcAft>
                <a:spcPts val="0"/>
              </a:spcAft>
              <a:buClr>
                <a:schemeClr val="dk1"/>
              </a:buClr>
              <a:buSzPct val="87500"/>
              <a:buFont typeface="Helvetica Neue"/>
              <a:buChar char="•"/>
            </a:pPr>
            <a:r>
              <a:rPr b="0" i="0" lang="en-US" sz="2800" u="none" cap="none" strike="noStrike">
                <a:solidFill>
                  <a:schemeClr val="dk1"/>
                </a:solidFill>
                <a:latin typeface="Helvetica Neue"/>
                <a:ea typeface="Helvetica Neue"/>
                <a:cs typeface="Helvetica Neue"/>
                <a:sym typeface="Helvetica Neue"/>
              </a:rPr>
              <a:t>Will this </a:t>
            </a:r>
            <a:r>
              <a:rPr b="0" i="0" lang="en-US" sz="2800" u="none" cap="none" strike="noStrike">
                <a:solidFill>
                  <a:srgbClr val="750A3D"/>
                </a:solidFill>
                <a:latin typeface="Helvetica Neue"/>
                <a:ea typeface="Helvetica Neue"/>
                <a:cs typeface="Helvetica Neue"/>
                <a:sym typeface="Helvetica Neue"/>
              </a:rPr>
              <a:t>grab the readers </a:t>
            </a:r>
            <a:r>
              <a:rPr b="0" i="0" lang="en-US" sz="2800" u="none" cap="none" strike="noStrike">
                <a:solidFill>
                  <a:schemeClr val="dk1"/>
                </a:solidFill>
                <a:latin typeface="Helvetica Neue"/>
                <a:ea typeface="Helvetica Neue"/>
                <a:cs typeface="Helvetica Neue"/>
                <a:sym typeface="Helvetica Neue"/>
              </a:rPr>
              <a:t>and make them want to keep reading?</a:t>
            </a:r>
          </a:p>
        </p:txBody>
      </p:sp>
      <p:sp>
        <p:nvSpPr>
          <p:cNvPr id="307" name="Shape 307"/>
          <p:cNvSpPr txBox="1"/>
          <p:nvPr/>
        </p:nvSpPr>
        <p:spPr>
          <a:xfrm>
            <a:off x="-76200" y="6388128"/>
            <a:ext cx="9067799" cy="36929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Calibri"/>
              <a:buNone/>
            </a:pPr>
            <a:r>
              <a:rPr b="0" i="0" lang="en-US" sz="1800" u="none" cap="none" strike="noStrike">
                <a:solidFill>
                  <a:schemeClr val="dk1"/>
                </a:solidFill>
                <a:latin typeface="Helvetica Neue"/>
                <a:ea typeface="Helvetica Neue"/>
                <a:cs typeface="Helvetica Neue"/>
                <a:sym typeface="Helvetica Neue"/>
              </a:rPr>
              <a:t>*Adapted from </a:t>
            </a:r>
            <a:r>
              <a:rPr b="0" i="1" lang="en-US" sz="1800" u="none" cap="none" strike="noStrike">
                <a:solidFill>
                  <a:schemeClr val="dk1"/>
                </a:solidFill>
                <a:latin typeface="Helvetica Neue"/>
                <a:ea typeface="Helvetica Neue"/>
                <a:cs typeface="Helvetica Neue"/>
                <a:sym typeface="Helvetica Neue"/>
              </a:rPr>
              <a:t>Inside Reporting</a:t>
            </a:r>
            <a:r>
              <a:rPr b="0" i="0" lang="en-US" sz="1800" u="none" cap="none" strike="noStrike">
                <a:solidFill>
                  <a:schemeClr val="dk1"/>
                </a:solidFill>
                <a:latin typeface="Helvetica Neue"/>
                <a:ea typeface="Helvetica Neue"/>
                <a:cs typeface="Helvetica Neue"/>
                <a:sym typeface="Helvetica Neue"/>
              </a:rPr>
              <a:t> by Tim Harrower</a:t>
            </a:r>
          </a:p>
        </p:txBody>
      </p:sp>
      <p:sp>
        <p:nvSpPr>
          <p:cNvPr id="308" name="Shape 308"/>
          <p:cNvSpPr txBox="1"/>
          <p:nvPr/>
        </p:nvSpPr>
        <p:spPr>
          <a:xfrm>
            <a:off x="469800" y="393925"/>
            <a:ext cx="8826599" cy="8252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How to write an effective news lead*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nvSpPr>
        <p:spPr>
          <a:xfrm>
            <a:off x="446493" y="228600"/>
            <a:ext cx="8250300" cy="12003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6000" u="none" cap="none" strike="noStrike">
                <a:solidFill>
                  <a:schemeClr val="dk1"/>
                </a:solidFill>
                <a:latin typeface="Helvetica Neue"/>
                <a:ea typeface="Helvetica Neue"/>
                <a:cs typeface="Helvetica Neue"/>
                <a:sym typeface="Helvetica Neue"/>
              </a:rPr>
              <a:t>News …</a:t>
            </a:r>
          </a:p>
        </p:txBody>
      </p:sp>
      <p:sp>
        <p:nvSpPr>
          <p:cNvPr id="107" name="Shape 107"/>
          <p:cNvSpPr txBox="1"/>
          <p:nvPr/>
        </p:nvSpPr>
        <p:spPr>
          <a:xfrm>
            <a:off x="479150" y="1371600"/>
            <a:ext cx="8512500" cy="52266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3600" u="none" cap="none" strike="noStrike">
                <a:solidFill>
                  <a:schemeClr val="dk1"/>
                </a:solidFill>
                <a:latin typeface="Helvetica Neue"/>
                <a:ea typeface="Helvetica Neue"/>
                <a:cs typeface="Helvetica Neue"/>
                <a:sym typeface="Helvetica Neue"/>
              </a:rPr>
              <a:t>… gives readers </a:t>
            </a:r>
            <a:r>
              <a:rPr b="1" i="0" lang="en-US" sz="3600" u="none" cap="none" strike="noStrike">
                <a:solidFill>
                  <a:srgbClr val="0C594F"/>
                </a:solidFill>
                <a:latin typeface="Helvetica Neue"/>
                <a:ea typeface="Helvetica Neue"/>
                <a:cs typeface="Helvetica Neue"/>
                <a:sym typeface="Helvetica Neue"/>
              </a:rPr>
              <a:t>information</a:t>
            </a:r>
            <a:r>
              <a:rPr b="1" i="0" lang="en-US" sz="3600" u="none" cap="none" strike="noStrike">
                <a:solidFill>
                  <a:schemeClr val="dk1"/>
                </a:solidFill>
                <a:latin typeface="Helvetica Neue"/>
                <a:ea typeface="Helvetica Neue"/>
                <a:cs typeface="Helvetica Neue"/>
                <a:sym typeface="Helvetica Neue"/>
              </a:rPr>
              <a:t> that will impact them or </a:t>
            </a:r>
            <a:r>
              <a:rPr b="1" i="0" lang="en-US" sz="3600" u="none" cap="none" strike="noStrike">
                <a:solidFill>
                  <a:srgbClr val="0C594F"/>
                </a:solidFill>
                <a:latin typeface="Helvetica Neue"/>
                <a:ea typeface="Helvetica Neue"/>
                <a:cs typeface="Helvetica Neue"/>
                <a:sym typeface="Helvetica Neue"/>
              </a:rPr>
              <a:t>interests</a:t>
            </a:r>
            <a:r>
              <a:rPr b="1" i="0" lang="en-US" sz="3600" u="none" cap="none" strike="noStrike">
                <a:solidFill>
                  <a:schemeClr val="dk1"/>
                </a:solidFill>
                <a:latin typeface="Helvetica Neue"/>
                <a:ea typeface="Helvetica Neue"/>
                <a:cs typeface="Helvetica Neue"/>
                <a:sym typeface="Helvetica Neue"/>
              </a:rPr>
              <a:t> them in some way. </a:t>
            </a:r>
          </a:p>
          <a:p>
            <a:pPr indent="0" lvl="0" marL="0" marR="0" rtl="0" algn="l">
              <a:lnSpc>
                <a:spcPct val="100000"/>
              </a:lnSpc>
              <a:spcBef>
                <a:spcPts val="0"/>
              </a:spcBef>
              <a:spcAft>
                <a:spcPts val="0"/>
              </a:spcAft>
              <a:buClr>
                <a:srgbClr val="000000"/>
              </a:buClr>
              <a:buFont typeface="Arial"/>
              <a:buNone/>
            </a:pPr>
            <a:r>
              <a:t/>
            </a:r>
            <a:endParaRPr b="1" i="0" sz="32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Font typeface="Arial"/>
              <a:buNone/>
            </a:pPr>
            <a:r>
              <a:t/>
            </a:r>
            <a:endParaRPr b="0" i="0" sz="2600" u="none" cap="none" strike="noStrike">
              <a:solidFill>
                <a:schemeClr val="dk1"/>
              </a:solidFill>
              <a:latin typeface="Helvetica Neue"/>
              <a:ea typeface="Helvetica Neue"/>
              <a:cs typeface="Helvetica Neue"/>
              <a:sym typeface="Helvetica Neue"/>
            </a:endParaRPr>
          </a:p>
          <a:p>
            <a:pPr indent="0" lvl="0" marL="0" marR="0" rtl="0" algn="l">
              <a:lnSpc>
                <a:spcPct val="100000"/>
              </a:lnSpc>
              <a:spcBef>
                <a:spcPts val="0"/>
              </a:spcBef>
              <a:spcAft>
                <a:spcPts val="0"/>
              </a:spcAft>
              <a:buClr>
                <a:schemeClr val="dk1"/>
              </a:buClr>
              <a:buSzPct val="25000"/>
              <a:buFont typeface="Arial"/>
              <a:buNone/>
            </a:pPr>
            <a:r>
              <a:rPr b="0" i="0" lang="en-US" sz="2600" u="none" cap="none" strike="noStrike">
                <a:solidFill>
                  <a:schemeClr val="dk1"/>
                </a:solidFill>
                <a:latin typeface="Helvetica Neue"/>
                <a:ea typeface="Helvetica Neue"/>
                <a:cs typeface="Helvetica Neue"/>
                <a:sym typeface="Helvetica Neue"/>
              </a:rPr>
              <a:t>“News is anything that's </a:t>
            </a:r>
            <a:r>
              <a:rPr b="1" i="0" lang="en-US" sz="2600" u="none" cap="none" strike="noStrike">
                <a:solidFill>
                  <a:srgbClr val="0C594F"/>
                </a:solidFill>
                <a:latin typeface="Helvetica Neue"/>
                <a:ea typeface="Helvetica Neue"/>
                <a:cs typeface="Helvetica Neue"/>
                <a:sym typeface="Helvetica Neue"/>
              </a:rPr>
              <a:t>interesting</a:t>
            </a:r>
            <a:r>
              <a:rPr b="0" i="0" lang="en-US" sz="2600" u="none" cap="none" strike="noStrike">
                <a:solidFill>
                  <a:schemeClr val="dk1"/>
                </a:solidFill>
                <a:latin typeface="Helvetica Neue"/>
                <a:ea typeface="Helvetica Neue"/>
                <a:cs typeface="Helvetica Neue"/>
                <a:sym typeface="Helvetica Neue"/>
              </a:rPr>
              <a:t>, that relates to what's happening in the world, what's happening in areas of the culture that would be of </a:t>
            </a:r>
            <a:r>
              <a:rPr b="1" i="0" lang="en-US" sz="2600" u="none" cap="none" strike="noStrike">
                <a:solidFill>
                  <a:srgbClr val="750A3D"/>
                </a:solidFill>
                <a:latin typeface="Helvetica Neue"/>
                <a:ea typeface="Helvetica Neue"/>
                <a:cs typeface="Helvetica Neue"/>
                <a:sym typeface="Helvetica Neue"/>
              </a:rPr>
              <a:t>interest to your audience</a:t>
            </a:r>
            <a:r>
              <a:rPr b="0" i="0" lang="en-US" sz="2600" u="none" cap="none" strike="noStrike">
                <a:solidFill>
                  <a:schemeClr val="dk1"/>
                </a:solidFill>
                <a:latin typeface="Helvetica Neue"/>
                <a:ea typeface="Helvetica Neue"/>
                <a:cs typeface="Helvetica Neue"/>
                <a:sym typeface="Helvetica Neue"/>
              </a:rPr>
              <a:t>.” </a:t>
            </a:r>
          </a:p>
          <a:p>
            <a:pPr indent="0" lvl="0" marL="0" marR="0" rtl="0" algn="l">
              <a:lnSpc>
                <a:spcPct val="100000"/>
              </a:lnSpc>
              <a:spcBef>
                <a:spcPts val="0"/>
              </a:spcBef>
              <a:spcAft>
                <a:spcPts val="0"/>
              </a:spcAft>
              <a:buClr>
                <a:schemeClr val="dk1"/>
              </a:buClr>
              <a:buSzPct val="25000"/>
              <a:buFont typeface="Arial"/>
              <a:buNone/>
            </a:pPr>
            <a:r>
              <a:rPr b="0" i="0" lang="en-US" sz="1800" u="none" cap="none" strike="noStrike">
                <a:solidFill>
                  <a:schemeClr val="dk1"/>
                </a:solidFill>
                <a:latin typeface="Helvetica Neue"/>
                <a:ea typeface="Helvetica Neue"/>
                <a:cs typeface="Helvetica Neue"/>
                <a:sym typeface="Helvetica Neue"/>
              </a:rPr>
              <a:t>— </a:t>
            </a:r>
            <a:r>
              <a:rPr b="0" i="1" lang="en-US" sz="1800" u="none" cap="none" strike="noStrike">
                <a:solidFill>
                  <a:schemeClr val="dk1"/>
                </a:solidFill>
                <a:latin typeface="Helvetica Neue"/>
                <a:ea typeface="Helvetica Neue"/>
                <a:cs typeface="Helvetica Neue"/>
                <a:sym typeface="Helvetica Neue"/>
              </a:rPr>
              <a:t>Kurt Loder, music journalist, former editor of </a:t>
            </a:r>
            <a:r>
              <a:rPr b="0" i="0" lang="en-US" sz="1800" u="none" cap="none" strike="noStrike">
                <a:solidFill>
                  <a:schemeClr val="dk1"/>
                </a:solidFill>
                <a:latin typeface="Helvetica Neue"/>
                <a:ea typeface="Helvetica Neue"/>
                <a:cs typeface="Helvetica Neue"/>
                <a:sym typeface="Helvetica Neue"/>
              </a:rPr>
              <a:t>Rolling Stone</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sp>
        <p:nvSpPr>
          <p:cNvPr id="314" name="Shape 314"/>
          <p:cNvSpPr txBox="1"/>
          <p:nvPr>
            <p:ph idx="1" type="body"/>
          </p:nvPr>
        </p:nvSpPr>
        <p:spPr>
          <a:xfrm>
            <a:off x="457200" y="1143000"/>
            <a:ext cx="8229600" cy="5714998"/>
          </a:xfrm>
          <a:prstGeom prst="rect">
            <a:avLst/>
          </a:prstGeom>
          <a:noFill/>
          <a:ln>
            <a:noFill/>
          </a:ln>
        </p:spPr>
        <p:txBody>
          <a:bodyPr anchorCtr="0" anchor="t" bIns="45700" lIns="91425" rIns="91425" tIns="45700">
            <a:noAutofit/>
          </a:bodyPr>
          <a:lstStyle/>
          <a:p>
            <a:pPr indent="-330200" lvl="0" marL="342900" marR="0" rtl="0" algn="l">
              <a:lnSpc>
                <a:spcPct val="100000"/>
              </a:lnSpc>
              <a:spcBef>
                <a:spcPts val="0"/>
              </a:spcBef>
              <a:spcAft>
                <a:spcPts val="0"/>
              </a:spcAft>
              <a:buClr>
                <a:schemeClr val="dk1"/>
              </a:buClr>
              <a:buSzPct val="100000"/>
              <a:buFont typeface="Helvetica Neue"/>
              <a:buChar char="•"/>
            </a:pPr>
            <a:r>
              <a:rPr b="0" i="0" lang="en-US" sz="2800" u="none" cap="none" strike="noStrike">
                <a:solidFill>
                  <a:schemeClr val="dk1"/>
                </a:solidFill>
                <a:latin typeface="Helvetica Neue"/>
                <a:ea typeface="Helvetica Neue"/>
                <a:cs typeface="Helvetica Neue"/>
                <a:sym typeface="Helvetica Neue"/>
              </a:rPr>
              <a:t>Using your notes from this presentation and any other resources available in the classroom, create a concept map showing how to write a basic news lead, also called a summary lead or a direct lead.</a:t>
            </a:r>
          </a:p>
          <a:p>
            <a:pPr indent="-330200" lvl="0" marL="342900" marR="0" rtl="0" algn="l">
              <a:lnSpc>
                <a:spcPct val="100000"/>
              </a:lnSpc>
              <a:spcBef>
                <a:spcPts val="640"/>
              </a:spcBef>
              <a:spcAft>
                <a:spcPts val="0"/>
              </a:spcAft>
              <a:buClr>
                <a:schemeClr val="dk1"/>
              </a:buClr>
              <a:buSzPct val="100000"/>
              <a:buFont typeface="Helvetica Neue"/>
              <a:buChar char="•"/>
            </a:pPr>
            <a:r>
              <a:rPr b="0" i="0" lang="en-US" sz="2800" u="none" cap="none" strike="noStrike">
                <a:solidFill>
                  <a:schemeClr val="dk1"/>
                </a:solidFill>
                <a:latin typeface="Helvetica Neue"/>
                <a:ea typeface="Helvetica Neue"/>
                <a:cs typeface="Helvetica Neue"/>
                <a:sym typeface="Helvetica Neue"/>
              </a:rPr>
              <a:t>Your map should: </a:t>
            </a:r>
          </a:p>
          <a:p>
            <a:pPr indent="-285750" lvl="1" marL="742950" marR="0" rtl="0" algn="l">
              <a:lnSpc>
                <a:spcPct val="100000"/>
              </a:lnSpc>
              <a:spcBef>
                <a:spcPts val="560"/>
              </a:spcBef>
              <a:spcAft>
                <a:spcPts val="0"/>
              </a:spcAft>
              <a:buClr>
                <a:schemeClr val="dk1"/>
              </a:buClr>
              <a:buSzPct val="87500"/>
              <a:buFont typeface="Helvetica Neue"/>
              <a:buChar char="•"/>
            </a:pPr>
            <a:r>
              <a:rPr b="0" i="0" lang="en-US" sz="2800" u="none" cap="none" strike="noStrike">
                <a:solidFill>
                  <a:schemeClr val="dk1"/>
                </a:solidFill>
                <a:latin typeface="Helvetica Neue"/>
                <a:ea typeface="Helvetica Neue"/>
                <a:cs typeface="Helvetica Neue"/>
                <a:sym typeface="Helvetica Neue"/>
              </a:rPr>
              <a:t>define “lead”  (the center of the map)</a:t>
            </a:r>
          </a:p>
          <a:p>
            <a:pPr indent="-285750" lvl="1" marL="742950" marR="0" rtl="0" algn="l">
              <a:lnSpc>
                <a:spcPct val="100000"/>
              </a:lnSpc>
              <a:spcBef>
                <a:spcPts val="560"/>
              </a:spcBef>
              <a:spcAft>
                <a:spcPts val="0"/>
              </a:spcAft>
              <a:buClr>
                <a:schemeClr val="dk1"/>
              </a:buClr>
              <a:buSzPct val="87500"/>
              <a:buFont typeface="Helvetica Neue"/>
              <a:buChar char="•"/>
            </a:pPr>
            <a:r>
              <a:rPr b="0" i="0" lang="en-US" sz="2800" u="none" cap="none" strike="noStrike">
                <a:solidFill>
                  <a:schemeClr val="dk1"/>
                </a:solidFill>
                <a:latin typeface="Helvetica Neue"/>
                <a:ea typeface="Helvetica Neue"/>
                <a:cs typeface="Helvetica Neue"/>
                <a:sym typeface="Helvetica Neue"/>
              </a:rPr>
              <a:t>name each of the 5W’s and H, and when they should be used to start a story (five prongs)</a:t>
            </a:r>
          </a:p>
          <a:p>
            <a:pPr indent="-285750" lvl="1" marL="742950" marR="0" rtl="0" algn="l">
              <a:lnSpc>
                <a:spcPct val="100000"/>
              </a:lnSpc>
              <a:spcBef>
                <a:spcPts val="560"/>
              </a:spcBef>
              <a:spcAft>
                <a:spcPts val="0"/>
              </a:spcAft>
              <a:buClr>
                <a:schemeClr val="dk1"/>
              </a:buClr>
              <a:buSzPct val="87500"/>
              <a:buFont typeface="Helvetica Neue"/>
              <a:buChar char="•"/>
            </a:pPr>
            <a:r>
              <a:rPr b="0" i="0" lang="en-US" sz="2800" u="none" cap="none" strike="noStrike">
                <a:solidFill>
                  <a:schemeClr val="dk1"/>
                </a:solidFill>
                <a:latin typeface="Helvetica Neue"/>
                <a:ea typeface="Helvetica Neue"/>
                <a:cs typeface="Helvetica Neue"/>
                <a:sym typeface="Helvetica Neue"/>
              </a:rPr>
              <a:t>describe the four-step process of how to write a summary lead (a sub category with four prongs)</a:t>
            </a:r>
          </a:p>
          <a:p>
            <a:pPr indent="-25400" lvl="0" marL="342900" marR="0" rtl="0" algn="l">
              <a:lnSpc>
                <a:spcPct val="100000"/>
              </a:lnSpc>
              <a:spcBef>
                <a:spcPts val="640"/>
              </a:spcBef>
              <a:spcAft>
                <a:spcPts val="0"/>
              </a:spcAft>
              <a:buClr>
                <a:schemeClr val="dk1"/>
              </a:buClr>
              <a:buSzPct val="100000"/>
              <a:buFont typeface="Calibri"/>
              <a:buNone/>
            </a:pPr>
            <a:r>
              <a:t/>
            </a:r>
            <a:endParaRPr b="0" i="0" sz="3200" u="none" cap="none" strike="noStrike">
              <a:solidFill>
                <a:schemeClr val="dk1"/>
              </a:solidFill>
              <a:latin typeface="Helvetica Neue"/>
              <a:ea typeface="Helvetica Neue"/>
              <a:cs typeface="Helvetica Neue"/>
              <a:sym typeface="Helvetica Neue"/>
            </a:endParaRPr>
          </a:p>
        </p:txBody>
      </p:sp>
      <p:sp>
        <p:nvSpPr>
          <p:cNvPr id="315" name="Shape 315"/>
          <p:cNvSpPr txBox="1"/>
          <p:nvPr/>
        </p:nvSpPr>
        <p:spPr>
          <a:xfrm>
            <a:off x="469800" y="393925"/>
            <a:ext cx="8826599" cy="1754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Create a concept map</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nvSpPr>
        <p:spPr>
          <a:xfrm>
            <a:off x="685800" y="805599"/>
            <a:ext cx="4978399" cy="120029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4800" u="none" cap="none" strike="noStrike">
                <a:solidFill>
                  <a:schemeClr val="dk1"/>
                </a:solidFill>
                <a:latin typeface="Helvetica Neue"/>
                <a:ea typeface="Helvetica Neue"/>
                <a:cs typeface="Helvetica Neue"/>
                <a:sym typeface="Helvetica Neue"/>
              </a:rPr>
              <a:t>What is a lead?</a:t>
            </a:r>
          </a:p>
        </p:txBody>
      </p:sp>
      <p:sp>
        <p:nvSpPr>
          <p:cNvPr id="114" name="Shape 114"/>
          <p:cNvSpPr txBox="1"/>
          <p:nvPr/>
        </p:nvSpPr>
        <p:spPr>
          <a:xfrm>
            <a:off x="355600" y="2209799"/>
            <a:ext cx="7264399" cy="2952036"/>
          </a:xfrm>
          <a:prstGeom prst="rect">
            <a:avLst/>
          </a:prstGeom>
          <a:noFill/>
          <a:ln>
            <a:noFill/>
          </a:ln>
        </p:spPr>
        <p:txBody>
          <a:bodyPr anchorCtr="0" anchor="t" bIns="45700" lIns="91425" rIns="91425" tIns="45700">
            <a:noAutofit/>
          </a:bodyPr>
          <a:lstStyle/>
          <a:p>
            <a:pPr indent="-285750" lvl="0" marL="285750" marR="0" rtl="0" algn="l">
              <a:lnSpc>
                <a:spcPct val="100000"/>
              </a:lnSpc>
              <a:spcBef>
                <a:spcPts val="0"/>
              </a:spcBef>
              <a:spcAft>
                <a:spcPts val="0"/>
              </a:spcAft>
              <a:buClr>
                <a:schemeClr val="dk1"/>
              </a:buClr>
              <a:buSzPct val="100000"/>
              <a:buFont typeface="Helvetica Neue"/>
              <a:buChar char="•"/>
            </a:pPr>
            <a:r>
              <a:rPr b="0" i="0" lang="en-US" sz="3000" u="none" cap="none" strike="noStrike">
                <a:solidFill>
                  <a:schemeClr val="dk1"/>
                </a:solidFill>
                <a:latin typeface="Helvetica Neue"/>
                <a:ea typeface="Helvetica Neue"/>
                <a:cs typeface="Helvetica Neue"/>
                <a:sym typeface="Helvetica Neue"/>
              </a:rPr>
              <a:t>It’s the first sentence of the </a:t>
            </a:r>
            <a:br>
              <a:rPr b="0" i="0" lang="en-US" sz="3000" u="none" cap="none" strike="noStrike">
                <a:solidFill>
                  <a:schemeClr val="dk1"/>
                </a:solidFill>
                <a:latin typeface="Helvetica Neue"/>
                <a:ea typeface="Helvetica Neue"/>
                <a:cs typeface="Helvetica Neue"/>
                <a:sym typeface="Helvetica Neue"/>
              </a:rPr>
            </a:br>
            <a:r>
              <a:rPr b="0" i="0" lang="en-US" sz="3000" u="none" cap="none" strike="noStrike">
                <a:solidFill>
                  <a:schemeClr val="dk1"/>
                </a:solidFill>
                <a:latin typeface="Helvetica Neue"/>
                <a:ea typeface="Helvetica Neue"/>
                <a:cs typeface="Helvetica Neue"/>
                <a:sym typeface="Helvetica Neue"/>
              </a:rPr>
              <a:t>story, the beginning.</a:t>
            </a:r>
          </a:p>
          <a:p>
            <a:pPr indent="-285750" lvl="0" marL="285750" marR="0" rtl="0" algn="l">
              <a:lnSpc>
                <a:spcPct val="100000"/>
              </a:lnSpc>
              <a:spcBef>
                <a:spcPts val="0"/>
              </a:spcBef>
              <a:spcAft>
                <a:spcPts val="0"/>
              </a:spcAft>
              <a:buClr>
                <a:schemeClr val="dk1"/>
              </a:buClr>
              <a:buSzPct val="100000"/>
              <a:buFont typeface="Helvetica Neue"/>
              <a:buChar char="•"/>
            </a:pPr>
            <a:r>
              <a:rPr b="0" i="0" lang="en-US" sz="3000" u="none" cap="none" strike="noStrike">
                <a:solidFill>
                  <a:schemeClr val="dk1"/>
                </a:solidFill>
                <a:latin typeface="Helvetica Neue"/>
                <a:ea typeface="Helvetica Neue"/>
                <a:cs typeface="Helvetica Neue"/>
                <a:sym typeface="Helvetica Neue"/>
              </a:rPr>
              <a:t>It tells the most </a:t>
            </a:r>
            <a:r>
              <a:rPr b="1" i="0" lang="en-US" sz="3000" u="none" cap="none" strike="noStrike">
                <a:solidFill>
                  <a:srgbClr val="0C594F"/>
                </a:solidFill>
                <a:latin typeface="Helvetica Neue"/>
                <a:ea typeface="Helvetica Neue"/>
                <a:cs typeface="Helvetica Neue"/>
                <a:sym typeface="Helvetica Neue"/>
              </a:rPr>
              <a:t>important</a:t>
            </a:r>
            <a:r>
              <a:rPr b="0" i="0" lang="en-US" sz="3000" u="none" cap="none" strike="noStrike">
                <a:solidFill>
                  <a:srgbClr val="0C594F"/>
                </a:solidFill>
                <a:latin typeface="Helvetica Neue"/>
                <a:ea typeface="Helvetica Neue"/>
                <a:cs typeface="Helvetica Neue"/>
                <a:sym typeface="Helvetica Neue"/>
              </a:rPr>
              <a:t> </a:t>
            </a:r>
            <a:r>
              <a:rPr b="0" i="0" lang="en-US" sz="3000" u="none" cap="none" strike="noStrike">
                <a:solidFill>
                  <a:schemeClr val="dk1"/>
                </a:solidFill>
                <a:latin typeface="Helvetica Neue"/>
                <a:ea typeface="Helvetica Neue"/>
                <a:cs typeface="Helvetica Neue"/>
                <a:sym typeface="Helvetica Neue"/>
              </a:rPr>
              <a:t>information and the </a:t>
            </a:r>
            <a:r>
              <a:rPr b="1" i="0" lang="en-US" sz="3000" u="none" cap="none" strike="noStrike">
                <a:solidFill>
                  <a:srgbClr val="0C594F"/>
                </a:solidFill>
                <a:latin typeface="Helvetica Neue"/>
                <a:ea typeface="Helvetica Neue"/>
                <a:cs typeface="Helvetica Neue"/>
                <a:sym typeface="Helvetica Neue"/>
              </a:rPr>
              <a:t>newest</a:t>
            </a:r>
            <a:r>
              <a:rPr b="0" i="0" lang="en-US" sz="3000" u="none" cap="none" strike="noStrike">
                <a:solidFill>
                  <a:srgbClr val="0C594F"/>
                </a:solidFill>
                <a:latin typeface="Helvetica Neue"/>
                <a:ea typeface="Helvetica Neue"/>
                <a:cs typeface="Helvetica Neue"/>
                <a:sym typeface="Helvetica Neue"/>
              </a:rPr>
              <a:t> </a:t>
            </a:r>
            <a:r>
              <a:rPr b="0" i="0" lang="en-US" sz="3000" u="none" cap="none" strike="noStrike">
                <a:solidFill>
                  <a:schemeClr val="dk1"/>
                </a:solidFill>
                <a:latin typeface="Helvetica Neue"/>
                <a:ea typeface="Helvetica Neue"/>
                <a:cs typeface="Helvetica Neue"/>
                <a:sym typeface="Helvetica Neue"/>
              </a:rPr>
              <a:t>information.</a:t>
            </a:r>
          </a:p>
          <a:p>
            <a:pPr indent="-285750" lvl="0" marL="285750" marR="0" rtl="0" algn="l">
              <a:lnSpc>
                <a:spcPct val="100000"/>
              </a:lnSpc>
              <a:spcBef>
                <a:spcPts val="0"/>
              </a:spcBef>
              <a:spcAft>
                <a:spcPts val="0"/>
              </a:spcAft>
              <a:buClr>
                <a:schemeClr val="dk1"/>
              </a:buClr>
              <a:buSzPct val="100000"/>
              <a:buFont typeface="Helvetica Neue"/>
              <a:buChar char="•"/>
            </a:pPr>
            <a:r>
              <a:rPr b="0" i="0" lang="en-US" sz="3000" u="none" cap="none" strike="noStrike">
                <a:solidFill>
                  <a:schemeClr val="dk1"/>
                </a:solidFill>
                <a:latin typeface="Helvetica Neue"/>
                <a:ea typeface="Helvetica Neue"/>
                <a:cs typeface="Helvetica Neue"/>
                <a:sym typeface="Helvetica Neue"/>
              </a:rPr>
              <a:t>It </a:t>
            </a:r>
            <a:r>
              <a:rPr b="0" i="0" lang="en-US" sz="3000" u="none" cap="none" strike="noStrike">
                <a:solidFill>
                  <a:srgbClr val="00566E"/>
                </a:solidFill>
                <a:latin typeface="Helvetica Neue"/>
                <a:ea typeface="Helvetica Neue"/>
                <a:cs typeface="Helvetica Neue"/>
                <a:sym typeface="Helvetica Neue"/>
              </a:rPr>
              <a:t>grabs </a:t>
            </a:r>
            <a:r>
              <a:rPr b="0" i="0" lang="en-US" sz="3000" u="none" cap="none" strike="noStrike">
                <a:solidFill>
                  <a:schemeClr val="dk1"/>
                </a:solidFill>
                <a:latin typeface="Helvetica Neue"/>
                <a:ea typeface="Helvetica Neue"/>
                <a:cs typeface="Helvetica Neue"/>
                <a:sym typeface="Helvetica Neue"/>
              </a:rPr>
              <a:t>your readers’ </a:t>
            </a:r>
            <a:r>
              <a:rPr b="0" i="0" lang="en-US" sz="3000" u="none" cap="none" strike="noStrike">
                <a:solidFill>
                  <a:srgbClr val="00566E"/>
                </a:solidFill>
                <a:latin typeface="Helvetica Neue"/>
                <a:ea typeface="Helvetica Neue"/>
                <a:cs typeface="Helvetica Neue"/>
                <a:sym typeface="Helvetica Neue"/>
              </a:rPr>
              <a:t>attention</a:t>
            </a:r>
            <a:r>
              <a:rPr b="0" i="0" lang="en-US" sz="3000" u="none" cap="none" strike="noStrike">
                <a:solidFill>
                  <a:schemeClr val="dk1"/>
                </a:solidFill>
                <a:latin typeface="Helvetica Neue"/>
                <a:ea typeface="Helvetica Neue"/>
                <a:cs typeface="Helvetica Neue"/>
                <a:sym typeface="Helvetica Neue"/>
              </a:rPr>
              <a:t>.</a:t>
            </a:r>
          </a:p>
          <a:p>
            <a:pPr indent="0" lvl="0" marL="0" marR="0" rtl="0" algn="l">
              <a:lnSpc>
                <a:spcPct val="100000"/>
              </a:lnSpc>
              <a:spcBef>
                <a:spcPts val="0"/>
              </a:spcBef>
              <a:spcAft>
                <a:spcPts val="0"/>
              </a:spcAft>
              <a:buClr>
                <a:srgbClr val="000000"/>
              </a:buClr>
              <a:buFont typeface="Arial"/>
              <a:buNone/>
            </a:pPr>
            <a:r>
              <a:t/>
            </a:r>
            <a:endParaRPr b="0" i="0" sz="3000" u="none" cap="none" strike="noStrike">
              <a:solidFill>
                <a:schemeClr val="dk1"/>
              </a:solidFill>
              <a:latin typeface="Helvetica Neue"/>
              <a:ea typeface="Helvetica Neue"/>
              <a:cs typeface="Helvetica Neue"/>
              <a:sym typeface="Helvetica Neue"/>
            </a:endParaRPr>
          </a:p>
        </p:txBody>
      </p:sp>
      <p:sp>
        <p:nvSpPr>
          <p:cNvPr id="115" name="Shape 115"/>
          <p:cNvSpPr txBox="1"/>
          <p:nvPr/>
        </p:nvSpPr>
        <p:spPr>
          <a:xfrm>
            <a:off x="76200" y="5334000"/>
            <a:ext cx="9067799" cy="144655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50A3D"/>
              </a:buClr>
              <a:buSzPct val="25000"/>
              <a:buFont typeface="Arial"/>
              <a:buNone/>
            </a:pPr>
            <a:r>
              <a:rPr b="1" i="0" lang="en-US" sz="4400" u="none" cap="none" strike="noStrike">
                <a:solidFill>
                  <a:srgbClr val="750A3D"/>
                </a:solidFill>
                <a:latin typeface="Helvetica Neue"/>
                <a:ea typeface="Helvetica Neue"/>
                <a:cs typeface="Helvetica Neue"/>
                <a:sym typeface="Helvetica Neue"/>
              </a:rPr>
              <a:t>But there’s more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4">
                                            <p:txEl>
                                              <p:pRg end="0" st="0"/>
                                            </p:txEl>
                                          </p:spTgt>
                                        </p:tgtEl>
                                        <p:attrNameLst>
                                          <p:attrName>style.visibility</p:attrName>
                                        </p:attrNameLst>
                                      </p:cBhvr>
                                      <p:to>
                                        <p:strVal val="visible"/>
                                      </p:to>
                                    </p:set>
                                    <p:anim calcmode="lin" valueType="num">
                                      <p:cBhvr additive="base">
                                        <p:cTn dur="500"/>
                                        <p:tgtEl>
                                          <p:spTgt spid="114">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4">
                                            <p:txEl>
                                              <p:pRg end="1" st="1"/>
                                            </p:txEl>
                                          </p:spTgt>
                                        </p:tgtEl>
                                        <p:attrNameLst>
                                          <p:attrName>style.visibility</p:attrName>
                                        </p:attrNameLst>
                                      </p:cBhvr>
                                      <p:to>
                                        <p:strVal val="visible"/>
                                      </p:to>
                                    </p:set>
                                    <p:anim calcmode="lin" valueType="num">
                                      <p:cBhvr additive="base">
                                        <p:cTn dur="500"/>
                                        <p:tgtEl>
                                          <p:spTgt spid="114">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4">
                                            <p:txEl>
                                              <p:pRg end="2" st="2"/>
                                            </p:txEl>
                                          </p:spTgt>
                                        </p:tgtEl>
                                        <p:attrNameLst>
                                          <p:attrName>style.visibility</p:attrName>
                                        </p:attrNameLst>
                                      </p:cBhvr>
                                      <p:to>
                                        <p:strVal val="visible"/>
                                      </p:to>
                                    </p:set>
                                    <p:anim calcmode="lin" valueType="num">
                                      <p:cBhvr additive="base">
                                        <p:cTn dur="500"/>
                                        <p:tgtEl>
                                          <p:spTgt spid="114">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4">
                                            <p:txEl>
                                              <p:pRg end="3" st="3"/>
                                            </p:txEl>
                                          </p:spTgt>
                                        </p:tgtEl>
                                        <p:attrNameLst>
                                          <p:attrName>style.visibility</p:attrName>
                                        </p:attrNameLst>
                                      </p:cBhvr>
                                      <p:to>
                                        <p:strVal val="visible"/>
                                      </p:to>
                                    </p:set>
                                    <p:anim calcmode="lin" valueType="num">
                                      <p:cBhvr additive="base">
                                        <p:cTn dur="500"/>
                                        <p:tgtEl>
                                          <p:spTgt spid="114">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nvSpPr>
        <p:spPr>
          <a:xfrm>
            <a:off x="685800" y="805600"/>
            <a:ext cx="7628700" cy="12003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4800" u="none" cap="none" strike="noStrike">
                <a:solidFill>
                  <a:schemeClr val="dk1"/>
                </a:solidFill>
                <a:latin typeface="Helvetica Neue"/>
                <a:ea typeface="Helvetica Neue"/>
                <a:cs typeface="Helvetica Neue"/>
                <a:sym typeface="Helvetica Neue"/>
              </a:rPr>
              <a:t>What must your lead do?</a:t>
            </a:r>
          </a:p>
        </p:txBody>
      </p:sp>
      <p:sp>
        <p:nvSpPr>
          <p:cNvPr id="122" name="Shape 122"/>
          <p:cNvSpPr txBox="1"/>
          <p:nvPr/>
        </p:nvSpPr>
        <p:spPr>
          <a:xfrm>
            <a:off x="355600" y="2514600"/>
            <a:ext cx="7264399" cy="2895600"/>
          </a:xfrm>
          <a:prstGeom prst="rect">
            <a:avLst/>
          </a:prstGeom>
          <a:no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Start a flow of </a:t>
            </a:r>
            <a:r>
              <a:rPr b="0" i="0" lang="en-US" sz="2800" u="none" cap="none" strike="noStrike">
                <a:solidFill>
                  <a:srgbClr val="750A3D"/>
                </a:solidFill>
                <a:latin typeface="Helvetica Neue"/>
                <a:ea typeface="Helvetica Neue"/>
                <a:cs typeface="Helvetica Neue"/>
                <a:sym typeface="Helvetica Neue"/>
              </a:rPr>
              <a:t>energy</a:t>
            </a:r>
            <a:r>
              <a:rPr b="0" i="0" lang="en-US" sz="2800" u="none" cap="none" strike="noStrike">
                <a:solidFill>
                  <a:srgbClr val="000000"/>
                </a:solidFill>
                <a:latin typeface="Helvetica Neue"/>
                <a:ea typeface="Helvetica Neue"/>
                <a:cs typeface="Helvetica Neue"/>
                <a:sym typeface="Helvetica Neue"/>
              </a:rPr>
              <a:t> for your story</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Tell something </a:t>
            </a:r>
            <a:r>
              <a:rPr b="1" i="0" lang="en-US" sz="2800" u="none" cap="none" strike="noStrike">
                <a:solidFill>
                  <a:srgbClr val="138677"/>
                </a:solidFill>
                <a:latin typeface="Helvetica Neue"/>
                <a:ea typeface="Helvetica Neue"/>
                <a:cs typeface="Helvetica Neue"/>
                <a:sym typeface="Helvetica Neue"/>
              </a:rPr>
              <a:t>interesting</a:t>
            </a:r>
            <a:r>
              <a:rPr b="0" i="0" lang="en-US" sz="2800" u="none" cap="none" strike="noStrike">
                <a:solidFill>
                  <a:srgbClr val="138677"/>
                </a:solidFill>
                <a:latin typeface="Helvetica Neue"/>
                <a:ea typeface="Helvetica Neue"/>
                <a:cs typeface="Helvetica Neue"/>
                <a:sym typeface="Helvetica Neue"/>
              </a:rPr>
              <a:t> </a:t>
            </a:r>
            <a:r>
              <a:rPr b="0" i="0" lang="en-US" sz="2800" u="none" cap="none" strike="noStrike">
                <a:solidFill>
                  <a:srgbClr val="000000"/>
                </a:solidFill>
                <a:latin typeface="Helvetica Neue"/>
                <a:ea typeface="Helvetica Neue"/>
                <a:cs typeface="Helvetica Neue"/>
                <a:sym typeface="Helvetica Neue"/>
              </a:rPr>
              <a:t>about the subject of the story</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Show the </a:t>
            </a:r>
            <a:r>
              <a:rPr b="0" i="0" lang="en-US" sz="2800" u="none" cap="none" strike="noStrike">
                <a:solidFill>
                  <a:srgbClr val="750A3D"/>
                </a:solidFill>
                <a:latin typeface="Helvetica Neue"/>
                <a:ea typeface="Helvetica Neue"/>
                <a:cs typeface="Helvetica Neue"/>
                <a:sym typeface="Helvetica Neue"/>
              </a:rPr>
              <a:t>significance</a:t>
            </a:r>
            <a:r>
              <a:rPr b="0" i="0" lang="en-US" sz="2800" u="none" cap="none" strike="noStrike">
                <a:solidFill>
                  <a:srgbClr val="000000"/>
                </a:solidFill>
                <a:latin typeface="Helvetica Neue"/>
                <a:ea typeface="Helvetica Neue"/>
                <a:cs typeface="Helvetica Neue"/>
                <a:sym typeface="Helvetica Neue"/>
              </a:rPr>
              <a:t> of the story</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Set </a:t>
            </a:r>
            <a:r>
              <a:rPr b="1" i="0" lang="en-US" sz="2800" u="none" cap="none" strike="noStrike">
                <a:solidFill>
                  <a:srgbClr val="138677"/>
                </a:solidFill>
                <a:latin typeface="Helvetica Neue"/>
                <a:ea typeface="Helvetica Neue"/>
                <a:cs typeface="Helvetica Neue"/>
                <a:sym typeface="Helvetica Neue"/>
              </a:rPr>
              <a:t>pace</a:t>
            </a:r>
            <a:r>
              <a:rPr b="0" i="0" lang="en-US" sz="2800" u="none" cap="none" strike="noStrike">
                <a:solidFill>
                  <a:srgbClr val="000000"/>
                </a:solidFill>
                <a:latin typeface="Helvetica Neue"/>
                <a:ea typeface="Helvetica Neue"/>
                <a:cs typeface="Helvetica Neue"/>
                <a:sym typeface="Helvetica Neue"/>
              </a:rPr>
              <a:t> and </a:t>
            </a:r>
            <a:r>
              <a:rPr b="1" i="0" lang="en-US" sz="2800" u="none" cap="none" strike="noStrike">
                <a:solidFill>
                  <a:srgbClr val="138677"/>
                </a:solidFill>
                <a:latin typeface="Helvetica Neue"/>
                <a:ea typeface="Helvetica Neue"/>
                <a:cs typeface="Helvetica Neue"/>
                <a:sym typeface="Helvetica Neue"/>
              </a:rPr>
              <a:t>tone</a:t>
            </a:r>
          </a:p>
          <a:p>
            <a:pPr indent="-457200" lvl="0" marL="457200" marR="0" rtl="0" algn="l">
              <a:lnSpc>
                <a:spcPct val="100000"/>
              </a:lnSpc>
              <a:spcBef>
                <a:spcPts val="0"/>
              </a:spcBef>
              <a:spcAft>
                <a:spcPts val="0"/>
              </a:spcAft>
              <a:buClr>
                <a:srgbClr val="000000"/>
              </a:buClr>
              <a:buSzPct val="100000"/>
              <a:buFont typeface="Helvetica Neue"/>
              <a:buChar char="•"/>
            </a:pPr>
            <a:r>
              <a:rPr b="0" i="0" lang="en-US" sz="2800" u="none" cap="none" strike="noStrike">
                <a:solidFill>
                  <a:srgbClr val="000000"/>
                </a:solidFill>
                <a:latin typeface="Helvetica Neue"/>
                <a:ea typeface="Helvetica Neue"/>
                <a:cs typeface="Helvetica Neue"/>
                <a:sym typeface="Helvetica Neue"/>
              </a:rPr>
              <a:t>Establish your voice</a:t>
            </a:r>
          </a:p>
          <a:p>
            <a:pPr indent="0" lvl="0" marL="0" marR="0" rtl="0" algn="l">
              <a:lnSpc>
                <a:spcPct val="100000"/>
              </a:lnSpc>
              <a:spcBef>
                <a:spcPts val="0"/>
              </a:spcBef>
              <a:spcAft>
                <a:spcPts val="0"/>
              </a:spcAft>
              <a:buClr>
                <a:srgbClr val="000000"/>
              </a:buClr>
              <a:buFont typeface="Arial"/>
              <a:buNone/>
            </a:pPr>
            <a:r>
              <a:t/>
            </a:r>
            <a:endParaRPr b="0" i="0" sz="3000" u="none" cap="none" strike="noStrike">
              <a:solidFill>
                <a:schemeClr val="dk1"/>
              </a:solidFill>
              <a:latin typeface="Helvetica Neue"/>
              <a:ea typeface="Helvetica Neue"/>
              <a:cs typeface="Helvetica Neue"/>
              <a:sym typeface="Helvetica Neue"/>
            </a:endParaRPr>
          </a:p>
        </p:txBody>
      </p:sp>
      <p:sp>
        <p:nvSpPr>
          <p:cNvPr id="123" name="Shape 123"/>
          <p:cNvSpPr txBox="1"/>
          <p:nvPr/>
        </p:nvSpPr>
        <p:spPr>
          <a:xfrm>
            <a:off x="76200" y="5562600"/>
            <a:ext cx="9067799" cy="121794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50A3D"/>
              </a:buClr>
              <a:buSzPct val="25000"/>
              <a:buFont typeface="Arial"/>
              <a:buNone/>
            </a:pPr>
            <a:r>
              <a:rPr b="1" i="0" lang="en-US" sz="4400" u="none" cap="none" strike="noStrike">
                <a:solidFill>
                  <a:srgbClr val="750A3D"/>
                </a:solidFill>
                <a:latin typeface="Helvetica Neue"/>
                <a:ea typeface="Helvetica Neue"/>
                <a:cs typeface="Helvetica Neue"/>
                <a:sym typeface="Helvetica Neue"/>
              </a:rPr>
              <a:t>That’s a lot!</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0" st="0"/>
                                            </p:txEl>
                                          </p:spTgt>
                                        </p:tgtEl>
                                        <p:attrNameLst>
                                          <p:attrName>style.visibility</p:attrName>
                                        </p:attrNameLst>
                                      </p:cBhvr>
                                      <p:to>
                                        <p:strVal val="visible"/>
                                      </p:to>
                                    </p:set>
                                    <p:anim calcmode="lin" valueType="num">
                                      <p:cBhvr additive="base">
                                        <p:cTn dur="500"/>
                                        <p:tgtEl>
                                          <p:spTgt spid="122">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1" st="1"/>
                                            </p:txEl>
                                          </p:spTgt>
                                        </p:tgtEl>
                                        <p:attrNameLst>
                                          <p:attrName>style.visibility</p:attrName>
                                        </p:attrNameLst>
                                      </p:cBhvr>
                                      <p:to>
                                        <p:strVal val="visible"/>
                                      </p:to>
                                    </p:set>
                                    <p:anim calcmode="lin" valueType="num">
                                      <p:cBhvr additive="base">
                                        <p:cTn dur="500"/>
                                        <p:tgtEl>
                                          <p:spTgt spid="122">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2" st="2"/>
                                            </p:txEl>
                                          </p:spTgt>
                                        </p:tgtEl>
                                        <p:attrNameLst>
                                          <p:attrName>style.visibility</p:attrName>
                                        </p:attrNameLst>
                                      </p:cBhvr>
                                      <p:to>
                                        <p:strVal val="visible"/>
                                      </p:to>
                                    </p:set>
                                    <p:anim calcmode="lin" valueType="num">
                                      <p:cBhvr additive="base">
                                        <p:cTn dur="500"/>
                                        <p:tgtEl>
                                          <p:spTgt spid="122">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3" st="3"/>
                                            </p:txEl>
                                          </p:spTgt>
                                        </p:tgtEl>
                                        <p:attrNameLst>
                                          <p:attrName>style.visibility</p:attrName>
                                        </p:attrNameLst>
                                      </p:cBhvr>
                                      <p:to>
                                        <p:strVal val="visible"/>
                                      </p:to>
                                    </p:set>
                                    <p:anim calcmode="lin" valueType="num">
                                      <p:cBhvr additive="base">
                                        <p:cTn dur="500"/>
                                        <p:tgtEl>
                                          <p:spTgt spid="122">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4" st="4"/>
                                            </p:txEl>
                                          </p:spTgt>
                                        </p:tgtEl>
                                        <p:attrNameLst>
                                          <p:attrName>style.visibility</p:attrName>
                                        </p:attrNameLst>
                                      </p:cBhvr>
                                      <p:to>
                                        <p:strVal val="visible"/>
                                      </p:to>
                                    </p:set>
                                    <p:anim calcmode="lin" valueType="num">
                                      <p:cBhvr additive="base">
                                        <p:cTn dur="500"/>
                                        <p:tgtEl>
                                          <p:spTgt spid="122">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2">
                                            <p:txEl>
                                              <p:pRg end="5" st="5"/>
                                            </p:txEl>
                                          </p:spTgt>
                                        </p:tgtEl>
                                        <p:attrNameLst>
                                          <p:attrName>style.visibility</p:attrName>
                                        </p:attrNameLst>
                                      </p:cBhvr>
                                      <p:to>
                                        <p:strVal val="visible"/>
                                      </p:to>
                                    </p:set>
                                    <p:anim calcmode="lin" valueType="num">
                                      <p:cBhvr additive="base">
                                        <p:cTn dur="500"/>
                                        <p:tgtEl>
                                          <p:spTgt spid="122">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nvSpPr>
        <p:spPr>
          <a:xfrm>
            <a:off x="228600" y="914400"/>
            <a:ext cx="8915400" cy="57149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2400" u="none" cap="none" strike="noStrike">
                <a:solidFill>
                  <a:srgbClr val="000000"/>
                </a:solidFill>
                <a:latin typeface="Helvetica Neue"/>
                <a:ea typeface="Helvetica Neue"/>
                <a:cs typeface="Helvetica Neue"/>
                <a:sym typeface="Helvetica Neue"/>
              </a:rPr>
              <a:t>	She peeked around the door leading to the 500 Hall. </a:t>
            </a:r>
          </a:p>
          <a:p>
            <a:pPr indent="0" lvl="0" marL="0" marR="0" rtl="0" algn="l">
              <a:lnSpc>
                <a:spcPct val="100000"/>
              </a:lnSpc>
              <a:spcBef>
                <a:spcPts val="0"/>
              </a:spcBef>
              <a:spcAft>
                <a:spcPts val="0"/>
              </a:spcAft>
              <a:buClr>
                <a:srgbClr val="000000"/>
              </a:buClr>
              <a:buSzPct val="25000"/>
              <a:buFont typeface="Arial"/>
              <a:buNone/>
            </a:pPr>
            <a:r>
              <a:rPr b="0" i="0" lang="en-US" sz="2400" u="none" cap="none" strike="noStrike">
                <a:solidFill>
                  <a:srgbClr val="000000"/>
                </a:solidFill>
                <a:latin typeface="Helvetica Neue"/>
                <a:ea typeface="Helvetica Neue"/>
                <a:cs typeface="Helvetica Neue"/>
                <a:sym typeface="Helvetica Neue"/>
              </a:rPr>
              <a:t>	“Hey,” she whispered, “is Mrs. Solomon looking?” Five minutes later, the girl with darting eyes would be silently speed walking towards the black gate, trying to leave school during C Lunch. </a:t>
            </a:r>
            <a:r>
              <a:rPr b="0" i="1" lang="en-US" sz="1800" u="none" cap="none" strike="noStrike">
                <a:solidFill>
                  <a:srgbClr val="000000"/>
                </a:solidFill>
                <a:latin typeface="Helvetica Neue"/>
                <a:ea typeface="Helvetica Neue"/>
                <a:cs typeface="Helvetica Neue"/>
                <a:sym typeface="Helvetica Neue"/>
              </a:rPr>
              <a:t>[Hillsborough High School]</a:t>
            </a:r>
          </a:p>
          <a:p>
            <a:pPr indent="0" lvl="0" marL="0" marR="0" rtl="0" algn="l">
              <a:lnSpc>
                <a:spcPct val="100000"/>
              </a:lnSpc>
              <a:spcBef>
                <a:spcPts val="1600"/>
              </a:spcBef>
              <a:spcAft>
                <a:spcPts val="0"/>
              </a:spcAft>
              <a:buClr>
                <a:srgbClr val="138677"/>
              </a:buClr>
              <a:buSzPct val="25000"/>
              <a:buFont typeface="Arial"/>
              <a:buNone/>
            </a:pPr>
            <a:r>
              <a:rPr b="0" i="0" lang="en-US" sz="2400" u="none" cap="none" strike="noStrike">
                <a:solidFill>
                  <a:srgbClr val="000000"/>
                </a:solidFill>
                <a:latin typeface="Helvetica Neue"/>
                <a:ea typeface="Helvetica Neue"/>
                <a:cs typeface="Helvetica Neue"/>
                <a:sym typeface="Helvetica Neue"/>
              </a:rPr>
              <a:t>	Freshman Noah Barboza likes to spend his time lifting at the gym, not lifting textbooks around school. Barboza is constantly struggling with the pain of carrying his books around campus on his way to his eight class periods. </a:t>
            </a:r>
            <a:r>
              <a:rPr b="0" i="1" lang="en-US" sz="1800" u="none" cap="none" strike="noStrike">
                <a:solidFill>
                  <a:srgbClr val="000000"/>
                </a:solidFill>
                <a:latin typeface="Helvetica Neue"/>
                <a:ea typeface="Helvetica Neue"/>
                <a:cs typeface="Helvetica Neue"/>
                <a:sym typeface="Helvetica Neue"/>
              </a:rPr>
              <a:t>[Cypress Bay High School]</a:t>
            </a:r>
          </a:p>
          <a:p>
            <a:pPr indent="0" lvl="0" marL="0" marR="0" rtl="0" algn="l">
              <a:lnSpc>
                <a:spcPct val="100000"/>
              </a:lnSpc>
              <a:spcBef>
                <a:spcPts val="1600"/>
              </a:spcBef>
              <a:spcAft>
                <a:spcPts val="0"/>
              </a:spcAft>
              <a:buClr>
                <a:srgbClr val="138677"/>
              </a:buClr>
              <a:buSzPct val="25000"/>
              <a:buFont typeface="Arial"/>
              <a:buNone/>
            </a:pPr>
            <a:r>
              <a:rPr b="0" i="0" lang="en-US" sz="2400" u="none" cap="none" strike="noStrike">
                <a:solidFill>
                  <a:srgbClr val="000000"/>
                </a:solidFill>
                <a:latin typeface="Helvetica Neue"/>
                <a:ea typeface="Helvetica Neue"/>
                <a:cs typeface="Helvetica Neue"/>
                <a:sym typeface="Helvetica Neue"/>
              </a:rPr>
              <a:t>	At first glance, senior basketball player Myron Dewar might pass through halls unnoticed. His only striking feature is his strange, indifferent gaze that seems to hide his past, his thoughts, his inner turmoil. </a:t>
            </a:r>
            <a:r>
              <a:rPr b="0" i="1" lang="en-US" sz="1800" u="none" cap="none" strike="noStrike">
                <a:solidFill>
                  <a:srgbClr val="000000"/>
                </a:solidFill>
                <a:latin typeface="Helvetica Neue"/>
                <a:ea typeface="Helvetica Neue"/>
                <a:cs typeface="Helvetica Neue"/>
                <a:sym typeface="Helvetica Neue"/>
              </a:rPr>
              <a:t>[Coral Springs High School] </a:t>
            </a:r>
          </a:p>
        </p:txBody>
      </p:sp>
      <p:sp>
        <p:nvSpPr>
          <p:cNvPr id="130" name="Shape 130"/>
          <p:cNvSpPr txBox="1"/>
          <p:nvPr/>
        </p:nvSpPr>
        <p:spPr>
          <a:xfrm>
            <a:off x="469800" y="228601"/>
            <a:ext cx="8445600" cy="91442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Some great student-written leads …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nvSpPr>
        <p:spPr>
          <a:xfrm>
            <a:off x="685800" y="447241"/>
            <a:ext cx="4978399" cy="155660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Calibri"/>
              <a:buNone/>
            </a:pPr>
            <a:r>
              <a:rPr b="1" i="0" lang="en-US" sz="4800" u="none" cap="none" strike="noStrike">
                <a:solidFill>
                  <a:schemeClr val="dk1"/>
                </a:solidFill>
                <a:latin typeface="Helvetica Neue"/>
                <a:ea typeface="Helvetica Neue"/>
                <a:cs typeface="Helvetica Neue"/>
                <a:sym typeface="Helvetica Neue"/>
              </a:rPr>
              <a:t>The NEWS or summary lead </a:t>
            </a:r>
          </a:p>
        </p:txBody>
      </p:sp>
      <p:sp>
        <p:nvSpPr>
          <p:cNvPr id="137" name="Shape 137"/>
          <p:cNvSpPr txBox="1"/>
          <p:nvPr/>
        </p:nvSpPr>
        <p:spPr>
          <a:xfrm>
            <a:off x="355600" y="2383971"/>
            <a:ext cx="7264399" cy="2895600"/>
          </a:xfrm>
          <a:prstGeom prst="rect">
            <a:avLst/>
          </a:prstGeom>
          <a:noFill/>
          <a:ln>
            <a:noFill/>
          </a:ln>
        </p:spPr>
        <p:txBody>
          <a:bodyPr anchorCtr="0" anchor="t" bIns="45700" lIns="91425" rIns="91425" tIns="45700">
            <a:noAutofit/>
          </a:bodyPr>
          <a:lstStyle/>
          <a:p>
            <a:pPr indent="-457200" lvl="0" marL="457200" marR="0" rtl="0" algn="l">
              <a:lnSpc>
                <a:spcPct val="100000"/>
              </a:lnSpc>
              <a:spcBef>
                <a:spcPts val="0"/>
              </a:spcBef>
              <a:spcAft>
                <a:spcPts val="0"/>
              </a:spcAft>
              <a:buClr>
                <a:schemeClr val="dk1"/>
              </a:buClr>
              <a:buSzPct val="98958"/>
              <a:buFont typeface="Helvetica Neue"/>
              <a:buChar char="•"/>
            </a:pPr>
            <a:r>
              <a:rPr b="0" i="0" lang="en-US" sz="2800" u="none" cap="none" strike="noStrike">
                <a:solidFill>
                  <a:schemeClr val="dk1"/>
                </a:solidFill>
                <a:latin typeface="Helvetica Neue"/>
                <a:ea typeface="Helvetica Neue"/>
                <a:cs typeface="Helvetica Neue"/>
                <a:sym typeface="Helvetica Neue"/>
              </a:rPr>
              <a:t>Tells the 5W’s and H in 25 words </a:t>
            </a:r>
            <a:br>
              <a:rPr b="0" i="0" lang="en-US" sz="2800" u="none" cap="none" strike="noStrike">
                <a:solidFill>
                  <a:schemeClr val="dk1"/>
                </a:solidFill>
                <a:latin typeface="Helvetica Neue"/>
                <a:ea typeface="Helvetica Neue"/>
                <a:cs typeface="Helvetica Neue"/>
                <a:sym typeface="Helvetica Neue"/>
              </a:rPr>
            </a:br>
            <a:r>
              <a:rPr b="0" i="0" lang="en-US" sz="2800" u="none" cap="none" strike="noStrike">
                <a:solidFill>
                  <a:schemeClr val="dk1"/>
                </a:solidFill>
                <a:latin typeface="Helvetica Neue"/>
                <a:ea typeface="Helvetica Neue"/>
                <a:cs typeface="Helvetica Neue"/>
                <a:sym typeface="Helvetica Neue"/>
              </a:rPr>
              <a:t>or fewer.</a:t>
            </a:r>
          </a:p>
          <a:p>
            <a:pPr indent="-457200" lvl="0" marL="457200" marR="0" rtl="0" algn="l">
              <a:lnSpc>
                <a:spcPct val="100000"/>
              </a:lnSpc>
              <a:spcBef>
                <a:spcPts val="0"/>
              </a:spcBef>
              <a:spcAft>
                <a:spcPts val="0"/>
              </a:spcAft>
              <a:buClr>
                <a:schemeClr val="dk1"/>
              </a:buClr>
              <a:buSzPct val="98958"/>
              <a:buFont typeface="Helvetica Neue"/>
              <a:buChar char="•"/>
            </a:pPr>
            <a:r>
              <a:rPr b="0" i="0" lang="en-US" sz="2800" u="none" cap="none" strike="noStrike">
                <a:solidFill>
                  <a:schemeClr val="dk1"/>
                </a:solidFill>
                <a:latin typeface="Helvetica Neue"/>
                <a:ea typeface="Helvetica Neue"/>
                <a:cs typeface="Helvetica Neue"/>
                <a:sym typeface="Helvetica Neue"/>
              </a:rPr>
              <a:t>Starts with the </a:t>
            </a:r>
            <a:r>
              <a:rPr b="1" i="0" lang="en-US" sz="2800" u="none" cap="none" strike="noStrike">
                <a:solidFill>
                  <a:srgbClr val="0081A5"/>
                </a:solidFill>
                <a:latin typeface="Helvetica Neue"/>
                <a:ea typeface="Helvetica Neue"/>
                <a:cs typeface="Helvetica Neue"/>
                <a:sym typeface="Helvetica Neue"/>
              </a:rPr>
              <a:t>MOST IMPORTANT </a:t>
            </a:r>
            <a:r>
              <a:rPr b="0" i="0" lang="en-US" sz="2800" u="none" cap="none" strike="noStrike">
                <a:solidFill>
                  <a:schemeClr val="dk1"/>
                </a:solidFill>
                <a:latin typeface="Helvetica Neue"/>
                <a:ea typeface="Helvetica Neue"/>
                <a:cs typeface="Helvetica Neue"/>
                <a:sym typeface="Helvetica Neue"/>
              </a:rPr>
              <a:t>or </a:t>
            </a:r>
            <a:r>
              <a:rPr b="1" i="0" lang="en-US" sz="2800" u="none" cap="none" strike="noStrike">
                <a:solidFill>
                  <a:srgbClr val="0081A5"/>
                </a:solidFill>
                <a:latin typeface="Helvetica Neue"/>
                <a:ea typeface="Helvetica Neue"/>
                <a:cs typeface="Helvetica Neue"/>
                <a:sym typeface="Helvetica Neue"/>
              </a:rPr>
              <a:t>INTERESTING </a:t>
            </a:r>
            <a:r>
              <a:rPr b="0" i="0" lang="en-US" sz="2800" u="none" cap="none" strike="noStrike">
                <a:solidFill>
                  <a:schemeClr val="dk1"/>
                </a:solidFill>
                <a:latin typeface="Helvetica Neue"/>
                <a:ea typeface="Helvetica Neue"/>
                <a:cs typeface="Helvetica Neue"/>
                <a:sym typeface="Helvetica Neue"/>
              </a:rPr>
              <a:t>information first.</a:t>
            </a:r>
          </a:p>
          <a:p>
            <a:pPr indent="-457200" lvl="0" marL="457200" marR="0" rtl="0" algn="l">
              <a:lnSpc>
                <a:spcPct val="100000"/>
              </a:lnSpc>
              <a:spcBef>
                <a:spcPts val="0"/>
              </a:spcBef>
              <a:spcAft>
                <a:spcPts val="0"/>
              </a:spcAft>
              <a:buClr>
                <a:schemeClr val="dk1"/>
              </a:buClr>
              <a:buSzPct val="98958"/>
              <a:buFont typeface="Helvetica Neue"/>
              <a:buChar char="•"/>
            </a:pPr>
            <a:r>
              <a:rPr b="0" i="0" lang="en-US" sz="2800" u="none" cap="none" strike="noStrike">
                <a:solidFill>
                  <a:schemeClr val="dk1"/>
                </a:solidFill>
                <a:latin typeface="Helvetica Neue"/>
                <a:ea typeface="Helvetica Neue"/>
                <a:cs typeface="Helvetica Neue"/>
                <a:sym typeface="Helvetica Neue"/>
              </a:rPr>
              <a:t>Can start with any of the 5W’s or H, but some choices are better than others … </a:t>
            </a:r>
          </a:p>
          <a:p>
            <a:pPr indent="0" lvl="0" marL="0" marR="0" rtl="0" algn="l">
              <a:lnSpc>
                <a:spcPct val="100000"/>
              </a:lnSpc>
              <a:spcBef>
                <a:spcPts val="0"/>
              </a:spcBef>
              <a:spcAft>
                <a:spcPts val="0"/>
              </a:spcAft>
              <a:buClr>
                <a:srgbClr val="000000"/>
              </a:buClr>
              <a:buFont typeface="Arial"/>
              <a:buNone/>
            </a:pPr>
            <a:r>
              <a:t/>
            </a:r>
            <a:endParaRPr b="0" i="0" sz="3000" u="none" cap="none" strike="noStrike">
              <a:solidFill>
                <a:schemeClr val="dk1"/>
              </a:solidFill>
              <a:latin typeface="Helvetica Neue"/>
              <a:ea typeface="Helvetica Neue"/>
              <a:cs typeface="Helvetica Neue"/>
              <a:sym typeface="Helvetica Neue"/>
            </a:endParaRPr>
          </a:p>
        </p:txBody>
      </p:sp>
      <p:sp>
        <p:nvSpPr>
          <p:cNvPr id="138" name="Shape 138"/>
          <p:cNvSpPr txBox="1"/>
          <p:nvPr/>
        </p:nvSpPr>
        <p:spPr>
          <a:xfrm>
            <a:off x="76198" y="5257800"/>
            <a:ext cx="9067799" cy="1337693"/>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50A3D"/>
              </a:buClr>
              <a:buSzPct val="25000"/>
              <a:buFont typeface="Helvetica Neue"/>
              <a:buNone/>
            </a:pPr>
            <a:r>
              <a:rPr b="1" i="0" lang="en-US" sz="4400" u="none" cap="none" strike="noStrike">
                <a:solidFill>
                  <a:srgbClr val="750A3D"/>
                </a:solidFill>
                <a:latin typeface="Helvetica Neue"/>
                <a:ea typeface="Helvetica Neue"/>
                <a:cs typeface="Helvetica Neue"/>
                <a:sym typeface="Helvetica Neue"/>
              </a:rPr>
              <a:t>What does your reader </a:t>
            </a:r>
            <a:br>
              <a:rPr b="1" i="0" lang="en-US" sz="4400" u="none" cap="none" strike="noStrike">
                <a:solidFill>
                  <a:srgbClr val="750A3D"/>
                </a:solidFill>
                <a:latin typeface="Helvetica Neue"/>
                <a:ea typeface="Helvetica Neue"/>
                <a:cs typeface="Helvetica Neue"/>
                <a:sym typeface="Helvetica Neue"/>
              </a:rPr>
            </a:br>
            <a:r>
              <a:rPr b="1" i="0" lang="en-US" sz="4400" u="none" cap="none" strike="noStrike">
                <a:solidFill>
                  <a:srgbClr val="750A3D"/>
                </a:solidFill>
                <a:latin typeface="Helvetica Neue"/>
                <a:ea typeface="Helvetica Neue"/>
                <a:cs typeface="Helvetica Neue"/>
                <a:sym typeface="Helvetica Neue"/>
              </a:rPr>
              <a:t>need to know most?</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anim calcmode="lin" valueType="num">
                                      <p:cBhvr additive="base">
                                        <p:cTn dur="500"/>
                                        <p:tgtEl>
                                          <p:spTgt spid="13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anim calcmode="lin" valueType="num">
                                      <p:cBhvr additive="base">
                                        <p:cTn dur="500"/>
                                        <p:tgtEl>
                                          <p:spTgt spid="13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7">
                                            <p:txEl>
                                              <p:pRg end="2" st="2"/>
                                            </p:txEl>
                                          </p:spTgt>
                                        </p:tgtEl>
                                        <p:attrNameLst>
                                          <p:attrName>style.visibility</p:attrName>
                                        </p:attrNameLst>
                                      </p:cBhvr>
                                      <p:to>
                                        <p:strVal val="visible"/>
                                      </p:to>
                                    </p:set>
                                    <p:anim calcmode="lin" valueType="num">
                                      <p:cBhvr additive="base">
                                        <p:cTn dur="500"/>
                                        <p:tgtEl>
                                          <p:spTgt spid="13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7">
                                            <p:txEl>
                                              <p:pRg end="3" st="3"/>
                                            </p:txEl>
                                          </p:spTgt>
                                        </p:tgtEl>
                                        <p:attrNameLst>
                                          <p:attrName>style.visibility</p:attrName>
                                        </p:attrNameLst>
                                      </p:cBhvr>
                                      <p:to>
                                        <p:strVal val="visible"/>
                                      </p:to>
                                    </p:set>
                                    <p:anim calcmode="lin" valueType="num">
                                      <p:cBhvr additive="base">
                                        <p:cTn dur="500"/>
                                        <p:tgtEl>
                                          <p:spTgt spid="137">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nvSpPr>
        <p:spPr>
          <a:xfrm>
            <a:off x="317400" y="470125"/>
            <a:ext cx="8826599" cy="1754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Types of news leads</a:t>
            </a:r>
          </a:p>
        </p:txBody>
      </p:sp>
      <p:sp>
        <p:nvSpPr>
          <p:cNvPr id="145" name="Shape 145"/>
          <p:cNvSpPr txBox="1"/>
          <p:nvPr>
            <p:ph idx="1" type="body"/>
          </p:nvPr>
        </p:nvSpPr>
        <p:spPr>
          <a:xfrm>
            <a:off x="228600" y="1219200"/>
            <a:ext cx="8750400" cy="53339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750A3D"/>
              </a:buClr>
              <a:buSzPct val="25000"/>
              <a:buFont typeface="Calibri"/>
              <a:buNone/>
            </a:pPr>
            <a:r>
              <a:rPr b="0" i="0" lang="en-US" sz="2800" u="none" cap="none" strike="noStrike">
                <a:solidFill>
                  <a:srgbClr val="000000"/>
                </a:solidFill>
                <a:latin typeface="Helvetica Neue"/>
                <a:ea typeface="Helvetica Neue"/>
                <a:cs typeface="Helvetica Neue"/>
                <a:sym typeface="Helvetica Neue"/>
              </a:rPr>
              <a:t>Use these often:</a:t>
            </a:r>
          </a:p>
          <a:p>
            <a:pPr indent="0" lvl="0" marL="0" marR="0" rtl="0" algn="ctr">
              <a:lnSpc>
                <a:spcPct val="100000"/>
              </a:lnSpc>
              <a:spcBef>
                <a:spcPts val="0"/>
              </a:spcBef>
              <a:spcAft>
                <a:spcPts val="0"/>
              </a:spcAft>
              <a:buClr>
                <a:srgbClr val="750A3D"/>
              </a:buClr>
              <a:buSzPct val="25000"/>
              <a:buFont typeface="Calibri"/>
              <a:buNone/>
            </a:pPr>
            <a:r>
              <a:t/>
            </a:r>
            <a:endParaRPr b="1" i="0" sz="3600" u="none" cap="none" strike="noStrike">
              <a:solidFill>
                <a:srgbClr val="750A3D"/>
              </a:solidFill>
              <a:latin typeface="Helvetica Neue"/>
              <a:ea typeface="Helvetica Neue"/>
              <a:cs typeface="Helvetica Neue"/>
              <a:sym typeface="Helvetica Neue"/>
            </a:endParaRPr>
          </a:p>
          <a:p>
            <a:pPr indent="-342900" lvl="0" marL="342900" marR="0" rtl="0" algn="l">
              <a:lnSpc>
                <a:spcPct val="100000"/>
              </a:lnSpc>
              <a:spcBef>
                <a:spcPts val="0"/>
              </a:spcBef>
              <a:spcAft>
                <a:spcPts val="0"/>
              </a:spcAft>
              <a:buClr>
                <a:srgbClr val="750A3D"/>
              </a:buClr>
              <a:buSzPct val="99537"/>
              <a:buFont typeface="Helvetica Neue"/>
              <a:buChar char="•"/>
            </a:pPr>
            <a:r>
              <a:rPr b="1" i="0" lang="en-US" sz="3600" u="none" cap="none" strike="noStrike">
                <a:solidFill>
                  <a:srgbClr val="750A3D"/>
                </a:solidFill>
                <a:latin typeface="Helvetica Neue"/>
                <a:ea typeface="Helvetica Neue"/>
                <a:cs typeface="Helvetica Neue"/>
                <a:sym typeface="Helvetica Neue"/>
              </a:rPr>
              <a:t>“What” lead – </a:t>
            </a:r>
            <a:r>
              <a:rPr b="0" i="0" lang="en-US" sz="3200" u="none" cap="none" strike="noStrike">
                <a:solidFill>
                  <a:schemeClr val="dk1"/>
                </a:solidFill>
                <a:latin typeface="Helvetica Neue"/>
                <a:ea typeface="Helvetica Neue"/>
                <a:cs typeface="Helvetica Neue"/>
                <a:sym typeface="Helvetica Neue"/>
              </a:rPr>
              <a:t>Starts with </a:t>
            </a:r>
            <a:r>
              <a:rPr b="0" i="0" lang="en-US" sz="3200" u="none" cap="none" strike="noStrike">
                <a:solidFill>
                  <a:srgbClr val="0C594F"/>
                </a:solidFill>
                <a:latin typeface="Helvetica Neue"/>
                <a:ea typeface="Helvetica Neue"/>
                <a:cs typeface="Helvetica Neue"/>
                <a:sym typeface="Helvetica Neue"/>
              </a:rPr>
              <a:t>what</a:t>
            </a:r>
            <a:r>
              <a:rPr b="0" i="0" lang="en-US" sz="3200" u="none" cap="none" strike="noStrike">
                <a:solidFill>
                  <a:schemeClr val="dk1"/>
                </a:solidFill>
                <a:latin typeface="Helvetica Neue"/>
                <a:ea typeface="Helvetica Neue"/>
                <a:cs typeface="Helvetica Neue"/>
                <a:sym typeface="Helvetica Neue"/>
              </a:rPr>
              <a:t> happened or </a:t>
            </a:r>
            <a:r>
              <a:rPr b="0" i="0" lang="en-US" sz="3200" u="none" cap="none" strike="noStrike">
                <a:solidFill>
                  <a:srgbClr val="0C594F"/>
                </a:solidFill>
                <a:latin typeface="Helvetica Neue"/>
                <a:ea typeface="Helvetica Neue"/>
                <a:cs typeface="Helvetica Neue"/>
                <a:sym typeface="Helvetica Neue"/>
              </a:rPr>
              <a:t>what</a:t>
            </a:r>
            <a:r>
              <a:rPr b="0" i="0" lang="en-US" sz="3200" u="none" cap="none" strike="noStrike">
                <a:solidFill>
                  <a:schemeClr val="dk1"/>
                </a:solidFill>
                <a:latin typeface="Helvetica Neue"/>
                <a:ea typeface="Helvetica Neue"/>
                <a:cs typeface="Helvetica Neue"/>
                <a:sym typeface="Helvetica Neue"/>
              </a:rPr>
              <a:t> the story is about.  </a:t>
            </a:r>
          </a:p>
          <a:p>
            <a:pPr indent="-342900" lvl="0" marL="342900" marR="0" rtl="0" algn="l">
              <a:lnSpc>
                <a:spcPct val="100000"/>
              </a:lnSpc>
              <a:spcBef>
                <a:spcPts val="720"/>
              </a:spcBef>
              <a:spcAft>
                <a:spcPts val="0"/>
              </a:spcAft>
              <a:buClr>
                <a:srgbClr val="750A3D"/>
              </a:buClr>
              <a:buSzPct val="99537"/>
              <a:buFont typeface="Helvetica Neue"/>
              <a:buChar char="•"/>
            </a:pPr>
            <a:r>
              <a:rPr b="1" i="0" lang="en-US" sz="3600" u="none" cap="none" strike="noStrike">
                <a:solidFill>
                  <a:srgbClr val="750A3D"/>
                </a:solidFill>
                <a:latin typeface="Helvetica Neue"/>
                <a:ea typeface="Helvetica Neue"/>
                <a:cs typeface="Helvetica Neue"/>
                <a:sym typeface="Helvetica Neue"/>
              </a:rPr>
              <a:t>“Why” lead – </a:t>
            </a:r>
            <a:r>
              <a:rPr b="0" i="0" lang="en-US" sz="3200" u="none" cap="none" strike="noStrike">
                <a:solidFill>
                  <a:schemeClr val="dk1"/>
                </a:solidFill>
                <a:latin typeface="Helvetica Neue"/>
                <a:ea typeface="Helvetica Neue"/>
                <a:cs typeface="Helvetica Neue"/>
                <a:sym typeface="Helvetica Neue"/>
              </a:rPr>
              <a:t>Begins with the cause of the story, </a:t>
            </a:r>
            <a:r>
              <a:rPr b="0" i="0" lang="en-US" sz="3200" u="none" cap="none" strike="noStrike">
                <a:solidFill>
                  <a:srgbClr val="0C594F"/>
                </a:solidFill>
                <a:latin typeface="Helvetica Neue"/>
                <a:ea typeface="Helvetica Neue"/>
                <a:cs typeface="Helvetica Neue"/>
                <a:sym typeface="Helvetica Neue"/>
              </a:rPr>
              <a:t>why</a:t>
            </a:r>
            <a:r>
              <a:rPr b="0" i="0" lang="en-US" sz="3200" u="none" cap="none" strike="noStrike">
                <a:solidFill>
                  <a:schemeClr val="dk1"/>
                </a:solidFill>
                <a:latin typeface="Helvetica Neue"/>
                <a:ea typeface="Helvetica Neue"/>
                <a:cs typeface="Helvetica Neue"/>
                <a:sym typeface="Helvetica Neue"/>
              </a:rPr>
              <a:t> it happened.</a:t>
            </a:r>
          </a:p>
          <a:p>
            <a:pPr indent="-342900" lvl="0" marL="342900" marR="0" rtl="0" algn="l">
              <a:lnSpc>
                <a:spcPct val="100000"/>
              </a:lnSpc>
              <a:spcBef>
                <a:spcPts val="720"/>
              </a:spcBef>
              <a:spcAft>
                <a:spcPts val="0"/>
              </a:spcAft>
              <a:buClr>
                <a:srgbClr val="750A3D"/>
              </a:buClr>
              <a:buSzPct val="99537"/>
              <a:buFont typeface="Helvetica Neue"/>
              <a:buChar char="•"/>
            </a:pPr>
            <a:r>
              <a:rPr b="1" i="0" lang="en-US" sz="3600" u="none" cap="none" strike="noStrike">
                <a:solidFill>
                  <a:srgbClr val="750A3D"/>
                </a:solidFill>
                <a:latin typeface="Helvetica Neue"/>
                <a:ea typeface="Helvetica Neue"/>
                <a:cs typeface="Helvetica Neue"/>
                <a:sym typeface="Helvetica Neue"/>
              </a:rPr>
              <a:t>“How” lead – </a:t>
            </a:r>
            <a:r>
              <a:rPr b="0" i="0" lang="en-US" sz="3200" u="none" cap="none" strike="noStrike">
                <a:solidFill>
                  <a:schemeClr val="dk1"/>
                </a:solidFill>
                <a:latin typeface="Helvetica Neue"/>
                <a:ea typeface="Helvetica Neue"/>
                <a:cs typeface="Helvetica Neue"/>
                <a:sym typeface="Helvetica Neue"/>
              </a:rPr>
              <a:t>Begins with </a:t>
            </a:r>
            <a:r>
              <a:rPr b="0" i="0" lang="en-US" sz="3200" u="none" cap="none" strike="noStrike">
                <a:solidFill>
                  <a:srgbClr val="0C594F"/>
                </a:solidFill>
                <a:latin typeface="Helvetica Neue"/>
                <a:ea typeface="Helvetica Neue"/>
                <a:cs typeface="Helvetica Neue"/>
                <a:sym typeface="Helvetica Neue"/>
              </a:rPr>
              <a:t>how</a:t>
            </a:r>
            <a:r>
              <a:rPr b="0" i="0" lang="en-US" sz="3200" u="none" cap="none" strike="noStrike">
                <a:solidFill>
                  <a:schemeClr val="dk1"/>
                </a:solidFill>
                <a:latin typeface="Helvetica Neue"/>
                <a:ea typeface="Helvetica Neue"/>
                <a:cs typeface="Helvetica Neue"/>
                <a:sym typeface="Helvetica Neue"/>
              </a:rPr>
              <a:t> the event happened.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idx="1" type="body"/>
          </p:nvPr>
        </p:nvSpPr>
        <p:spPr>
          <a:xfrm>
            <a:off x="76200" y="1066800"/>
            <a:ext cx="8991600" cy="5714998"/>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138677"/>
              </a:buClr>
              <a:buSzPct val="25000"/>
              <a:buFont typeface="Calibri"/>
              <a:buNone/>
            </a:pPr>
            <a:r>
              <a:rPr b="0" i="0" lang="en-US" sz="2800" u="none" cap="none" strike="noStrike">
                <a:solidFill>
                  <a:srgbClr val="000000"/>
                </a:solidFill>
                <a:latin typeface="Helvetica Neue"/>
                <a:ea typeface="Helvetica Neue"/>
                <a:cs typeface="Helvetica Neue"/>
                <a:sym typeface="Helvetica Neue"/>
              </a:rPr>
              <a:t>Use this </a:t>
            </a:r>
            <a:r>
              <a:rPr b="0" i="1" lang="en-US" sz="2800" u="none" cap="none" strike="noStrike">
                <a:solidFill>
                  <a:srgbClr val="000000"/>
                </a:solidFill>
                <a:latin typeface="Helvetica Neue"/>
                <a:ea typeface="Helvetica Neue"/>
                <a:cs typeface="Helvetica Neue"/>
                <a:sym typeface="Helvetica Neue"/>
              </a:rPr>
              <a:t>sometimes</a:t>
            </a:r>
            <a:r>
              <a:rPr b="0" i="0" lang="en-US" sz="2800" u="none" cap="none" strike="noStrike">
                <a:solidFill>
                  <a:srgbClr val="000000"/>
                </a:solidFill>
                <a:latin typeface="Helvetica Neue"/>
                <a:ea typeface="Helvetica Neue"/>
                <a:cs typeface="Helvetica Neue"/>
                <a:sym typeface="Helvetica Neue"/>
              </a:rPr>
              <a:t>:</a:t>
            </a:r>
          </a:p>
          <a:p>
            <a:pPr indent="-342900" lvl="0" marL="342900" marR="0" rtl="0" algn="l">
              <a:lnSpc>
                <a:spcPct val="100000"/>
              </a:lnSpc>
              <a:spcBef>
                <a:spcPts val="680"/>
              </a:spcBef>
              <a:spcAft>
                <a:spcPts val="0"/>
              </a:spcAft>
              <a:buClr>
                <a:srgbClr val="750A3D"/>
              </a:buClr>
              <a:buSzPct val="100490"/>
              <a:buFont typeface="Helvetica Neue"/>
              <a:buChar char="•"/>
            </a:pPr>
            <a:r>
              <a:rPr b="1" i="0" lang="en-US" sz="3400" u="none" cap="none" strike="noStrike">
                <a:solidFill>
                  <a:srgbClr val="750A3D"/>
                </a:solidFill>
                <a:latin typeface="Helvetica Neue"/>
                <a:ea typeface="Helvetica Neue"/>
                <a:cs typeface="Helvetica Neue"/>
                <a:sym typeface="Helvetica Neue"/>
              </a:rPr>
              <a:t>“Who” lead – </a:t>
            </a:r>
            <a:r>
              <a:rPr b="0" i="0" lang="en-US" sz="3400" u="none" cap="none" strike="noStrike">
                <a:solidFill>
                  <a:schemeClr val="dk1"/>
                </a:solidFill>
                <a:latin typeface="Helvetica Neue"/>
                <a:ea typeface="Helvetica Neue"/>
                <a:cs typeface="Helvetica Neue"/>
                <a:sym typeface="Helvetica Neue"/>
              </a:rPr>
              <a:t>Starts with a person or group. Use this if “who” the story is about is </a:t>
            </a:r>
            <a:r>
              <a:rPr b="0" i="0" lang="en-US" sz="3400" u="none" cap="none" strike="noStrike">
                <a:solidFill>
                  <a:srgbClr val="0C594F"/>
                </a:solidFill>
                <a:latin typeface="Helvetica Neue"/>
                <a:ea typeface="Helvetica Neue"/>
                <a:cs typeface="Helvetica Neue"/>
                <a:sym typeface="Helvetica Neue"/>
              </a:rPr>
              <a:t>well known </a:t>
            </a:r>
            <a:r>
              <a:rPr b="0" i="0" lang="en-US" sz="3400" u="none" cap="none" strike="noStrike">
                <a:solidFill>
                  <a:schemeClr val="dk1"/>
                </a:solidFill>
                <a:latin typeface="Helvetica Neue"/>
                <a:ea typeface="Helvetica Neue"/>
                <a:cs typeface="Helvetica Neue"/>
                <a:sym typeface="Helvetica Neue"/>
              </a:rPr>
              <a:t>or </a:t>
            </a:r>
            <a:r>
              <a:rPr b="0" i="0" lang="en-US" sz="3400" u="none" cap="none" strike="noStrike">
                <a:solidFill>
                  <a:srgbClr val="0C594F"/>
                </a:solidFill>
                <a:latin typeface="Helvetica Neue"/>
                <a:ea typeface="Helvetica Neue"/>
                <a:cs typeface="Helvetica Neue"/>
                <a:sym typeface="Helvetica Neue"/>
              </a:rPr>
              <a:t>interesting</a:t>
            </a:r>
            <a:r>
              <a:rPr b="0" i="0" lang="en-US" sz="3400" u="none" cap="none" strike="noStrike">
                <a:solidFill>
                  <a:schemeClr val="dk1"/>
                </a:solidFill>
                <a:latin typeface="Helvetica Neue"/>
                <a:ea typeface="Helvetica Neue"/>
                <a:cs typeface="Helvetica Neue"/>
                <a:sym typeface="Helvetica Neue"/>
              </a:rPr>
              <a:t>.</a:t>
            </a:r>
          </a:p>
          <a:p>
            <a:pPr indent="0" lvl="0" marL="0" marR="0" rtl="0" algn="l">
              <a:lnSpc>
                <a:spcPct val="100000"/>
              </a:lnSpc>
              <a:spcBef>
                <a:spcPts val="680"/>
              </a:spcBef>
              <a:spcAft>
                <a:spcPts val="0"/>
              </a:spcAft>
              <a:buClr>
                <a:srgbClr val="750A3D"/>
              </a:buClr>
              <a:buSzPct val="25000"/>
              <a:buFont typeface="Calibri"/>
              <a:buNone/>
            </a:pPr>
            <a:r>
              <a:rPr b="0" i="0" lang="en-US" sz="3400" u="none" cap="none" strike="noStrike">
                <a:solidFill>
                  <a:schemeClr val="dk1"/>
                </a:solidFill>
                <a:latin typeface="Helvetica Neue"/>
                <a:ea typeface="Helvetica Neue"/>
                <a:cs typeface="Helvetica Neue"/>
                <a:sym typeface="Helvetica Neue"/>
              </a:rPr>
              <a:t> </a:t>
            </a:r>
          </a:p>
          <a:p>
            <a:pPr indent="0" lvl="0" marL="0" marR="0" rtl="0" algn="ctr">
              <a:lnSpc>
                <a:spcPct val="100000"/>
              </a:lnSpc>
              <a:spcBef>
                <a:spcPts val="560"/>
              </a:spcBef>
              <a:spcAft>
                <a:spcPts val="0"/>
              </a:spcAft>
              <a:buClr>
                <a:srgbClr val="138677"/>
              </a:buClr>
              <a:buSzPct val="25000"/>
              <a:buFont typeface="Calibri"/>
              <a:buNone/>
            </a:pPr>
            <a:r>
              <a:rPr b="0" i="1" lang="en-US" sz="2800" u="none" cap="none" strike="noStrike">
                <a:solidFill>
                  <a:srgbClr val="000000"/>
                </a:solidFill>
                <a:latin typeface="Helvetica Neue"/>
                <a:ea typeface="Helvetica Neue"/>
                <a:cs typeface="Helvetica Neue"/>
                <a:sym typeface="Helvetica Neue"/>
              </a:rPr>
              <a:t>Avoid these</a:t>
            </a:r>
            <a:r>
              <a:rPr b="0" i="0" lang="en-US" sz="2800" u="none" cap="none" strike="noStrike">
                <a:solidFill>
                  <a:srgbClr val="000000"/>
                </a:solidFill>
                <a:latin typeface="Helvetica Neue"/>
                <a:ea typeface="Helvetica Neue"/>
                <a:cs typeface="Helvetica Neue"/>
                <a:sym typeface="Helvetica Neue"/>
              </a:rPr>
              <a:t>:</a:t>
            </a:r>
            <a:r>
              <a:rPr b="1" i="0" lang="en-US" sz="2800" u="none" cap="none" strike="noStrike">
                <a:solidFill>
                  <a:srgbClr val="138677"/>
                </a:solidFill>
                <a:latin typeface="Helvetica Neue"/>
                <a:ea typeface="Helvetica Neue"/>
                <a:cs typeface="Helvetica Neue"/>
                <a:sym typeface="Helvetica Neue"/>
              </a:rPr>
              <a:t> </a:t>
            </a:r>
          </a:p>
          <a:p>
            <a:pPr indent="-342900" lvl="0" marL="342900" marR="0" rtl="0" algn="l">
              <a:lnSpc>
                <a:spcPct val="100000"/>
              </a:lnSpc>
              <a:spcBef>
                <a:spcPts val="680"/>
              </a:spcBef>
              <a:spcAft>
                <a:spcPts val="0"/>
              </a:spcAft>
              <a:buClr>
                <a:srgbClr val="750A3D"/>
              </a:buClr>
              <a:buSzPct val="100490"/>
              <a:buFont typeface="Helvetica Neue"/>
              <a:buChar char="•"/>
            </a:pPr>
            <a:r>
              <a:rPr b="1" i="0" lang="en-US" sz="3400" u="none" cap="none" strike="noStrike">
                <a:solidFill>
                  <a:srgbClr val="750A3D"/>
                </a:solidFill>
                <a:latin typeface="Helvetica Neue"/>
                <a:ea typeface="Helvetica Neue"/>
                <a:cs typeface="Helvetica Neue"/>
                <a:sym typeface="Helvetica Neue"/>
              </a:rPr>
              <a:t>“When” lead – </a:t>
            </a:r>
            <a:r>
              <a:rPr b="0" i="0" lang="en-US" sz="3400" u="none" cap="none" strike="noStrike">
                <a:solidFill>
                  <a:schemeClr val="dk1"/>
                </a:solidFill>
                <a:latin typeface="Helvetica Neue"/>
                <a:ea typeface="Helvetica Neue"/>
                <a:cs typeface="Helvetica Neue"/>
                <a:sym typeface="Helvetica Neue"/>
              </a:rPr>
              <a:t>Begins with time. Almost </a:t>
            </a:r>
            <a:r>
              <a:rPr b="0" i="0" lang="en-US" sz="3400" u="none" cap="none" strike="noStrike">
                <a:solidFill>
                  <a:srgbClr val="0C594F"/>
                </a:solidFill>
                <a:latin typeface="Helvetica Neue"/>
                <a:ea typeface="Helvetica Neue"/>
                <a:cs typeface="Helvetica Neue"/>
                <a:sym typeface="Helvetica Neue"/>
              </a:rPr>
              <a:t>never </a:t>
            </a:r>
            <a:r>
              <a:rPr b="0" i="0" lang="en-US" sz="3400" u="none" cap="none" strike="noStrike">
                <a:solidFill>
                  <a:schemeClr val="dk1"/>
                </a:solidFill>
                <a:latin typeface="Helvetica Neue"/>
                <a:ea typeface="Helvetica Neue"/>
                <a:cs typeface="Helvetica Neue"/>
                <a:sym typeface="Helvetica Neue"/>
              </a:rPr>
              <a:t>the most important factor.</a:t>
            </a:r>
          </a:p>
          <a:p>
            <a:pPr indent="-342900" lvl="0" marL="342900" marR="0" rtl="0" algn="l">
              <a:lnSpc>
                <a:spcPct val="100000"/>
              </a:lnSpc>
              <a:spcBef>
                <a:spcPts val="680"/>
              </a:spcBef>
              <a:spcAft>
                <a:spcPts val="0"/>
              </a:spcAft>
              <a:buClr>
                <a:srgbClr val="750A3D"/>
              </a:buClr>
              <a:buSzPct val="100490"/>
              <a:buFont typeface="Helvetica Neue"/>
              <a:buChar char="•"/>
            </a:pPr>
            <a:r>
              <a:rPr b="1" i="0" lang="en-US" sz="3400" u="none" cap="none" strike="noStrike">
                <a:solidFill>
                  <a:srgbClr val="750A3D"/>
                </a:solidFill>
                <a:latin typeface="Helvetica Neue"/>
                <a:ea typeface="Helvetica Neue"/>
                <a:cs typeface="Helvetica Neue"/>
                <a:sym typeface="Helvetica Neue"/>
              </a:rPr>
              <a:t>“Where” lead – </a:t>
            </a:r>
            <a:r>
              <a:rPr b="0" i="0" lang="en-US" sz="3400" u="none" cap="none" strike="noStrike">
                <a:solidFill>
                  <a:schemeClr val="dk1"/>
                </a:solidFill>
                <a:latin typeface="Helvetica Neue"/>
                <a:ea typeface="Helvetica Neue"/>
                <a:cs typeface="Helvetica Neue"/>
                <a:sym typeface="Helvetica Neue"/>
              </a:rPr>
              <a:t>Begins with a place. </a:t>
            </a:r>
            <a:r>
              <a:rPr b="0" i="0" lang="en-US" sz="3400" u="none" cap="none" strike="noStrike">
                <a:solidFill>
                  <a:srgbClr val="0C594F"/>
                </a:solidFill>
                <a:latin typeface="Helvetica Neue"/>
                <a:ea typeface="Helvetica Neue"/>
                <a:cs typeface="Helvetica Neue"/>
                <a:sym typeface="Helvetica Neue"/>
              </a:rPr>
              <a:t>Rarely  </a:t>
            </a:r>
            <a:r>
              <a:rPr b="0" i="0" lang="en-US" sz="3400" u="none" cap="none" strike="noStrike">
                <a:solidFill>
                  <a:schemeClr val="dk1"/>
                </a:solidFill>
                <a:latin typeface="Helvetica Neue"/>
                <a:ea typeface="Helvetica Neue"/>
                <a:cs typeface="Helvetica Neue"/>
                <a:sym typeface="Helvetica Neue"/>
              </a:rPr>
              <a:t>is this the most important factor.</a:t>
            </a:r>
          </a:p>
        </p:txBody>
      </p:sp>
      <p:sp>
        <p:nvSpPr>
          <p:cNvPr id="152" name="Shape 152"/>
          <p:cNvSpPr txBox="1"/>
          <p:nvPr/>
        </p:nvSpPr>
        <p:spPr>
          <a:xfrm>
            <a:off x="317400" y="470125"/>
            <a:ext cx="8826599" cy="6521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81A5"/>
              </a:buClr>
              <a:buSzPct val="25000"/>
              <a:buFont typeface="Calibri"/>
              <a:buNone/>
            </a:pPr>
            <a:r>
              <a:rPr b="1" i="0" lang="en-US" sz="3600" u="none" cap="none" strike="noStrike">
                <a:solidFill>
                  <a:srgbClr val="000000"/>
                </a:solidFill>
                <a:latin typeface="Helvetica Neue"/>
                <a:ea typeface="Helvetica Neue"/>
                <a:cs typeface="Helvetica Neue"/>
                <a:sym typeface="Helvetica Neue"/>
              </a:rPr>
              <a:t>Types of news leads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Metro">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