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4818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81624" y="0"/>
            <a:ext cx="93072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/>
        </p:nvSpPr>
        <p:spPr>
          <a:xfrm>
            <a:off x="-83825" y="2034550"/>
            <a:ext cx="9303900" cy="227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9600">
                <a:latin typeface="Garamond"/>
                <a:ea typeface="Garamond"/>
                <a:cs typeface="Garamond"/>
                <a:sym typeface="Garamond"/>
              </a:rPr>
              <a:t>Alternative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-79950" y="3100950"/>
            <a:ext cx="9303900" cy="227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9600">
                <a:latin typeface="Garamond"/>
                <a:ea typeface="Garamond"/>
                <a:cs typeface="Garamond"/>
                <a:sym typeface="Garamond"/>
              </a:rPr>
              <a:t>Story Forms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-83825" y="5650225"/>
            <a:ext cx="9303900" cy="78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6049" y="440900"/>
            <a:ext cx="4526374" cy="59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2540175" y="451075"/>
            <a:ext cx="4579800" cy="59835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2409175" y="6421500"/>
            <a:ext cx="10209599" cy="4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Q-and-A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744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contrasting type separates the question from its answer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1675" y="166449"/>
            <a:ext cx="2071200" cy="657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3391800" y="151900"/>
            <a:ext cx="2071200" cy="65738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5652600" y="6166575"/>
            <a:ext cx="3186599" cy="17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finish the sentence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0741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69863" lvl="0" indent="0" rtl="0">
              <a:buNone/>
            </a:pPr>
            <a:r>
              <a:rPr lang="en" sz="2400" dirty="0">
                <a:latin typeface="Helvetica Neue"/>
                <a:ea typeface="Helvetica Neue"/>
                <a:cs typeface="Helvetica Neue"/>
                <a:sym typeface="Helvetica Neue"/>
              </a:rPr>
              <a:t>a form of quick-read in which the source completes phrases provided</a:t>
            </a:r>
          </a:p>
          <a:p>
            <a:pPr marL="169863" indent="0">
              <a:buNone/>
            </a:pPr>
            <a:r>
              <a:rPr lang="en" sz="2400" dirty="0">
                <a:latin typeface="Helvetica Neue"/>
                <a:ea typeface="Helvetica Neue"/>
                <a:cs typeface="Helvetica Neue"/>
                <a:sym typeface="Helvetica Neue"/>
              </a:rPr>
              <a:t>by the interviewer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92000" y="1905000"/>
            <a:ext cx="5928900" cy="351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2715800" y="5453125"/>
            <a:ext cx="5745900" cy="17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  <p:sp>
        <p:nvSpPr>
          <p:cNvPr id="122" name="Shape 122"/>
          <p:cNvSpPr/>
          <p:nvPr/>
        </p:nvSpPr>
        <p:spPr>
          <a:xfrm>
            <a:off x="2761600" y="1901425"/>
            <a:ext cx="6029399" cy="35670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fast fact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93099" y="255749"/>
            <a:ext cx="3730549" cy="62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timeline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505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 chronological listing of events to highlight significant happenings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3850" y="3814000"/>
            <a:ext cx="8359152" cy="124654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403850" y="4908150"/>
            <a:ext cx="5745900" cy="17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by the numbers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62550" y="1419225"/>
            <a:ext cx="5858749" cy="489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1828125" y="6316350"/>
            <a:ext cx="4245299" cy="36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quote collection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“in a word” answers to a prompt or question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44025" y="2645100"/>
            <a:ext cx="5061075" cy="22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867825" y="4923625"/>
            <a:ext cx="5745900" cy="17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468624"/>
            <a:ext cx="2396399" cy="235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quote collection</a:t>
            </a:r>
          </a:p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with mug shots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25200" y="274649"/>
            <a:ext cx="3426074" cy="618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6445150" y="5859700"/>
            <a:ext cx="2952000" cy="60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quote collection with action shots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3400" y="2152050"/>
            <a:ext cx="8105124" cy="226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591400" y="4601625"/>
            <a:ext cx="5745900" cy="17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how-to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3782805" cy="467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392410" y="1524000"/>
            <a:ext cx="3873564" cy="467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33400" y="6263100"/>
            <a:ext cx="5745900" cy="17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North Star; Francis Howell North H.S.; Saint Charles, Mo.</a:t>
            </a:r>
          </a:p>
        </p:txBody>
      </p:sp>
      <p:sp>
        <p:nvSpPr>
          <p:cNvPr id="175" name="Shape 175"/>
          <p:cNvSpPr/>
          <p:nvPr/>
        </p:nvSpPr>
        <p:spPr>
          <a:xfrm>
            <a:off x="598350" y="1532700"/>
            <a:ext cx="7686600" cy="46931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by definition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33333"/>
              <a:buFont typeface="Arial"/>
              <a:buChar char="•"/>
            </a:pPr>
            <a:r>
              <a:rPr lang="en" dirty="0"/>
              <a:t>Alternative story forms break down information by category rather than presenting it in inverted pyramid format.</a:t>
            </a:r>
          </a:p>
          <a:p>
            <a:pPr marL="457200" lvl="0" indent="-381000" rtl="0">
              <a:buClr>
                <a:schemeClr val="dk1"/>
              </a:buClr>
              <a:buSzPct val="133333"/>
              <a:buFont typeface="Arial"/>
              <a:buChar char="•"/>
            </a:pPr>
            <a:r>
              <a:rPr lang="en" dirty="0"/>
              <a:t>Use smaller chunks of information combined with visuals for a reader-friendly approach.</a:t>
            </a:r>
          </a:p>
          <a:p>
            <a:pPr marL="457200" lvl="0" indent="-381000" rtl="0">
              <a:buClr>
                <a:schemeClr val="dk1"/>
              </a:buClr>
              <a:buSzPct val="133333"/>
              <a:buFont typeface="Arial"/>
              <a:buChar char="•"/>
            </a:pPr>
            <a:r>
              <a:rPr lang="en" dirty="0"/>
              <a:t>Infographics (addressed in the previous lesson) are one type of alternative story form. Many other types exist, as you’ll see today.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1984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public opinion poll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9600" y="1351425"/>
            <a:ext cx="7103698" cy="486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453400" y="6263100"/>
            <a:ext cx="5745900" cy="17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  <p:sp>
        <p:nvSpPr>
          <p:cNvPr id="184" name="Shape 184"/>
          <p:cNvSpPr/>
          <p:nvPr/>
        </p:nvSpPr>
        <p:spPr>
          <a:xfrm>
            <a:off x="522150" y="1371600"/>
            <a:ext cx="7111199" cy="48558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4800" y="662950"/>
            <a:ext cx="8458200" cy="5399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Shape 192"/>
          <p:cNvCxnSpPr/>
          <p:nvPr/>
        </p:nvCxnSpPr>
        <p:spPr>
          <a:xfrm>
            <a:off x="293375" y="666750"/>
            <a:ext cx="8469599" cy="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3" name="Shape 193"/>
          <p:cNvCxnSpPr/>
          <p:nvPr/>
        </p:nvCxnSpPr>
        <p:spPr>
          <a:xfrm>
            <a:off x="293375" y="678175"/>
            <a:ext cx="0" cy="53949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4" name="Shape 194"/>
          <p:cNvCxnSpPr/>
          <p:nvPr/>
        </p:nvCxnSpPr>
        <p:spPr>
          <a:xfrm>
            <a:off x="8762975" y="665062"/>
            <a:ext cx="0" cy="53949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5" name="Shape 195"/>
          <p:cNvCxnSpPr/>
          <p:nvPr/>
        </p:nvCxnSpPr>
        <p:spPr>
          <a:xfrm>
            <a:off x="299100" y="6059975"/>
            <a:ext cx="8469599" cy="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6" name="Shape 196"/>
          <p:cNvSpPr txBox="1"/>
          <p:nvPr/>
        </p:nvSpPr>
        <p:spPr>
          <a:xfrm>
            <a:off x="217175" y="6083200"/>
            <a:ext cx="5745900" cy="17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best uses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to cover recurring events such as the annual blood drive (After all, is the story really all that different from year to year?)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to break down complex material in detail for readers to understand more easily (For example, a step-by-step guide to completing the FAFSA would benefit readers.)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to update an ongoing story (A school undergoing construction or renovations will likely have regular coverage on the topic.)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Let’s try some together...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Consider the most recent play/musical. Let’s brainstorm at least five alternative story form ideas for a yearbook spread.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 basketball team won its latest playoff game and advances now to the state championship, a topic that will receive a whole page in the next newspaper issue. Suggest two alternative story forms to run beside the inverted pyramid game story.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also known as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33333"/>
              <a:buFont typeface="Arial"/>
              <a:buChar char="•"/>
            </a:pPr>
            <a:r>
              <a:rPr lang="en" dirty="0"/>
              <a:t>alts</a:t>
            </a:r>
          </a:p>
          <a:p>
            <a:pPr marL="457200" lvl="0" indent="-381000" rtl="0">
              <a:buClr>
                <a:schemeClr val="dk1"/>
              </a:buClr>
              <a:buSzPct val="133333"/>
              <a:buFont typeface="Arial"/>
              <a:buChar char="•"/>
            </a:pPr>
            <a:r>
              <a:rPr lang="en" dirty="0"/>
              <a:t>sidebars</a:t>
            </a:r>
          </a:p>
          <a:p>
            <a:pPr marL="457200" lvl="0" indent="-381000" rtl="0">
              <a:buClr>
                <a:schemeClr val="dk1"/>
              </a:buClr>
              <a:buSzPct val="133333"/>
              <a:buFont typeface="Arial"/>
              <a:buChar char="•"/>
            </a:pPr>
            <a:r>
              <a:rPr lang="en" dirty="0"/>
              <a:t>quick-reads</a:t>
            </a:r>
          </a:p>
          <a:p>
            <a:pPr marL="457200" lvl="0" indent="-381000" rtl="0">
              <a:buClr>
                <a:schemeClr val="dk1"/>
              </a:buClr>
              <a:buSzPct val="133333"/>
              <a:buFont typeface="Arial"/>
              <a:buChar char="•"/>
            </a:pPr>
            <a:r>
              <a:rPr lang="en" dirty="0"/>
              <a:t>non-narratives</a:t>
            </a:r>
          </a:p>
          <a:p>
            <a:pPr marL="457200" lvl="0" indent="-381000" rtl="0">
              <a:buClr>
                <a:schemeClr val="dk1"/>
              </a:buClr>
              <a:buSzPct val="133333"/>
              <a:buFont typeface="Arial"/>
              <a:buChar char="•"/>
            </a:pPr>
            <a:r>
              <a:rPr lang="en" dirty="0"/>
              <a:t>charticles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96798" y="311275"/>
            <a:ext cx="3929119" cy="59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/>
        </p:nvSpPr>
        <p:spPr>
          <a:xfrm>
            <a:off x="3862325" y="6302275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Echo; St. Louis Park (Minn.) High School</a:t>
            </a:r>
          </a:p>
        </p:txBody>
      </p:sp>
      <p:sp>
        <p:nvSpPr>
          <p:cNvPr id="43" name="Shape 43"/>
          <p:cNvSpPr/>
          <p:nvPr/>
        </p:nvSpPr>
        <p:spPr>
          <a:xfrm>
            <a:off x="3969550" y="312975"/>
            <a:ext cx="3981300" cy="59376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1533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a series of names, items, events or components that add context </a:t>
            </a:r>
          </a:p>
          <a:p>
            <a:endParaRPr lang="en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None/>
            </a:pPr>
            <a:r>
              <a:rPr lang="en" sz="1800" dirty="0">
                <a:latin typeface="Helvetica Neue"/>
                <a:ea typeface="Helvetica Neue"/>
                <a:cs typeface="Helvetica Neue"/>
                <a:sym typeface="Helvetica Neue"/>
              </a:rPr>
              <a:t>(In this example, the list provides a set of thrift stores in the area and the location of each.)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86998" y="341225"/>
            <a:ext cx="3987774" cy="605957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>
            <a:off x="3686750" y="336000"/>
            <a:ext cx="3981300" cy="60983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3610550" y="6483000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Echo; St. Louis Park (Minn.) High School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list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step-by-step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300" y="2058975"/>
            <a:ext cx="8153401" cy="3144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476250" y="2061200"/>
            <a:ext cx="8153399" cy="3269099"/>
          </a:xfrm>
          <a:prstGeom prst="rect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457200" y="5550000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briefs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977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short news stories add reader appeal by offering quick updates</a:t>
            </a:r>
          </a:p>
          <a:p>
            <a:endParaRPr lang="en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(On this page, the repeating mini-headline style separates each topic and creates visual unity among the four sports briefs presented.)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96400" y="231150"/>
            <a:ext cx="3106799" cy="610885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073375" y="220925"/>
            <a:ext cx="3152999" cy="61445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3997175" y="6378475"/>
            <a:ext cx="6297899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Echo; St. Louis Park (Minn.)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5032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quote</a:t>
            </a:r>
            <a:br>
              <a:rPr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collection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879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multiple responses to a common topic or question as a way to present a variety of perspectives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04400" y="381000"/>
            <a:ext cx="1772025" cy="63169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3797225" y="359000"/>
            <a:ext cx="1772099" cy="63515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5728825" y="6116700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</a:t>
            </a:r>
            <a:br>
              <a:rPr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diagram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2829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69863" lvl="0" indent="20638" rtl="0">
              <a:buNone/>
            </a:pPr>
            <a:r>
              <a:rPr lang="en" sz="2800" dirty="0">
                <a:latin typeface="Helvetica Neue"/>
                <a:ea typeface="Helvetica Neue"/>
                <a:cs typeface="Helvetica Neue"/>
                <a:sym typeface="Helvetica Neue"/>
              </a:rPr>
              <a:t>breaking down parts of a whole or providing background about how something works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81000" y="552449"/>
            <a:ext cx="3651274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2947250" y="543125"/>
            <a:ext cx="3705300" cy="61214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6659575" y="5805900"/>
            <a:ext cx="2712899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-325246"/>
            <a:ext cx="2281500" cy="1514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Q-and-A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47375" y="312425"/>
            <a:ext cx="4760374" cy="59380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247375" y="6192900"/>
            <a:ext cx="10209599" cy="4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Media; Rocklin, Calif.</a:t>
            </a:r>
          </a:p>
        </p:txBody>
      </p:sp>
      <p:sp>
        <p:nvSpPr>
          <p:cNvPr id="96" name="Shape 96"/>
          <p:cNvSpPr/>
          <p:nvPr/>
        </p:nvSpPr>
        <p:spPr>
          <a:xfrm>
            <a:off x="3348200" y="428050"/>
            <a:ext cx="4579800" cy="57647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7630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 way to capture word-for-word dialogue based on questions and answers from an interview subject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On-screen Show (4:3)</PresentationFormat>
  <Paragraphs>70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simple-light</vt:lpstr>
      <vt:lpstr>PowerPoint Presentation</vt:lpstr>
      <vt:lpstr>by definition</vt:lpstr>
      <vt:lpstr>also known as</vt:lpstr>
      <vt:lpstr>list</vt:lpstr>
      <vt:lpstr>step-by-step</vt:lpstr>
      <vt:lpstr>briefs</vt:lpstr>
      <vt:lpstr>quote collection</vt:lpstr>
      <vt:lpstr>diagram</vt:lpstr>
      <vt:lpstr>Q-and-A</vt:lpstr>
      <vt:lpstr>PowerPoint Presentation</vt:lpstr>
      <vt:lpstr>Q-and-A</vt:lpstr>
      <vt:lpstr>finish the sentence</vt:lpstr>
      <vt:lpstr>fast fact</vt:lpstr>
      <vt:lpstr>timeline</vt:lpstr>
      <vt:lpstr>by the numbers</vt:lpstr>
      <vt:lpstr>quote collection</vt:lpstr>
      <vt:lpstr>quote collection with mug shots</vt:lpstr>
      <vt:lpstr>quote collection with action shots</vt:lpstr>
      <vt:lpstr>how-to</vt:lpstr>
      <vt:lpstr>public opinion poll</vt:lpstr>
      <vt:lpstr>PowerPoint Presentation</vt:lpstr>
      <vt:lpstr>best uses</vt:lpstr>
      <vt:lpstr>Let’s try some together...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Workman, Casandra L.</dc:creator>
  <cp:lastModifiedBy>Workman, Casandra L.</cp:lastModifiedBy>
  <cp:revision>2</cp:revision>
  <dcterms:modified xsi:type="dcterms:W3CDTF">2014-03-31T21:02:06Z</dcterms:modified>
</cp:coreProperties>
</file>