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embeddedFontLst>
    <p:embeddedFont>
      <p:font typeface="Merriweather Sans"/>
      <p:regular r:id="rId30"/>
      <p:bold r:id="rId31"/>
      <p:italic r:id="rId32"/>
      <p:boldItalic r:id="rId33"/>
    </p:embeddedFont>
    <p:embeddedFont>
      <p:font typeface="Bodoni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6.xml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Sans-bold.fntdata"/><Relationship Id="rId30" Type="http://schemas.openxmlformats.org/officeDocument/2006/relationships/font" Target="fonts/MerriweatherSans-regular.fntdata"/><Relationship Id="rId11" Type="http://schemas.openxmlformats.org/officeDocument/2006/relationships/slide" Target="slides/slide7.xml"/><Relationship Id="rId33" Type="http://schemas.openxmlformats.org/officeDocument/2006/relationships/font" Target="fonts/MerriweatherSans-boldItalic.fntdata"/><Relationship Id="rId10" Type="http://schemas.openxmlformats.org/officeDocument/2006/relationships/slide" Target="slides/slide6.xml"/><Relationship Id="rId32" Type="http://schemas.openxmlformats.org/officeDocument/2006/relationships/font" Target="fonts/MerriweatherSans-italic.fntdata"/><Relationship Id="rId13" Type="http://schemas.openxmlformats.org/officeDocument/2006/relationships/slide" Target="slides/slide9.xml"/><Relationship Id="rId35" Type="http://schemas.openxmlformats.org/officeDocument/2006/relationships/font" Target="fonts/Bodoni-bold.fntdata"/><Relationship Id="rId12" Type="http://schemas.openxmlformats.org/officeDocument/2006/relationships/slide" Target="slides/slide8.xml"/><Relationship Id="rId34" Type="http://schemas.openxmlformats.org/officeDocument/2006/relationships/font" Target="fonts/Bodoni-regular.fntdata"/><Relationship Id="rId15" Type="http://schemas.openxmlformats.org/officeDocument/2006/relationships/slide" Target="slides/slide11.xml"/><Relationship Id="rId37" Type="http://schemas.openxmlformats.org/officeDocument/2006/relationships/font" Target="fonts/Bodoni-boldItalic.fntdata"/><Relationship Id="rId14" Type="http://schemas.openxmlformats.org/officeDocument/2006/relationships/slide" Target="slides/slide10.xml"/><Relationship Id="rId36" Type="http://schemas.openxmlformats.org/officeDocument/2006/relationships/font" Target="fonts/Bodoni-italic.fntdata"/><Relationship Id="rId17" Type="http://schemas.openxmlformats.org/officeDocument/2006/relationships/slide" Target="slides/slide13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2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9" name="Google Shape;24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64e65d028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g464e65d028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4e65d02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g464e65d02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7200" y="92073"/>
            <a:ext cx="82296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063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marR="4063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marR="40639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7463965" y="6245225"/>
            <a:ext cx="312068" cy="298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 Big">
  <p:cSld name="Photo - Horizontal Bi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" name="Google Shape;47;p11"/>
          <p:cNvCxnSpPr/>
          <p:nvPr/>
        </p:nvCxnSpPr>
        <p:spPr>
          <a:xfrm>
            <a:off x="195797" y="6261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" name="Google Shape;48;p11"/>
          <p:cNvCxnSpPr/>
          <p:nvPr/>
        </p:nvCxnSpPr>
        <p:spPr>
          <a:xfrm>
            <a:off x="3696235" y="6261100"/>
            <a:ext cx="0" cy="419099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9" name="Google Shape;49;p11"/>
          <p:cNvCxnSpPr/>
          <p:nvPr/>
        </p:nvCxnSpPr>
        <p:spPr>
          <a:xfrm>
            <a:off x="195797" y="50546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0" name="Google Shape;50;p11"/>
          <p:cNvSpPr txBox="1"/>
          <p:nvPr>
            <p:ph type="title"/>
          </p:nvPr>
        </p:nvSpPr>
        <p:spPr>
          <a:xfrm>
            <a:off x="1003300" y="4991100"/>
            <a:ext cx="7619999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1003300" y="5702300"/>
            <a:ext cx="76199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Big">
  <p:cSld name="Photo - Bi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4" name="Google Shape;54;p12"/>
          <p:cNvCxnSpPr/>
          <p:nvPr/>
        </p:nvCxnSpPr>
        <p:spPr>
          <a:xfrm>
            <a:off x="195797" y="5880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5" name="Google Shape;55;p12"/>
          <p:cNvSpPr txBox="1"/>
          <p:nvPr>
            <p:ph type="title"/>
          </p:nvPr>
        </p:nvSpPr>
        <p:spPr>
          <a:xfrm>
            <a:off x="266700" y="5892800"/>
            <a:ext cx="7619999" cy="46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266700" y="6350000"/>
            <a:ext cx="76199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9A5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9A5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9A5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9A5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2 Up">
  <p:cSld name="Photo - 2 U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95797" y="5880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0" name="Google Shape;60;p13"/>
          <p:cNvSpPr txBox="1"/>
          <p:nvPr>
            <p:ph type="title"/>
          </p:nvPr>
        </p:nvSpPr>
        <p:spPr>
          <a:xfrm>
            <a:off x="266700" y="5892800"/>
            <a:ext cx="7619999" cy="46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266700" y="6350000"/>
            <a:ext cx="76199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195797" y="5880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" name="Google Shape;65;p14"/>
          <p:cNvSpPr txBox="1"/>
          <p:nvPr>
            <p:ph type="title"/>
          </p:nvPr>
        </p:nvSpPr>
        <p:spPr>
          <a:xfrm>
            <a:off x="266700" y="5892800"/>
            <a:ext cx="7619999" cy="46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66700" y="6350000"/>
            <a:ext cx="76199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4 Up">
  <p:cSld name="Photo - 4 U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195797" y="5880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0" name="Google Shape;70;p15"/>
          <p:cNvSpPr txBox="1"/>
          <p:nvPr>
            <p:ph type="title"/>
          </p:nvPr>
        </p:nvSpPr>
        <p:spPr>
          <a:xfrm>
            <a:off x="266700" y="5892800"/>
            <a:ext cx="7619999" cy="46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66700" y="6350000"/>
            <a:ext cx="76199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6 Up">
  <p:cSld name="Photo - 6 U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4" name="Google Shape;74;p16"/>
          <p:cNvCxnSpPr/>
          <p:nvPr/>
        </p:nvCxnSpPr>
        <p:spPr>
          <a:xfrm>
            <a:off x="195797" y="5880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5" name="Google Shape;75;p16"/>
          <p:cNvSpPr txBox="1"/>
          <p:nvPr>
            <p:ph type="title"/>
          </p:nvPr>
        </p:nvSpPr>
        <p:spPr>
          <a:xfrm>
            <a:off x="266700" y="5892800"/>
            <a:ext cx="7619999" cy="46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66700" y="6350000"/>
            <a:ext cx="76199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736600" y="1422400"/>
            <a:ext cx="37464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736600" y="3429000"/>
            <a:ext cx="3746499" cy="20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736600" y="1943100"/>
            <a:ext cx="3746499" cy="402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2pPr>
            <a:lvl3pPr indent="-3175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3pPr>
            <a:lvl4pPr indent="-3175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4pPr>
            <a:lvl5pPr indent="-3175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- Left">
  <p:cSld name="Title &amp; Bullets - 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736600" y="1943100"/>
            <a:ext cx="3746499" cy="402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2pPr>
            <a:lvl3pPr indent="-3175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3pPr>
            <a:lvl4pPr indent="-3175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4pPr>
            <a:lvl5pPr indent="-3175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- Right">
  <p:cSld name="Title &amp; Bullets - R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660900" y="1943100"/>
            <a:ext cx="3746499" cy="402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2pPr>
            <a:lvl3pPr indent="-3175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3pPr>
            <a:lvl4pPr indent="-3175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4pPr>
            <a:lvl5pPr indent="-3175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003300" y="3695700"/>
            <a:ext cx="74040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003300" y="5537200"/>
            <a:ext cx="7404099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6B6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36600" y="1943100"/>
            <a:ext cx="7683500" cy="402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2pPr>
            <a:lvl3pPr indent="-3175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3pPr>
            <a:lvl4pPr indent="-3175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4pPr>
            <a:lvl5pPr indent="-3175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- 2 Column">
  <p:cSld name="Title &amp; Bullets - 2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36600" y="1943100"/>
            <a:ext cx="7683500" cy="402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2pPr>
            <a:lvl3pPr indent="-3175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3pPr>
            <a:lvl4pPr indent="-3175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4pPr>
            <a:lvl5pPr indent="-3175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736600" y="1041400"/>
            <a:ext cx="7683500" cy="47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1pPr>
            <a:lvl2pPr indent="-317500" lvl="1" marL="914400" marR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2pPr>
            <a:lvl3pPr indent="-317500" lvl="2" marL="1371600" marR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3pPr>
            <a:lvl4pPr indent="-317500" lvl="3" marL="1828800" marR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4pPr>
            <a:lvl5pPr indent="-317500" lvl="4" marL="2286000" marR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77775"/>
              </a:buClr>
              <a:buSzPts val="1400"/>
              <a:buFont typeface="Helvetica Neue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Top">
  <p:cSld name="Title To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736600" y="2578100"/>
            <a:ext cx="7683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 Alt">
  <p:cSld name="Title - Center A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03300" y="2514600"/>
            <a:ext cx="74040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199577" y="190500"/>
            <a:ext cx="8755379" cy="6486129"/>
          </a:xfrm>
          <a:prstGeom prst="rect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C89A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" name="Google Shape;40;p10"/>
          <p:cNvCxnSpPr/>
          <p:nvPr/>
        </p:nvCxnSpPr>
        <p:spPr>
          <a:xfrm>
            <a:off x="195797" y="62611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" name="Google Shape;41;p10"/>
          <p:cNvCxnSpPr/>
          <p:nvPr/>
        </p:nvCxnSpPr>
        <p:spPr>
          <a:xfrm>
            <a:off x="3696235" y="6261100"/>
            <a:ext cx="0" cy="419099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2" name="Google Shape;42;p10"/>
          <p:cNvCxnSpPr/>
          <p:nvPr/>
        </p:nvCxnSpPr>
        <p:spPr>
          <a:xfrm>
            <a:off x="195797" y="5054600"/>
            <a:ext cx="8760588" cy="0"/>
          </a:xfrm>
          <a:prstGeom prst="straightConnector1">
            <a:avLst/>
          </a:prstGeom>
          <a:noFill/>
          <a:ln cap="flat" cmpd="sng" w="25400">
            <a:solidFill>
              <a:srgbClr val="A2A1A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3" name="Google Shape;43;p10"/>
          <p:cNvSpPr txBox="1"/>
          <p:nvPr>
            <p:ph type="title"/>
          </p:nvPr>
        </p:nvSpPr>
        <p:spPr>
          <a:xfrm>
            <a:off x="1003300" y="4991100"/>
            <a:ext cx="7619999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003300" y="5702300"/>
            <a:ext cx="76199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DDE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388906" cy="69181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92073"/>
            <a:ext cx="82296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40639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4063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4063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406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406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463965" y="6245225"/>
            <a:ext cx="312068" cy="298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685800" y="2133600"/>
            <a:ext cx="75438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450"/>
              <a:buFont typeface="Bodoni"/>
              <a:buNone/>
            </a:pPr>
            <a:r>
              <a:rPr b="1" i="0" lang="en-US" sz="13800" u="none" cap="none" strike="noStrike">
                <a:solidFill>
                  <a:srgbClr val="BFBFBF"/>
                </a:solidFill>
                <a:latin typeface="Bodoni"/>
                <a:ea typeface="Bodoni"/>
                <a:cs typeface="Bodoni"/>
                <a:sym typeface="Bodoni"/>
              </a:rPr>
              <a:t>DESIGN</a:t>
            </a:r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1402344" y="1842172"/>
            <a:ext cx="45720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80B5"/>
              </a:buClr>
              <a:buSzPts val="1500"/>
              <a:buFont typeface="Bodoni"/>
              <a:buNone/>
            </a:pPr>
            <a:r>
              <a:rPr b="0" i="0" lang="en-US" sz="6000" u="none" cap="none" strike="noStrike">
                <a:solidFill>
                  <a:srgbClr val="9980B5"/>
                </a:solidFill>
                <a:latin typeface="Bodoni"/>
                <a:ea typeface="Bodoni"/>
                <a:cs typeface="Bodoni"/>
                <a:sym typeface="Bodoni"/>
              </a:rPr>
              <a:t>Principles of</a:t>
            </a:r>
            <a:endParaRPr/>
          </a:p>
        </p:txBody>
      </p:sp>
      <p:sp>
        <p:nvSpPr>
          <p:cNvPr id="99" name="Google Shape;99;p21"/>
          <p:cNvSpPr/>
          <p:nvPr/>
        </p:nvSpPr>
        <p:spPr>
          <a:xfrm>
            <a:off x="5228450" y="6479275"/>
            <a:ext cx="4242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141617"/>
                </a:solidFill>
              </a:rPr>
              <a:t>Middle School / Junior High Version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PROPORTION</a:t>
            </a:r>
            <a:endParaRPr/>
          </a:p>
        </p:txBody>
      </p:sp>
      <p:sp>
        <p:nvSpPr>
          <p:cNvPr id="161" name="Google Shape;161;p30"/>
          <p:cNvSpPr/>
          <p:nvPr/>
        </p:nvSpPr>
        <p:spPr>
          <a:xfrm>
            <a:off x="467895" y="1390012"/>
            <a:ext cx="796490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relative size and scale of components of a composition that create a feeling of unity; the relative size of all the components to the whole composition.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579" y="2445196"/>
            <a:ext cx="6617367" cy="4412803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endParaRPr/>
          </a:p>
        </p:txBody>
      </p:sp>
      <p:sp>
        <p:nvSpPr>
          <p:cNvPr id="168" name="Google Shape;168;p31"/>
          <p:cNvSpPr/>
          <p:nvPr/>
        </p:nvSpPr>
        <p:spPr>
          <a:xfrm>
            <a:off x="467895" y="1390012"/>
            <a:ext cx="7964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relative size of one component to another.</a:t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06" y="1868201"/>
            <a:ext cx="7325893" cy="4946356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PROXIMITY</a:t>
            </a:r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467895" y="1390012"/>
            <a:ext cx="7964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grouping of objects based on their closeness to one another.</a:t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526" y="1853927"/>
            <a:ext cx="7205579" cy="4865120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UNITY</a:t>
            </a:r>
            <a:endParaRPr/>
          </a:p>
        </p:txBody>
      </p:sp>
      <p:sp>
        <p:nvSpPr>
          <p:cNvPr id="182" name="Google Shape;182;p33"/>
          <p:cNvSpPr/>
          <p:nvPr/>
        </p:nvSpPr>
        <p:spPr>
          <a:xfrm>
            <a:off x="467895" y="1390012"/>
            <a:ext cx="84730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feeling of harmony between components of a composition, creating a sense of completeness.</a:t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2125577"/>
            <a:ext cx="7098632" cy="4732420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RHYTHM</a:t>
            </a:r>
            <a:endParaRPr/>
          </a:p>
        </p:txBody>
      </p:sp>
      <p:sp>
        <p:nvSpPr>
          <p:cNvPr id="189" name="Google Shape;189;p34"/>
          <p:cNvSpPr/>
          <p:nvPr/>
        </p:nvSpPr>
        <p:spPr>
          <a:xfrm>
            <a:off x="467895" y="1390012"/>
            <a:ext cx="7964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repetition or alternation of components within a composition.</a:t>
            </a:r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430" y="1865340"/>
            <a:ext cx="7379369" cy="4919580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DIVISION</a:t>
            </a:r>
            <a:endParaRPr/>
          </a:p>
        </p:txBody>
      </p:sp>
      <p:sp>
        <p:nvSpPr>
          <p:cNvPr id="196" name="Google Shape;196;p35"/>
          <p:cNvSpPr/>
          <p:nvPr/>
        </p:nvSpPr>
        <p:spPr>
          <a:xfrm>
            <a:off x="467895" y="1390012"/>
            <a:ext cx="84730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use of white or negative space to separate or distinguish components in a composition.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180" y="2152316"/>
            <a:ext cx="6907660" cy="4663969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GROUPING</a:t>
            </a:r>
            <a:endParaRPr/>
          </a:p>
        </p:txBody>
      </p:sp>
      <p:sp>
        <p:nvSpPr>
          <p:cNvPr id="203" name="Google Shape;203;p36"/>
          <p:cNvSpPr/>
          <p:nvPr/>
        </p:nvSpPr>
        <p:spPr>
          <a:xfrm>
            <a:off x="467895" y="1390012"/>
            <a:ext cx="867610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Elements that are unified as a whole based on proximity, similarity, continuation or alignment.</a:t>
            </a:r>
            <a:endParaRPr/>
          </a:p>
        </p:txBody>
      </p:sp>
      <p:pic>
        <p:nvPicPr>
          <p:cNvPr id="204" name="Google Shape;2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687" y="2152315"/>
            <a:ext cx="6956103" cy="463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endParaRPr/>
          </a:p>
        </p:txBody>
      </p:sp>
      <p:sp>
        <p:nvSpPr>
          <p:cNvPr id="210" name="Google Shape;210;p37"/>
          <p:cNvSpPr/>
          <p:nvPr/>
        </p:nvSpPr>
        <p:spPr>
          <a:xfrm>
            <a:off x="467895" y="1390012"/>
            <a:ext cx="84730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A component that stands out in a composition and draws a viewer’s attention.</a:t>
            </a:r>
            <a:endParaRPr/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9297" y="1804736"/>
            <a:ext cx="7281625" cy="485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CONTRAST</a:t>
            </a:r>
            <a:endParaRPr/>
          </a:p>
        </p:txBody>
      </p:sp>
      <p:sp>
        <p:nvSpPr>
          <p:cNvPr id="217" name="Google Shape;217;p38"/>
          <p:cNvSpPr/>
          <p:nvPr/>
        </p:nvSpPr>
        <p:spPr>
          <a:xfrm>
            <a:off x="467895" y="1390012"/>
            <a:ext cx="84730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Differences in color, size, shape, location or relationship that compares/creates differences in a composition.</a:t>
            </a:r>
            <a:endParaRPr/>
          </a:p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995" y="2136105"/>
            <a:ext cx="6986213" cy="4659749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/>
          </a:p>
        </p:txBody>
      </p:sp>
      <p:sp>
        <p:nvSpPr>
          <p:cNvPr id="224" name="Google Shape;224;p39"/>
          <p:cNvSpPr/>
          <p:nvPr/>
        </p:nvSpPr>
        <p:spPr>
          <a:xfrm>
            <a:off x="467895" y="1390012"/>
            <a:ext cx="85691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management of the movement of components within a composition.</a:t>
            </a: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052" y="1763058"/>
            <a:ext cx="7874000" cy="5094941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2540123" y="758570"/>
            <a:ext cx="6400799" cy="750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3600" u="none" cap="none" strike="noStrike">
                <a:solidFill>
                  <a:srgbClr val="9981B6"/>
                </a:solidFill>
                <a:latin typeface="Arial"/>
                <a:ea typeface="Arial"/>
                <a:cs typeface="Arial"/>
                <a:sym typeface="Arial"/>
              </a:rPr>
              <a:t>PRINCIPLES TO KNOW</a:t>
            </a:r>
            <a:endParaRPr/>
          </a:p>
        </p:txBody>
      </p:sp>
      <p:sp>
        <p:nvSpPr>
          <p:cNvPr id="105" name="Google Shape;105;p22"/>
          <p:cNvSpPr/>
          <p:nvPr/>
        </p:nvSpPr>
        <p:spPr>
          <a:xfrm>
            <a:off x="759475" y="1233350"/>
            <a:ext cx="2895300" cy="30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406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Composition</a:t>
            </a:r>
            <a:endParaRPr/>
          </a:p>
          <a:p>
            <a:pPr indent="-406400" lvl="0" marL="457200" marR="4063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endParaRPr/>
          </a:p>
          <a:p>
            <a:pPr indent="-406400" lvl="0" marL="457200" marR="4063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/>
          </a:p>
          <a:p>
            <a:pPr indent="-406400" lvl="0" marL="457200" marR="4063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</a:t>
            </a:r>
            <a:endParaRPr/>
          </a:p>
          <a:p>
            <a:pPr indent="-406400" lvl="0" marL="457200" marR="4063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Harmony</a:t>
            </a:r>
            <a:endParaRPr/>
          </a:p>
          <a:p>
            <a:pPr indent="-406400" lvl="0" marL="457200" marR="4063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Proportion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Proximity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Unity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Rhythm</a:t>
            </a:r>
            <a:endParaRPr/>
          </a:p>
        </p:txBody>
      </p:sp>
      <p:sp>
        <p:nvSpPr>
          <p:cNvPr id="106" name="Google Shape;106;p22"/>
          <p:cNvSpPr txBox="1"/>
          <p:nvPr/>
        </p:nvSpPr>
        <p:spPr>
          <a:xfrm>
            <a:off x="3959575" y="1995350"/>
            <a:ext cx="28953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marR="406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Division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Grouping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Contrast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Alignment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endParaRPr/>
          </a:p>
          <a:p>
            <a:pPr indent="-406400" lvl="0" marL="457200" marR="406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Relationships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/>
          </a:p>
        </p:txBody>
      </p:sp>
      <p:sp>
        <p:nvSpPr>
          <p:cNvPr id="231" name="Google Shape;231;p40"/>
          <p:cNvSpPr/>
          <p:nvPr/>
        </p:nvSpPr>
        <p:spPr>
          <a:xfrm>
            <a:off x="467895" y="1390012"/>
            <a:ext cx="7964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measure of lightness and darkness in composition.</a:t>
            </a:r>
            <a:endParaRPr/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895" y="1721463"/>
            <a:ext cx="7710905" cy="5143112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ALIGNMENT</a:t>
            </a:r>
            <a:endParaRPr/>
          </a:p>
        </p:txBody>
      </p:sp>
      <p:sp>
        <p:nvSpPr>
          <p:cNvPr id="238" name="Google Shape;238;p41"/>
          <p:cNvSpPr/>
          <p:nvPr/>
        </p:nvSpPr>
        <p:spPr>
          <a:xfrm>
            <a:off x="467895" y="1390012"/>
            <a:ext cx="796490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lining up of components with each other based on the edges or guides within a composition.</a:t>
            </a:r>
            <a:endParaRPr/>
          </a:p>
        </p:txBody>
      </p:sp>
      <p:pic>
        <p:nvPicPr>
          <p:cNvPr id="239" name="Google Shape;2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488" y="2059036"/>
            <a:ext cx="7127310" cy="474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endParaRPr/>
          </a:p>
        </p:txBody>
      </p:sp>
      <p:sp>
        <p:nvSpPr>
          <p:cNvPr id="245" name="Google Shape;245;p42"/>
          <p:cNvSpPr/>
          <p:nvPr/>
        </p:nvSpPr>
        <p:spPr>
          <a:xfrm>
            <a:off x="467895" y="1390012"/>
            <a:ext cx="84730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Guides a viewer through a composition by the placement of components.</a:t>
            </a: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788" y="1779573"/>
            <a:ext cx="7646736" cy="494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2219250" y="464475"/>
            <a:ext cx="7158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44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SPATIAL RELATIONSHIPS</a:t>
            </a:r>
            <a:endParaRPr/>
          </a:p>
        </p:txBody>
      </p:sp>
      <p:sp>
        <p:nvSpPr>
          <p:cNvPr id="252" name="Google Shape;252;p43"/>
          <p:cNvSpPr/>
          <p:nvPr/>
        </p:nvSpPr>
        <p:spPr>
          <a:xfrm>
            <a:off x="467895" y="1390012"/>
            <a:ext cx="84730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relationship of all components within a composition and their position within space.</a:t>
            </a:r>
            <a:endParaRPr/>
          </a:p>
        </p:txBody>
      </p:sp>
      <p:pic>
        <p:nvPicPr>
          <p:cNvPr id="253" name="Google Shape;25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550" y="2138946"/>
            <a:ext cx="7293082" cy="4719053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>
            <p:ph idx="1" type="body"/>
          </p:nvPr>
        </p:nvSpPr>
        <p:spPr>
          <a:xfrm>
            <a:off x="2312736" y="664989"/>
            <a:ext cx="6628186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32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How many principles can you find?</a:t>
            </a:r>
            <a:endParaRPr/>
          </a:p>
        </p:txBody>
      </p:sp>
      <p:sp>
        <p:nvSpPr>
          <p:cNvPr id="259" name="Google Shape;259;p44"/>
          <p:cNvSpPr/>
          <p:nvPr/>
        </p:nvSpPr>
        <p:spPr>
          <a:xfrm>
            <a:off x="467893" y="1483591"/>
            <a:ext cx="84730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Look at this layout and make a list of all the principles of design you think it uses.  </a:t>
            </a:r>
            <a:endParaRPr/>
          </a:p>
        </p:txBody>
      </p:sp>
      <p:pic>
        <p:nvPicPr>
          <p:cNvPr id="260" name="Google Shape;26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157" y="1916136"/>
            <a:ext cx="7325895" cy="4883929"/>
          </a:xfrm>
          <a:prstGeom prst="rect">
            <a:avLst/>
          </a:prstGeom>
          <a:noFill/>
          <a:ln cap="flat" cmpd="sng" w="9525">
            <a:solidFill>
              <a:srgbClr val="14161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2540123" y="758570"/>
            <a:ext cx="6400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8" lvl="0" marL="40638" marR="406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3600">
                <a:solidFill>
                  <a:srgbClr val="9981B6"/>
                </a:solidFill>
              </a:rPr>
              <a:t>Day Two- Quickwrite</a:t>
            </a:r>
            <a:endParaRPr/>
          </a:p>
        </p:txBody>
      </p:sp>
      <p:pic>
        <p:nvPicPr>
          <p:cNvPr id="266" name="Google Shape;266;p45"/>
          <p:cNvPicPr preferRelativeResize="0"/>
          <p:nvPr/>
        </p:nvPicPr>
        <p:blipFill rotWithShape="1">
          <a:blip r:embed="rId3">
            <a:alphaModFix/>
          </a:blip>
          <a:srcRect b="738" l="0" r="0" t="729"/>
          <a:stretch/>
        </p:blipFill>
        <p:spPr>
          <a:xfrm>
            <a:off x="1080712" y="1392349"/>
            <a:ext cx="6982574" cy="45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/>
          <p:nvPr/>
        </p:nvSpPr>
        <p:spPr>
          <a:xfrm>
            <a:off x="1080825" y="6078800"/>
            <a:ext cx="698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41617"/>
                </a:solidFill>
              </a:rPr>
              <a:t>What are two elements you see from the terms we learned about yesterday?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2540123" y="758570"/>
            <a:ext cx="6400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8" lvl="0" marL="40638" marR="4063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3600">
                <a:solidFill>
                  <a:srgbClr val="9981B6"/>
                </a:solidFill>
              </a:rPr>
              <a:t>Day One - Quickwrite</a:t>
            </a:r>
            <a:endParaRPr/>
          </a:p>
        </p:txBody>
      </p:sp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12" y="1392349"/>
            <a:ext cx="6982574" cy="45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/>
          <p:nvPr/>
        </p:nvSpPr>
        <p:spPr>
          <a:xfrm>
            <a:off x="1080825" y="6078800"/>
            <a:ext cx="698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141617"/>
                </a:solidFill>
              </a:rPr>
              <a:t>What do you notice about this spread? Look closely? How are things placed and designed?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COMPOSITION</a:t>
            </a:r>
            <a:endParaRPr/>
          </a:p>
        </p:txBody>
      </p:sp>
      <p:sp>
        <p:nvSpPr>
          <p:cNvPr id="119" name="Google Shape;119;p24"/>
          <p:cNvSpPr/>
          <p:nvPr/>
        </p:nvSpPr>
        <p:spPr>
          <a:xfrm>
            <a:off x="467895" y="1390012"/>
            <a:ext cx="796490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way in which components of a design are visually combined and arranged to create a final product.</a:t>
            </a:r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209" y="2112211"/>
            <a:ext cx="7058526" cy="4705683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467895" y="1390012"/>
            <a:ext cx="867610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Each of the elements placed within a composition: headline, subheadline, captions, copy, byline, photos, typography, banners, images, links, etc.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473" y="2088259"/>
            <a:ext cx="6510420" cy="4750164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467895" y="1390012"/>
            <a:ext cx="7964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618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51618"/>
                </a:solidFill>
                <a:latin typeface="Arial"/>
                <a:ea typeface="Arial"/>
                <a:cs typeface="Arial"/>
                <a:sym typeface="Arial"/>
              </a:rPr>
              <a:t>Abstract elements of theme, connotation, message and style.</a:t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946" y="1795823"/>
            <a:ext cx="7352632" cy="4901754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PLACEMENT</a:t>
            </a:r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467895" y="1390012"/>
            <a:ext cx="796490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position of items on a spread. Placement of elements within a page/spread determines the spatial relationship between elements and determines their relevance and significance.</a:t>
            </a:r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632" y="2446423"/>
            <a:ext cx="6537156" cy="4358103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HARMONY</a:t>
            </a:r>
            <a:endParaRPr/>
          </a:p>
        </p:txBody>
      </p:sp>
      <p:sp>
        <p:nvSpPr>
          <p:cNvPr id="147" name="Google Shape;147;p28"/>
          <p:cNvSpPr/>
          <p:nvPr/>
        </p:nvSpPr>
        <p:spPr>
          <a:xfrm>
            <a:off x="467895" y="1390012"/>
            <a:ext cx="856915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Visual harmony means agreement between elements, and is a key component to developing the theme and visual appearance in a composition.</a:t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158" y="2192419"/>
            <a:ext cx="6817894" cy="4545263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2540123" y="464464"/>
            <a:ext cx="6400799" cy="83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39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9980B5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  <a:endParaRPr/>
          </a:p>
        </p:txBody>
      </p:sp>
      <p:sp>
        <p:nvSpPr>
          <p:cNvPr id="154" name="Google Shape;154;p29"/>
          <p:cNvSpPr/>
          <p:nvPr/>
        </p:nvSpPr>
        <p:spPr>
          <a:xfrm>
            <a:off x="467895" y="1390012"/>
            <a:ext cx="796490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The distribution of the components of a composition giving it a stable feel or appearance. Balance may be symmetrical, asymmetrical, or radial.</a:t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83" y="2124316"/>
            <a:ext cx="6817894" cy="4546525"/>
          </a:xfrm>
          <a:prstGeom prst="rect">
            <a:avLst/>
          </a:prstGeom>
          <a:noFill/>
          <a:ln cap="flat" cmpd="sng" w="9525">
            <a:solidFill>
              <a:srgbClr val="1516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FFFFFF"/>
      </a:dk1>
      <a:lt1>
        <a:srgbClr val="5C89A5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