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firstSlideNum="0" strictFirstAndLastChars="0" saveSubsetFonts="1" showSpecialPlsOnTitleSld="0">
  <p:sldMasterIdLst>
    <p:sldMasterId id="214748365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Lst>
  <p:sldSz cy="6858000" cx="9144000"/>
  <p:notesSz cx="6858000" cy="9144000"/>
  <p:embeddedFontLst>
    <p:embeddedFont>
      <p:font typeface="Garamond"/>
      <p:regular r:id="rId44"/>
      <p:bold r:id="rId45"/>
      <p:italic r:id="rId46"/>
      <p:boldItalic r:id="rId47"/>
    </p:embeddedFont>
    <p:embeddedFont>
      <p:font typeface="Helvetica Neue"/>
      <p:regular r:id="rId48"/>
      <p:bold r:id="rId49"/>
      <p:italic r:id="rId50"/>
      <p:bold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font" Target="fonts/Garamond-regular.fntdata"/><Relationship Id="rId43" Type="http://schemas.openxmlformats.org/officeDocument/2006/relationships/slide" Target="slides/slide39.xml"/><Relationship Id="rId46" Type="http://schemas.openxmlformats.org/officeDocument/2006/relationships/font" Target="fonts/Garamond-italic.fntdata"/><Relationship Id="rId45" Type="http://schemas.openxmlformats.org/officeDocument/2006/relationships/font" Target="fonts/Garamond-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HelveticaNeue-regular.fntdata"/><Relationship Id="rId47" Type="http://schemas.openxmlformats.org/officeDocument/2006/relationships/font" Target="fonts/Garamond-boldItalic.fntdata"/><Relationship Id="rId49" Type="http://schemas.openxmlformats.org/officeDocument/2006/relationships/font" Target="fonts/HelveticaNeue-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HelveticaNeue-boldItalic.fntdata"/><Relationship Id="rId50" Type="http://schemas.openxmlformats.org/officeDocument/2006/relationships/font" Target="fonts/HelveticaNeue-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714751" y="685800"/>
            <a:ext cx="3429300"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 name="Shape 22"/>
        <p:cNvGrpSpPr/>
        <p:nvPr/>
      </p:nvGrpSpPr>
      <p:grpSpPr>
        <a:xfrm>
          <a:off x="0" y="0"/>
          <a:ext cx="0" cy="0"/>
          <a:chOff x="0" y="0"/>
          <a:chExt cx="0" cy="0"/>
        </a:xfrm>
      </p:grpSpPr>
      <p:sp>
        <p:nvSpPr>
          <p:cNvPr id="23" name="Shape 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 name="Shape 2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78" name="Shape 78"/>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4" name="Shape 8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0" name="Shape 90"/>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6" name="Shape 96"/>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2" name="Shape 10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8" name="Shape 108"/>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4" name="Shape 11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0" name="Shape 120"/>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6" name="Shape 126"/>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2" name="Shape 13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 name="Shape 29"/>
        <p:cNvGrpSpPr/>
        <p:nvPr/>
      </p:nvGrpSpPr>
      <p:grpSpPr>
        <a:xfrm>
          <a:off x="0" y="0"/>
          <a:ext cx="0" cy="0"/>
          <a:chOff x="0" y="0"/>
          <a:chExt cx="0" cy="0"/>
        </a:xfrm>
      </p:grpSpPr>
      <p:sp>
        <p:nvSpPr>
          <p:cNvPr id="30" name="Shape 30"/>
          <p:cNvSpPr/>
          <p:nvPr>
            <p:ph idx="2" type="sldImg"/>
          </p:nvPr>
        </p:nvSpPr>
        <p:spPr>
          <a:xfrm>
            <a:off x="1714751" y="685800"/>
            <a:ext cx="3429300" cy="3429000"/>
          </a:xfrm>
          <a:custGeom>
            <a:pathLst>
              <a:path extrusionOk="0" h="120000" w="120000">
                <a:moveTo>
                  <a:pt x="0" y="0"/>
                </a:moveTo>
                <a:lnTo>
                  <a:pt x="120000" y="0"/>
                </a:lnTo>
                <a:lnTo>
                  <a:pt x="120000" y="120000"/>
                </a:lnTo>
                <a:lnTo>
                  <a:pt x="0" y="120000"/>
                </a:lnTo>
                <a:close/>
              </a:path>
            </a:pathLst>
          </a:custGeom>
        </p:spPr>
      </p:sp>
      <p:sp>
        <p:nvSpPr>
          <p:cNvPr id="31" name="Shape 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8" name="Shape 13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4" name="Shape 14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0" name="Shape 150"/>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6" name="Shape 15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A compound subject always requires a plural verb. Some often-used foreign plurals take plural verbs. (Others are criteria, data, phenomena, etc.). “A number” is always plural. This is one of the rare times the prepositional phrase makes a difference. Note what happens (the next slide) when the subject is “The number….”</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2" name="Shape 16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“The number” is singular and takes a singular verb -- “makes.” The phrases after it don’t alter its number. Some subjects LOOK plural, but when they are considered one unit, their verbs must be singular. That whole time six class periods take IS tiring. That whole membership of NCTE = IT HOLDS a conference.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8" name="Shape 16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Here are some other tricky constructions. Notice in the second sentence “everyone” is the subject (not classes) and it’s a pronoun that takes a singular verb -- everyone/he/she gets. In the third sentence, “nothing” is the subject (not studies) takes a singular verb, so “prepares” is the correct verb that matches in number.</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1714751" y="685800"/>
            <a:ext cx="34293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714751" y="685800"/>
            <a:ext cx="34293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6" name="Shape 18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But it’s not always easy. Here the first sentence has a gerund phrase (gerund = verb + -ing that’s used as a noun). “Helping finish the project” is all she plans to do tonight. Help + -ing and related words. Look at the other two examples. What is the correct verb so the subject and the verb agree? The act of competing </a:t>
            </a:r>
            <a:r>
              <a:rPr lang="en-US" sz="1100" u="sng"/>
              <a:t>isn’t</a:t>
            </a:r>
            <a:r>
              <a:rPr lang="en-US" sz="1100"/>
              <a:t> and the act of packing </a:t>
            </a:r>
            <a:r>
              <a:rPr lang="en-US" sz="1100" u="sng"/>
              <a:t>takes. </a:t>
            </a:r>
            <a:r>
              <a:rPr lang="en-US" sz="1100"/>
              <a:t>Both are singular subjects and they need singular verbs.</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2" name="Shape 192"/>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Just like subjects and their verbs must agree</a:t>
            </a:r>
            <a:r>
              <a:rPr lang="en-US" sz="1100"/>
              <a:t>, so must pronouns and their antecedents. “Kathy Krantz” is the noun and the antecedent. It is singular in number and female in gender. “She” is the pronoun, and it needs to match in number and gender -- does it?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 name="Shape 34"/>
        <p:cNvGrpSpPr/>
        <p:nvPr/>
      </p:nvGrpSpPr>
      <p:grpSpPr>
        <a:xfrm>
          <a:off x="0" y="0"/>
          <a:ext cx="0" cy="0"/>
          <a:chOff x="0" y="0"/>
          <a:chExt cx="0" cy="0"/>
        </a:xfrm>
      </p:grpSpPr>
      <p:sp>
        <p:nvSpPr>
          <p:cNvPr id="35" name="Shape 35"/>
          <p:cNvSpPr/>
          <p:nvPr>
            <p:ph idx="2" type="sldImg"/>
          </p:nvPr>
        </p:nvSpPr>
        <p:spPr>
          <a:xfrm>
            <a:off x="1714751" y="685800"/>
            <a:ext cx="3429300" cy="3429000"/>
          </a:xfrm>
          <a:custGeom>
            <a:pathLst>
              <a:path extrusionOk="0" h="120000" w="120000">
                <a:moveTo>
                  <a:pt x="0" y="0"/>
                </a:moveTo>
                <a:lnTo>
                  <a:pt x="120000" y="0"/>
                </a:lnTo>
                <a:lnTo>
                  <a:pt x="120000" y="120000"/>
                </a:lnTo>
                <a:lnTo>
                  <a:pt x="0" y="120000"/>
                </a:lnTo>
                <a:close/>
              </a:path>
            </a:pathLst>
          </a:custGeom>
        </p:spPr>
      </p:sp>
      <p:sp>
        <p:nvSpPr>
          <p:cNvPr id="36" name="Shape 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8" name="Shape 19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4" name="Shape 20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0" name="Shape 210"/>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6" name="Shape 21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2" name="Shape 22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8" name="Shape 228"/>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Who was wearing the collar? What was dangling from the wires? How can you fix these? The woman’s poodle was wearing a rhinestone collar when they went for a walk. Or….. The policeman rescued the child’s kite that was dangling from the telephone wires. Could you move the “when” in the last sentence  so it doesn’t sound like she is caring for her patients Sunday? Prof. Jeanne Smythe won the award Sunday…..</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4" name="Shape 23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Who was wearing the collar? What was dangling from the wires? How can you fix these? The woman’s poodle was wearing a rhinestone collar when they went for a walk. Or….. The policeman rescued the child’s kite that was dangling from the telephone wires. Could you move the “when” in the last sentence  so it doesn’t sound like she is caring for her patients Sunday? Prof. Jeanne Smythe won the award Sunday…..</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0" name="Shape 240"/>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Both descri</a:t>
            </a:r>
            <a:r>
              <a:rPr lang="en-US" sz="1100"/>
              <a:t>be the same “ballot box” activity, but…. </a:t>
            </a:r>
            <a:r>
              <a:rPr b="0" i="0" lang="en-US" sz="1100" u="none" cap="none" strike="noStrike">
                <a:solidFill>
                  <a:schemeClr val="dk1"/>
                </a:solidFill>
                <a:latin typeface="Arial"/>
                <a:ea typeface="Arial"/>
                <a:cs typeface="Arial"/>
                <a:sym typeface="Arial"/>
              </a:rPr>
              <a:t>Whi</a:t>
            </a:r>
            <a:r>
              <a:rPr lang="en-US" sz="1100"/>
              <a:t>ch is more direct? Which takes fewer words? Particularly for broadcast writing, we NEED to know WHO did WHAT. We can’t wait for the end of the sentence. The first sentence is passive -- the subject isn’t DOING the action of the verb. But the second sentence is active, and a better choice.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6" name="Shape 24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What about these? Can you make them active? The professional photographer captured the athlete in action.. The editor posted tweets all day. Beginning writers cause confusion when they use passive voice. At least five tornadoes surrounded the town.</a:t>
            </a:r>
            <a:endParaRPr sz="110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52" name="Shape 25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a:t>
            </a:r>
            <a:endParaRPr sz="11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2" name="Shape 42"/>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8" name="Shape 48"/>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4" name="Shape 54"/>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What other words besides “when” can start a subordinate clause </a:t>
            </a:r>
            <a:r>
              <a:rPr lang="en-US" sz="1100"/>
              <a:t>--</a:t>
            </a:r>
            <a:r>
              <a:rPr b="0" i="0" lang="en-US" sz="1100" u="none" cap="none" strike="noStrike">
                <a:solidFill>
                  <a:schemeClr val="dk1"/>
                </a:solidFill>
                <a:latin typeface="Arial"/>
                <a:ea typeface="Arial"/>
                <a:cs typeface="Arial"/>
                <a:sym typeface="Arial"/>
              </a:rPr>
              <a:t> the kind that can’t stand on </a:t>
            </a:r>
            <a:r>
              <a:rPr lang="en-US" sz="1100"/>
              <a:t>their</a:t>
            </a:r>
            <a:r>
              <a:rPr b="0" i="0" lang="en-US" sz="1100" u="none" cap="none" strike="noStrike">
                <a:solidFill>
                  <a:schemeClr val="dk1"/>
                </a:solidFill>
                <a:latin typeface="Arial"/>
                <a:ea typeface="Arial"/>
                <a:cs typeface="Arial"/>
                <a:sym typeface="Arial"/>
              </a:rPr>
              <a:t> own? What words could you substitute for “when”? (Examples: if, after, although, since, because)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0" name="Shape 60"/>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Here are some other examples.</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6" name="Shape 66"/>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a:t>
            </a:r>
            <a:r>
              <a:rPr lang="en-US" sz="1100"/>
              <a:t>In journalistic writing, most attributions go after the quote.If they interrupt a sentence, note what words are capitalized and where the commas go. Notice the ONLY time you use single quotes (except in headlines) is a quote or title inside a quote.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72" name="Shape 7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Editing – Note where the punctuation goes for a </a:t>
            </a:r>
            <a:r>
              <a:rPr lang="en-US" sz="1100"/>
              <a:t>question that is a direct quote. A p</a:t>
            </a:r>
            <a:r>
              <a:rPr b="0" i="0" lang="en-US" sz="1100" u="none" cap="none" strike="noStrike">
                <a:solidFill>
                  <a:schemeClr val="dk1"/>
                </a:solidFill>
                <a:latin typeface="Arial"/>
                <a:ea typeface="Arial"/>
                <a:cs typeface="Arial"/>
                <a:sym typeface="Arial"/>
              </a:rPr>
              <a:t>artial quotes</a:t>
            </a:r>
            <a:r>
              <a:rPr lang="en-US" sz="1100"/>
              <a:t> like the second sentence</a:t>
            </a:r>
            <a:r>
              <a:rPr b="0" i="0" lang="en-US" sz="1100" u="none" cap="none" strike="noStrike">
                <a:solidFill>
                  <a:schemeClr val="dk1"/>
                </a:solidFill>
                <a:latin typeface="Arial"/>
                <a:ea typeface="Arial"/>
                <a:cs typeface="Arial"/>
                <a:sym typeface="Arial"/>
              </a:rPr>
              <a:t> can sound choppy, though sometimes they work. </a:t>
            </a:r>
            <a:r>
              <a:rPr lang="en-US" sz="1100"/>
              <a:t>However, no comma is necessary before you begin a partial quote. Titles of books, movies and plays, poems, songs and television shows are in quotes -- but newspapers, magazines, reference works and books of the Bible do not. Note how periods -- and commas -- go inside quotes, but question marks only do when they are part of the title.</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a:noFill/>
          <a:ln>
            <a:noFill/>
          </a:ln>
        </p:spPr>
        <p:txBody>
          <a:bodyPr anchorCtr="0" anchor="b" bIns="91425" lIns="91425" spcFirstLastPara="1" rIns="91425" wrap="square" tIns="91425"/>
          <a:lstStyle>
            <a:lvl1pPr indent="304800" lvl="0" marL="0" marR="0" rtl="0" algn="ct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304800" lvl="1" marL="0" marR="0" rtl="0" algn="ct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304800" lvl="2" marL="0" marR="0" rtl="0" algn="ctr">
              <a:spcBef>
                <a:spcPts val="0"/>
              </a:spcBef>
              <a:spcAft>
                <a:spcPts val="0"/>
              </a:spcAft>
              <a:buClr>
                <a:schemeClr val="dk1"/>
              </a:buClr>
              <a:buSzPts val="1400"/>
              <a:buFont typeface="Arial"/>
              <a:buNone/>
              <a:defRPr sz="1800"/>
            </a:lvl3pPr>
            <a:lvl4pPr indent="304800" lvl="3" marL="0" marR="0" rtl="0" algn="ctr">
              <a:spcBef>
                <a:spcPts val="0"/>
              </a:spcBef>
              <a:spcAft>
                <a:spcPts val="0"/>
              </a:spcAft>
              <a:buClr>
                <a:schemeClr val="dk1"/>
              </a:buClr>
              <a:buSzPts val="1400"/>
              <a:buFont typeface="Arial"/>
              <a:buNone/>
              <a:defRPr sz="1800"/>
            </a:lvl4pPr>
            <a:lvl5pPr indent="304800" lvl="4" marL="0" marR="0" rtl="0" algn="ctr">
              <a:spcBef>
                <a:spcPts val="0"/>
              </a:spcBef>
              <a:spcAft>
                <a:spcPts val="0"/>
              </a:spcAft>
              <a:buClr>
                <a:schemeClr val="dk1"/>
              </a:buClr>
              <a:buSzPts val="1400"/>
              <a:buFont typeface="Arial"/>
              <a:buNone/>
              <a:defRPr sz="1800"/>
            </a:lvl5pPr>
            <a:lvl6pPr indent="304800" lvl="5" marL="0" marR="0" rtl="0" algn="ctr">
              <a:spcBef>
                <a:spcPts val="0"/>
              </a:spcBef>
              <a:spcAft>
                <a:spcPts val="0"/>
              </a:spcAft>
              <a:buClr>
                <a:schemeClr val="dk1"/>
              </a:buClr>
              <a:buSzPts val="1400"/>
              <a:buFont typeface="Arial"/>
              <a:buNone/>
              <a:defRPr sz="1800"/>
            </a:lvl6pPr>
            <a:lvl7pPr indent="304800" lvl="6" marL="0" marR="0" rtl="0" algn="ctr">
              <a:spcBef>
                <a:spcPts val="0"/>
              </a:spcBef>
              <a:spcAft>
                <a:spcPts val="0"/>
              </a:spcAft>
              <a:buClr>
                <a:schemeClr val="dk1"/>
              </a:buClr>
              <a:buSzPts val="1400"/>
              <a:buFont typeface="Arial"/>
              <a:buNone/>
              <a:defRPr sz="1800"/>
            </a:lvl7pPr>
            <a:lvl8pPr indent="304800" lvl="7" marL="0" marR="0" rtl="0" algn="ctr">
              <a:spcBef>
                <a:spcPts val="0"/>
              </a:spcBef>
              <a:spcAft>
                <a:spcPts val="0"/>
              </a:spcAft>
              <a:buClr>
                <a:schemeClr val="dk1"/>
              </a:buClr>
              <a:buSzPts val="1400"/>
              <a:buFont typeface="Arial"/>
              <a:buNone/>
              <a:defRPr sz="1800"/>
            </a:lvl8pPr>
            <a:lvl9pPr indent="304800" lvl="8" marL="0" marR="0" rtl="0" algn="ctr">
              <a:spcBef>
                <a:spcPts val="0"/>
              </a:spcBef>
              <a:spcAft>
                <a:spcPts val="0"/>
              </a:spcAft>
              <a:buClr>
                <a:schemeClr val="dk1"/>
              </a:buClr>
              <a:buSzPts val="1400"/>
              <a:buFont typeface="Arial"/>
              <a:buNone/>
              <a:defRPr sz="1800"/>
            </a:lvl9pPr>
          </a:lstStyle>
          <a:p/>
        </p:txBody>
      </p:sp>
      <p:sp>
        <p:nvSpPr>
          <p:cNvPr id="10" name="Shape 10"/>
          <p:cNvSpPr txBox="1"/>
          <p:nvPr>
            <p:ph idx="1" type="subTitle"/>
          </p:nvPr>
        </p:nvSpPr>
        <p:spPr>
          <a:xfrm>
            <a:off x="685800" y="3786737"/>
            <a:ext cx="7772400" cy="1046400"/>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1pPr>
            <a:lvl2pPr indent="190500" lvl="1"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2pPr>
            <a:lvl3pPr indent="190500" lvl="2"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3pPr>
            <a:lvl4pPr indent="190500" lvl="3"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4pPr>
            <a:lvl5pPr indent="190500" lvl="4"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5pPr>
            <a:lvl6pPr indent="190500" lvl="5"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6pPr>
            <a:lvl7pPr indent="190500" lvl="6"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7pPr>
            <a:lvl8pPr indent="190500" lvl="7"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8pPr>
            <a:lvl9pPr indent="190500" lvl="8" marL="0" marR="0" rtl="0" algn="ctr">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spcAft>
                <a:spcPts val="0"/>
              </a:spcAft>
              <a:buClr>
                <a:schemeClr val="dk1"/>
              </a:buClr>
              <a:buSzPts val="1400"/>
              <a:buFont typeface="Arial"/>
              <a:buNone/>
              <a:defRPr sz="1800"/>
            </a:lvl3pPr>
            <a:lvl4pPr indent="228600" lvl="3" marL="0" marR="0" rtl="0" algn="l">
              <a:spcBef>
                <a:spcPts val="0"/>
              </a:spcBef>
              <a:spcAft>
                <a:spcPts val="0"/>
              </a:spcAft>
              <a:buClr>
                <a:schemeClr val="dk1"/>
              </a:buClr>
              <a:buSzPts val="1400"/>
              <a:buFont typeface="Arial"/>
              <a:buNone/>
              <a:defRPr sz="1800"/>
            </a:lvl4pPr>
            <a:lvl5pPr indent="228600" lvl="4" marL="0" marR="0" rtl="0" algn="l">
              <a:spcBef>
                <a:spcPts val="0"/>
              </a:spcBef>
              <a:spcAft>
                <a:spcPts val="0"/>
              </a:spcAft>
              <a:buClr>
                <a:schemeClr val="dk1"/>
              </a:buClr>
              <a:buSzPts val="1400"/>
              <a:buFont typeface="Arial"/>
              <a:buNone/>
              <a:defRPr sz="1800"/>
            </a:lvl5pPr>
            <a:lvl6pPr indent="228600" lvl="5" marL="0" marR="0" rtl="0" algn="l">
              <a:spcBef>
                <a:spcPts val="0"/>
              </a:spcBef>
              <a:spcAft>
                <a:spcPts val="0"/>
              </a:spcAft>
              <a:buClr>
                <a:schemeClr val="dk1"/>
              </a:buClr>
              <a:buSzPts val="1400"/>
              <a:buFont typeface="Arial"/>
              <a:buNone/>
              <a:defRPr sz="1800"/>
            </a:lvl6pPr>
            <a:lvl7pPr indent="228600" lvl="6" marL="0" marR="0" rtl="0" algn="l">
              <a:spcBef>
                <a:spcPts val="0"/>
              </a:spcBef>
              <a:spcAft>
                <a:spcPts val="0"/>
              </a:spcAft>
              <a:buClr>
                <a:schemeClr val="dk1"/>
              </a:buClr>
              <a:buSzPts val="1400"/>
              <a:buFont typeface="Arial"/>
              <a:buNone/>
              <a:defRPr sz="1800"/>
            </a:lvl7pPr>
            <a:lvl8pPr indent="228600" lvl="7" marL="0" marR="0" rtl="0" algn="l">
              <a:spcBef>
                <a:spcPts val="0"/>
              </a:spcBef>
              <a:spcAft>
                <a:spcPts val="0"/>
              </a:spcAft>
              <a:buClr>
                <a:schemeClr val="dk1"/>
              </a:buClr>
              <a:buSzPts val="1400"/>
              <a:buFont typeface="Arial"/>
              <a:buNone/>
              <a:defRPr sz="1800"/>
            </a:lvl8pPr>
            <a:lvl9pPr indent="228600" lvl="8" marL="0" marR="0" rtl="0" algn="l">
              <a:spcBef>
                <a:spcPts val="0"/>
              </a:spcBef>
              <a:spcAft>
                <a:spcPts val="0"/>
              </a:spcAft>
              <a:buClr>
                <a:schemeClr val="dk1"/>
              </a:buClr>
              <a:buSzPts val="1400"/>
              <a:buFont typeface="Arial"/>
              <a:buNone/>
              <a:defRPr sz="1800"/>
            </a:lvl9pPr>
          </a:lstStyle>
          <a:p/>
        </p:txBody>
      </p:sp>
      <p:sp>
        <p:nvSpPr>
          <p:cNvPr id="13" name="Shape 13"/>
          <p:cNvSpPr txBox="1"/>
          <p:nvPr>
            <p:ph idx="1" type="body"/>
          </p:nvPr>
        </p:nvSpPr>
        <p:spPr>
          <a:xfrm>
            <a:off x="457200" y="1600200"/>
            <a:ext cx="8229600" cy="4967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spcAft>
                <a:spcPts val="0"/>
              </a:spcAft>
              <a:buClr>
                <a:schemeClr val="dk1"/>
              </a:buClr>
              <a:buSzPts val="1400"/>
              <a:buFont typeface="Arial"/>
              <a:buNone/>
              <a:defRPr sz="1800"/>
            </a:lvl3pPr>
            <a:lvl4pPr indent="228600" lvl="3" marL="0" marR="0" rtl="0" algn="l">
              <a:spcBef>
                <a:spcPts val="0"/>
              </a:spcBef>
              <a:spcAft>
                <a:spcPts val="0"/>
              </a:spcAft>
              <a:buClr>
                <a:schemeClr val="dk1"/>
              </a:buClr>
              <a:buSzPts val="1400"/>
              <a:buFont typeface="Arial"/>
              <a:buNone/>
              <a:defRPr sz="1800"/>
            </a:lvl4pPr>
            <a:lvl5pPr indent="228600" lvl="4" marL="0" marR="0" rtl="0" algn="l">
              <a:spcBef>
                <a:spcPts val="0"/>
              </a:spcBef>
              <a:spcAft>
                <a:spcPts val="0"/>
              </a:spcAft>
              <a:buClr>
                <a:schemeClr val="dk1"/>
              </a:buClr>
              <a:buSzPts val="1400"/>
              <a:buFont typeface="Arial"/>
              <a:buNone/>
              <a:defRPr sz="1800"/>
            </a:lvl5pPr>
            <a:lvl6pPr indent="228600" lvl="5" marL="0" marR="0" rtl="0" algn="l">
              <a:spcBef>
                <a:spcPts val="0"/>
              </a:spcBef>
              <a:spcAft>
                <a:spcPts val="0"/>
              </a:spcAft>
              <a:buClr>
                <a:schemeClr val="dk1"/>
              </a:buClr>
              <a:buSzPts val="1400"/>
              <a:buFont typeface="Arial"/>
              <a:buNone/>
              <a:defRPr sz="1800"/>
            </a:lvl6pPr>
            <a:lvl7pPr indent="228600" lvl="6" marL="0" marR="0" rtl="0" algn="l">
              <a:spcBef>
                <a:spcPts val="0"/>
              </a:spcBef>
              <a:spcAft>
                <a:spcPts val="0"/>
              </a:spcAft>
              <a:buClr>
                <a:schemeClr val="dk1"/>
              </a:buClr>
              <a:buSzPts val="1400"/>
              <a:buFont typeface="Arial"/>
              <a:buNone/>
              <a:defRPr sz="1800"/>
            </a:lvl7pPr>
            <a:lvl8pPr indent="228600" lvl="7" marL="0" marR="0" rtl="0" algn="l">
              <a:spcBef>
                <a:spcPts val="0"/>
              </a:spcBef>
              <a:spcAft>
                <a:spcPts val="0"/>
              </a:spcAft>
              <a:buClr>
                <a:schemeClr val="dk1"/>
              </a:buClr>
              <a:buSzPts val="1400"/>
              <a:buFont typeface="Arial"/>
              <a:buNone/>
              <a:defRPr sz="1800"/>
            </a:lvl8pPr>
            <a:lvl9pPr indent="228600" lvl="8" marL="0" marR="0" rtl="0" algn="l">
              <a:spcBef>
                <a:spcPts val="0"/>
              </a:spcBef>
              <a:spcAft>
                <a:spcPts val="0"/>
              </a:spcAft>
              <a:buClr>
                <a:schemeClr val="dk1"/>
              </a:buClr>
              <a:buSzPts val="1400"/>
              <a:buFont typeface="Arial"/>
              <a:buNone/>
              <a:defRPr sz="1800"/>
            </a:lvl9pPr>
          </a:lstStyle>
          <a:p/>
        </p:txBody>
      </p:sp>
      <p:sp>
        <p:nvSpPr>
          <p:cNvPr id="16" name="Shape 16"/>
          <p:cNvSpPr txBox="1"/>
          <p:nvPr>
            <p:ph idx="1" type="body"/>
          </p:nvPr>
        </p:nvSpPr>
        <p:spPr>
          <a:xfrm>
            <a:off x="457200" y="1600200"/>
            <a:ext cx="3994500" cy="4967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 name="Shape 17"/>
          <p:cNvSpPr txBox="1"/>
          <p:nvPr>
            <p:ph idx="2" type="body"/>
          </p:nvPr>
        </p:nvSpPr>
        <p:spPr>
          <a:xfrm>
            <a:off x="4692273" y="1600200"/>
            <a:ext cx="3994500" cy="4967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spcAft>
                <a:spcPts val="0"/>
              </a:spcAft>
              <a:buClr>
                <a:schemeClr val="dk1"/>
              </a:buClr>
              <a:buSzPts val="1400"/>
              <a:buFont typeface="Arial"/>
              <a:buNone/>
              <a:defRPr sz="1800"/>
            </a:lvl3pPr>
            <a:lvl4pPr indent="228600" lvl="3" marL="0" marR="0" rtl="0" algn="l">
              <a:spcBef>
                <a:spcPts val="0"/>
              </a:spcBef>
              <a:spcAft>
                <a:spcPts val="0"/>
              </a:spcAft>
              <a:buClr>
                <a:schemeClr val="dk1"/>
              </a:buClr>
              <a:buSzPts val="1400"/>
              <a:buFont typeface="Arial"/>
              <a:buNone/>
              <a:defRPr sz="1800"/>
            </a:lvl4pPr>
            <a:lvl5pPr indent="228600" lvl="4" marL="0" marR="0" rtl="0" algn="l">
              <a:spcBef>
                <a:spcPts val="0"/>
              </a:spcBef>
              <a:spcAft>
                <a:spcPts val="0"/>
              </a:spcAft>
              <a:buClr>
                <a:schemeClr val="dk1"/>
              </a:buClr>
              <a:buSzPts val="1400"/>
              <a:buFont typeface="Arial"/>
              <a:buNone/>
              <a:defRPr sz="1800"/>
            </a:lvl5pPr>
            <a:lvl6pPr indent="228600" lvl="5" marL="0" marR="0" rtl="0" algn="l">
              <a:spcBef>
                <a:spcPts val="0"/>
              </a:spcBef>
              <a:spcAft>
                <a:spcPts val="0"/>
              </a:spcAft>
              <a:buClr>
                <a:schemeClr val="dk1"/>
              </a:buClr>
              <a:buSzPts val="1400"/>
              <a:buFont typeface="Arial"/>
              <a:buNone/>
              <a:defRPr sz="1800"/>
            </a:lvl6pPr>
            <a:lvl7pPr indent="228600" lvl="6" marL="0" marR="0" rtl="0" algn="l">
              <a:spcBef>
                <a:spcPts val="0"/>
              </a:spcBef>
              <a:spcAft>
                <a:spcPts val="0"/>
              </a:spcAft>
              <a:buClr>
                <a:schemeClr val="dk1"/>
              </a:buClr>
              <a:buSzPts val="1400"/>
              <a:buFont typeface="Arial"/>
              <a:buNone/>
              <a:defRPr sz="1800"/>
            </a:lvl7pPr>
            <a:lvl8pPr indent="228600" lvl="7" marL="0" marR="0" rtl="0" algn="l">
              <a:spcBef>
                <a:spcPts val="0"/>
              </a:spcBef>
              <a:spcAft>
                <a:spcPts val="0"/>
              </a:spcAft>
              <a:buClr>
                <a:schemeClr val="dk1"/>
              </a:buClr>
              <a:buSzPts val="1400"/>
              <a:buFont typeface="Arial"/>
              <a:buNone/>
              <a:defRPr sz="1800"/>
            </a:lvl8pPr>
            <a:lvl9pPr indent="228600" lvl="8" marL="0" marR="0" rtl="0" algn="l">
              <a:spcBef>
                <a:spcPts val="0"/>
              </a:spcBef>
              <a:spcAft>
                <a:spcPts val="0"/>
              </a:spcAft>
              <a:buClr>
                <a:schemeClr val="dk1"/>
              </a:buClr>
              <a:buSzPts val="1400"/>
              <a:buFont typeface="Arial"/>
              <a:buNone/>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a:noFill/>
          <a:ln>
            <a:noFill/>
          </a:ln>
        </p:spPr>
        <p:txBody>
          <a:bodyPr anchorCtr="0" anchor="t" bIns="91425" lIns="91425" spcFirstLastPara="1" rIns="91425" wrap="square" tIns="91425"/>
          <a:lstStyle>
            <a:lvl1pPr indent="-228600" lvl="0" marL="457200" marR="0" rtl="0" algn="ctr">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spcAft>
                <a:spcPts val="0"/>
              </a:spcAft>
              <a:buClr>
                <a:schemeClr val="dk1"/>
              </a:buClr>
              <a:buSzPts val="1400"/>
              <a:buFont typeface="Arial"/>
              <a:buNone/>
              <a:defRPr sz="1800"/>
            </a:lvl3pPr>
            <a:lvl4pPr indent="228600" lvl="3" marL="0" marR="0" rtl="0" algn="l">
              <a:spcBef>
                <a:spcPts val="0"/>
              </a:spcBef>
              <a:spcAft>
                <a:spcPts val="0"/>
              </a:spcAft>
              <a:buClr>
                <a:schemeClr val="dk1"/>
              </a:buClr>
              <a:buSzPts val="1400"/>
              <a:buFont typeface="Arial"/>
              <a:buNone/>
              <a:defRPr sz="1800"/>
            </a:lvl4pPr>
            <a:lvl5pPr indent="228600" lvl="4" marL="0" marR="0" rtl="0" algn="l">
              <a:spcBef>
                <a:spcPts val="0"/>
              </a:spcBef>
              <a:spcAft>
                <a:spcPts val="0"/>
              </a:spcAft>
              <a:buClr>
                <a:schemeClr val="dk1"/>
              </a:buClr>
              <a:buSzPts val="1400"/>
              <a:buFont typeface="Arial"/>
              <a:buNone/>
              <a:defRPr sz="1800"/>
            </a:lvl5pPr>
            <a:lvl6pPr indent="228600" lvl="5" marL="0" marR="0" rtl="0" algn="l">
              <a:spcBef>
                <a:spcPts val="0"/>
              </a:spcBef>
              <a:spcAft>
                <a:spcPts val="0"/>
              </a:spcAft>
              <a:buClr>
                <a:schemeClr val="dk1"/>
              </a:buClr>
              <a:buSzPts val="1400"/>
              <a:buFont typeface="Arial"/>
              <a:buNone/>
              <a:defRPr sz="1800"/>
            </a:lvl6pPr>
            <a:lvl7pPr indent="228600" lvl="6" marL="0" marR="0" rtl="0" algn="l">
              <a:spcBef>
                <a:spcPts val="0"/>
              </a:spcBef>
              <a:spcAft>
                <a:spcPts val="0"/>
              </a:spcAft>
              <a:buClr>
                <a:schemeClr val="dk1"/>
              </a:buClr>
              <a:buSzPts val="1400"/>
              <a:buFont typeface="Arial"/>
              <a:buNone/>
              <a:defRPr sz="1800"/>
            </a:lvl7pPr>
            <a:lvl8pPr indent="228600" lvl="7" marL="0" marR="0" rtl="0" algn="l">
              <a:spcBef>
                <a:spcPts val="0"/>
              </a:spcBef>
              <a:spcAft>
                <a:spcPts val="0"/>
              </a:spcAft>
              <a:buClr>
                <a:schemeClr val="dk1"/>
              </a:buClr>
              <a:buSzPts val="1400"/>
              <a:buFont typeface="Arial"/>
              <a:buNone/>
              <a:defRPr sz="1800"/>
            </a:lvl8pPr>
            <a:lvl9pPr indent="228600" lvl="8" marL="0" marR="0" rtl="0" algn="l">
              <a:spcBef>
                <a:spcPts val="0"/>
              </a:spcBef>
              <a:spcAft>
                <a:spcPts val="0"/>
              </a:spcAft>
              <a:buClr>
                <a:schemeClr val="dk1"/>
              </a:buClr>
              <a:buSzPts val="1400"/>
              <a:buFont typeface="Arial"/>
              <a:buNone/>
              <a:defRPr sz="1800"/>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6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25" name="Shape 25"/>
        <p:cNvGrpSpPr/>
        <p:nvPr/>
      </p:nvGrpSpPr>
      <p:grpSpPr>
        <a:xfrm>
          <a:off x="0" y="0"/>
          <a:ext cx="0" cy="0"/>
          <a:chOff x="0" y="0"/>
          <a:chExt cx="0" cy="0"/>
        </a:xfrm>
      </p:grpSpPr>
      <p:pic>
        <p:nvPicPr>
          <p:cNvPr descr="curriculum-background.jpg" id="26" name="Shape 26"/>
          <p:cNvPicPr preferRelativeResize="0"/>
          <p:nvPr/>
        </p:nvPicPr>
        <p:blipFill>
          <a:blip r:embed="rId3">
            <a:alphaModFix/>
          </a:blip>
          <a:stretch>
            <a:fillRect/>
          </a:stretch>
        </p:blipFill>
        <p:spPr>
          <a:xfrm>
            <a:off x="0" y="60158"/>
            <a:ext cx="9144002" cy="6737686"/>
          </a:xfrm>
          <a:prstGeom prst="rect">
            <a:avLst/>
          </a:prstGeom>
          <a:noFill/>
          <a:ln>
            <a:noFill/>
          </a:ln>
        </p:spPr>
      </p:pic>
      <p:sp>
        <p:nvSpPr>
          <p:cNvPr id="27" name="Shape 27"/>
          <p:cNvSpPr txBox="1"/>
          <p:nvPr>
            <p:ph type="ctrTitle"/>
          </p:nvPr>
        </p:nvSpPr>
        <p:spPr>
          <a:xfrm>
            <a:off x="685800" y="2698445"/>
            <a:ext cx="7772400" cy="1515900"/>
          </a:xfrm>
          <a:prstGeom prst="rect">
            <a:avLst/>
          </a:prstGeom>
          <a:noFill/>
          <a:ln>
            <a:noFill/>
          </a:ln>
        </p:spPr>
        <p:txBody>
          <a:bodyPr anchorCtr="0" anchor="b" bIns="91425" lIns="91425" spcFirstLastPara="1" rIns="91425" wrap="square" tIns="91425">
            <a:noAutofit/>
          </a:bodyPr>
          <a:lstStyle/>
          <a:p>
            <a:pPr indent="304800" lvl="0" marL="0" marR="0" rtl="0" algn="ctr">
              <a:lnSpc>
                <a:spcPct val="100000"/>
              </a:lnSpc>
              <a:spcBef>
                <a:spcPts val="0"/>
              </a:spcBef>
              <a:spcAft>
                <a:spcPts val="0"/>
              </a:spcAft>
              <a:buClr>
                <a:schemeClr val="dk1"/>
              </a:buClr>
              <a:buFont typeface="Garamond"/>
              <a:buNone/>
            </a:pPr>
            <a:r>
              <a:rPr b="0" i="0" lang="en-US" sz="8650" u="none" cap="none" strike="noStrike">
                <a:solidFill>
                  <a:schemeClr val="dk1"/>
                </a:solidFill>
                <a:latin typeface="Garamond"/>
                <a:ea typeface="Garamond"/>
                <a:cs typeface="Garamond"/>
                <a:sym typeface="Garamond"/>
              </a:rPr>
              <a:t>Quick </a:t>
            </a:r>
            <a:r>
              <a:rPr lang="en-US" sz="8650">
                <a:solidFill>
                  <a:schemeClr val="dk1"/>
                </a:solidFill>
                <a:latin typeface="Garamond"/>
                <a:ea typeface="Garamond"/>
                <a:cs typeface="Garamond"/>
                <a:sym typeface="Garamond"/>
              </a:rPr>
              <a:t>H</a:t>
            </a:r>
            <a:r>
              <a:rPr b="0" i="0" lang="en-US" sz="8650" u="none" cap="none" strike="noStrike">
                <a:solidFill>
                  <a:schemeClr val="dk1"/>
                </a:solidFill>
                <a:latin typeface="Garamond"/>
                <a:ea typeface="Garamond"/>
                <a:cs typeface="Garamond"/>
                <a:sym typeface="Garamond"/>
              </a:rPr>
              <a:t>its </a:t>
            </a:r>
            <a:endParaRPr b="0" i="0" sz="8650" u="none" cap="none" strike="noStrike">
              <a:solidFill>
                <a:schemeClr val="dk1"/>
              </a:solidFill>
              <a:latin typeface="Garamond"/>
              <a:ea typeface="Garamond"/>
              <a:cs typeface="Garamond"/>
              <a:sym typeface="Garamond"/>
            </a:endParaRPr>
          </a:p>
        </p:txBody>
      </p:sp>
      <p:sp>
        <p:nvSpPr>
          <p:cNvPr id="28" name="Shape 28"/>
          <p:cNvSpPr txBox="1"/>
          <p:nvPr>
            <p:ph idx="1" type="subTitle"/>
          </p:nvPr>
        </p:nvSpPr>
        <p:spPr>
          <a:xfrm>
            <a:off x="685800" y="4343328"/>
            <a:ext cx="7772400" cy="646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Font typeface="Arial"/>
              <a:buNone/>
            </a:pPr>
            <a:r>
              <a:rPr b="0" i="0" lang="en-US" sz="3000" u="none" cap="none" strike="noStrike">
                <a:solidFill>
                  <a:srgbClr val="000000"/>
                </a:solidFill>
                <a:latin typeface="Arial"/>
                <a:ea typeface="Arial"/>
                <a:cs typeface="Arial"/>
                <a:sym typeface="Arial"/>
              </a:rPr>
              <a:t>Editing</a:t>
            </a:r>
            <a:endParaRPr b="0" i="0" sz="30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573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3: Miscellaneous comma rules</a:t>
            </a:r>
            <a:endParaRPr b="1" i="0" sz="2400" u="none" cap="none" strike="noStrike">
              <a:solidFill>
                <a:srgbClr val="5142BB"/>
              </a:solidFill>
              <a:latin typeface="Helvetica Neue"/>
              <a:ea typeface="Helvetica Neue"/>
              <a:cs typeface="Helvetica Neue"/>
              <a:sym typeface="Helvetica Neue"/>
            </a:endParaRPr>
          </a:p>
        </p:txBody>
      </p:sp>
      <p:sp>
        <p:nvSpPr>
          <p:cNvPr id="81" name="Shape 81"/>
          <p:cNvSpPr txBox="1"/>
          <p:nvPr>
            <p:ph idx="1" type="body"/>
          </p:nvPr>
        </p:nvSpPr>
        <p:spPr>
          <a:xfrm>
            <a:off x="457200" y="9144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science teacher, </a:t>
            </a:r>
            <a:r>
              <a:rPr lang="en-US" sz="2800" u="sng">
                <a:solidFill>
                  <a:schemeClr val="dk1"/>
                </a:solidFill>
                <a:latin typeface="Helvetica Neue"/>
                <a:ea typeface="Helvetica Neue"/>
                <a:cs typeface="Helvetica Neue"/>
                <a:sym typeface="Helvetica Neue"/>
              </a:rPr>
              <a:t>who travels to South America each summer to study</a:t>
            </a:r>
            <a:r>
              <a:rPr lang="en-US" sz="2800">
                <a:solidFill>
                  <a:schemeClr val="dk1"/>
                </a:solidFill>
                <a:latin typeface="Helvetica Neue"/>
                <a:ea typeface="Helvetica Neue"/>
                <a:cs typeface="Helvetica Neue"/>
                <a:sym typeface="Helvetica Neue"/>
              </a:rPr>
              <a:t>, shares much of what she learns with her students.</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The first sentence has a nonrestrictive (nonessential) clause in it. That part could be removed, and the sentence would mean the same thing. Therefore, it’s set off by commas.</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The math teacher </a:t>
            </a:r>
            <a:r>
              <a:rPr lang="en-US" sz="2800" u="sng">
                <a:solidFill>
                  <a:schemeClr val="dk1"/>
                </a:solidFill>
                <a:latin typeface="Helvetica Neue"/>
                <a:ea typeface="Helvetica Neue"/>
                <a:cs typeface="Helvetica Neue"/>
                <a:sym typeface="Helvetica Neue"/>
              </a:rPr>
              <a:t>whose students score highest on the state test </a:t>
            </a:r>
            <a:r>
              <a:rPr lang="en-US" sz="2800">
                <a:solidFill>
                  <a:schemeClr val="dk1"/>
                </a:solidFill>
                <a:latin typeface="Helvetica Neue"/>
                <a:ea typeface="Helvetica Neue"/>
                <a:cs typeface="Helvetica Neue"/>
                <a:sym typeface="Helvetica Neue"/>
              </a:rPr>
              <a:t>will win a Big Mac from his colleagues.</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This sentence has a restrictive (essential) clause in it. That part cannot be removed — it’s necessary for the meaning and is NOT set off by commas.</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457200" y="1811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3: Miscellaneous comma rules</a:t>
            </a:r>
            <a:endParaRPr b="1" i="0" sz="2400" u="none" cap="none" strike="noStrike">
              <a:solidFill>
                <a:srgbClr val="5142BB"/>
              </a:solidFill>
              <a:latin typeface="Helvetica Neue"/>
              <a:ea typeface="Helvetica Neue"/>
              <a:cs typeface="Helvetica Neue"/>
              <a:sym typeface="Helvetica Neue"/>
            </a:endParaRPr>
          </a:p>
        </p:txBody>
      </p:sp>
      <p:sp>
        <p:nvSpPr>
          <p:cNvPr id="87" name="Shape 87"/>
          <p:cNvSpPr txBox="1"/>
          <p:nvPr>
            <p:ph idx="1" type="body"/>
          </p:nvPr>
        </p:nvSpPr>
        <p:spPr>
          <a:xfrm>
            <a:off x="457200" y="7620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play has parts for seven females, five males and assorted children in the chorus.</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The Oxford comma, also known as a serial comma, is not used in journalistic writing. For a series connected with a coordinating conjunction (and, or, but, nor), only use a comma before the conjunction if the meaning would be unclear without it.</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It was an </a:t>
            </a:r>
            <a:r>
              <a:rPr lang="en-US" sz="2800" u="sng">
                <a:solidFill>
                  <a:schemeClr val="dk1"/>
                </a:solidFill>
                <a:latin typeface="Helvetica Neue"/>
                <a:ea typeface="Helvetica Neue"/>
                <a:cs typeface="Helvetica Neue"/>
                <a:sym typeface="Helvetica Neue"/>
              </a:rPr>
              <a:t>emotional, dramatic ending</a:t>
            </a:r>
            <a:r>
              <a:rPr lang="en-US" sz="2800">
                <a:solidFill>
                  <a:schemeClr val="dk1"/>
                </a:solidFill>
                <a:latin typeface="Helvetica Neue"/>
                <a:ea typeface="Helvetica Neue"/>
                <a:cs typeface="Helvetica Neue"/>
                <a:sym typeface="Helvetica Neue"/>
              </a:rPr>
              <a:t> to the play, but the audience was ready for </a:t>
            </a:r>
            <a:r>
              <a:rPr lang="en-US" sz="2800" u="sng">
                <a:solidFill>
                  <a:schemeClr val="dk1"/>
                </a:solidFill>
                <a:latin typeface="Helvetica Neue"/>
                <a:ea typeface="Helvetica Neue"/>
                <a:cs typeface="Helvetica Neue"/>
                <a:sym typeface="Helvetica Neue"/>
              </a:rPr>
              <a:t>classic Shakespearean tragedy.</a:t>
            </a:r>
            <a:endParaRPr sz="2800" u="sng">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u="sng">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Put a comma between two modifiers of equal rank. (TIP: If you can put these adjectives in either order or put an “and” between them, they need a comma. Note why we need a comma in the first part of the sentence but not the second.)</a:t>
            </a:r>
            <a:endParaRPr i="1" sz="2000">
              <a:solidFill>
                <a:schemeClr val="dk1"/>
              </a:solidFill>
            </a:endParaRPr>
          </a:p>
          <a:p>
            <a:pPr indent="0" lvl="0" marL="0" rtl="0">
              <a:spcBef>
                <a:spcPts val="0"/>
              </a:spcBef>
              <a:spcAft>
                <a:spcPts val="0"/>
              </a:spcAft>
              <a:buNone/>
            </a:pPr>
            <a:r>
              <a:t/>
            </a:r>
            <a:endParaRPr sz="2800" u="sng">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3: Miscellaneous comma rules</a:t>
            </a:r>
            <a:endParaRPr b="1" i="0" sz="2400" u="none" cap="none" strike="noStrike">
              <a:solidFill>
                <a:srgbClr val="5142BB"/>
              </a:solidFill>
              <a:latin typeface="Helvetica Neue"/>
              <a:ea typeface="Helvetica Neue"/>
              <a:cs typeface="Helvetica Neue"/>
              <a:sym typeface="Helvetica Neue"/>
            </a:endParaRPr>
          </a:p>
        </p:txBody>
      </p:sp>
      <p:sp>
        <p:nvSpPr>
          <p:cNvPr id="93" name="Shape 93"/>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The varsity softball team, </a:t>
            </a:r>
            <a:r>
              <a:rPr lang="en-US" sz="2800" u="sng">
                <a:solidFill>
                  <a:schemeClr val="dk1"/>
                </a:solidFill>
                <a:latin typeface="Helvetica Neue"/>
                <a:ea typeface="Helvetica Neue"/>
                <a:cs typeface="Helvetica Neue"/>
                <a:sym typeface="Helvetica Neue"/>
              </a:rPr>
              <a:t>made up entirely of sophomores,</a:t>
            </a:r>
            <a:r>
              <a:rPr lang="en-US" sz="2800">
                <a:solidFill>
                  <a:schemeClr val="dk1"/>
                </a:solidFill>
                <a:latin typeface="Helvetica Neue"/>
                <a:ea typeface="Helvetica Neue"/>
                <a:cs typeface="Helvetica Neue"/>
                <a:sym typeface="Helvetica Neue"/>
              </a:rPr>
              <a:t> is heading to the state tournament.</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A parenthetical expression is an addition to the main sentence — just an extra aside — and is set off by commas.</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Mrs. Rutherford, </a:t>
            </a:r>
            <a:r>
              <a:rPr lang="en-US" sz="2800" u="sng">
                <a:solidFill>
                  <a:schemeClr val="dk1"/>
                </a:solidFill>
                <a:latin typeface="Helvetica Neue"/>
                <a:ea typeface="Helvetica Neue"/>
                <a:cs typeface="Helvetica Neue"/>
                <a:sym typeface="Helvetica Neue"/>
              </a:rPr>
              <a:t>my favorite English teacher,</a:t>
            </a:r>
            <a:r>
              <a:rPr lang="en-US" sz="2800">
                <a:solidFill>
                  <a:schemeClr val="dk1"/>
                </a:solidFill>
                <a:latin typeface="Helvetica Neue"/>
                <a:ea typeface="Helvetica Neue"/>
                <a:cs typeface="Helvetica Neue"/>
                <a:sym typeface="Helvetica Neue"/>
              </a:rPr>
              <a:t> plans to retire next month.</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rPr lang="en-US" sz="2800" u="sng">
                <a:solidFill>
                  <a:schemeClr val="dk1"/>
                </a:solidFill>
                <a:latin typeface="Helvetica Neue"/>
                <a:ea typeface="Helvetica Neue"/>
                <a:cs typeface="Helvetica Neue"/>
                <a:sym typeface="Helvetica Neue"/>
              </a:rPr>
              <a:t>English teacher Susan Rutherford </a:t>
            </a:r>
            <a:r>
              <a:rPr lang="en-US" sz="2800">
                <a:solidFill>
                  <a:schemeClr val="dk1"/>
                </a:solidFill>
                <a:latin typeface="Helvetica Neue"/>
                <a:ea typeface="Helvetica Neue"/>
                <a:cs typeface="Helvetica Neue"/>
                <a:sym typeface="Helvetica Neue"/>
              </a:rPr>
              <a:t>plans to retire next month.</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An appositive is set off with commas, but often in journalistic writing, a short identifier before the proper noun is better -- and doesn’t require any commas.</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573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4: Apostrophes</a:t>
            </a:r>
            <a:endParaRPr b="1" i="0" sz="2400" u="none" cap="none" strike="noStrike">
              <a:solidFill>
                <a:srgbClr val="5142BB"/>
              </a:solidFill>
              <a:latin typeface="Helvetica Neue"/>
              <a:ea typeface="Helvetica Neue"/>
              <a:cs typeface="Helvetica Neue"/>
              <a:sym typeface="Helvetica Neue"/>
            </a:endParaRPr>
          </a:p>
        </p:txBody>
      </p:sp>
      <p:sp>
        <p:nvSpPr>
          <p:cNvPr id="99" name="Shape 99"/>
          <p:cNvSpPr txBox="1"/>
          <p:nvPr>
            <p:ph idx="1" type="body"/>
          </p:nvPr>
        </p:nvSpPr>
        <p:spPr>
          <a:xfrm>
            <a:off x="457200" y="8382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apostrophe’s job in a sentence shouldn’t be hard to explain: It’s two-fold.</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The first use is making a noun possessive. The second and third are contractions, indicating one or more letters are missing (should not = o -- and it is = i). Some often-confused apostrophe uses:</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He belongs to a ’60s rock ’n’ roll band. </a:t>
            </a:r>
            <a:endParaRPr sz="1800">
              <a:solidFill>
                <a:schemeClr val="dk1"/>
              </a:solidFill>
              <a:latin typeface="Helvetica Neue"/>
              <a:ea typeface="Helvetica Neue"/>
              <a:cs typeface="Helvetica Neue"/>
              <a:sym typeface="Helvetica Neue"/>
            </a:endParaRPr>
          </a:p>
          <a:p>
            <a:pPr indent="-330200" lvl="0" marL="533400" rtl="0">
              <a:spcBef>
                <a:spcPts val="0"/>
              </a:spcBef>
              <a:spcAft>
                <a:spcPts val="0"/>
              </a:spcAft>
              <a:buSzPts val="1800"/>
              <a:buChar char="•"/>
            </a:pPr>
            <a:r>
              <a:rPr i="1" lang="en-US" sz="2000">
                <a:solidFill>
                  <a:schemeClr val="dk1"/>
                </a:solidFill>
              </a:rPr>
              <a:t>The “19” is missing in 1960s and so are the “a” and “d” in band.</a:t>
            </a:r>
            <a:endParaRPr i="1" sz="1800">
              <a:solidFill>
                <a:schemeClr val="dk1"/>
              </a:solidFill>
            </a:endParaRPr>
          </a:p>
          <a:p>
            <a:pPr indent="0" lvl="0" marL="190500" rtl="0">
              <a:spcBef>
                <a:spcPts val="0"/>
              </a:spcBef>
              <a:spcAft>
                <a:spcPts val="0"/>
              </a:spcAft>
              <a:buNone/>
            </a:pPr>
            <a:r>
              <a:t/>
            </a:r>
            <a:endParaRPr sz="28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The children’s party is set for Saturday.</a:t>
            </a:r>
            <a:endParaRPr sz="1800">
              <a:solidFill>
                <a:schemeClr val="dk1"/>
              </a:solidFill>
              <a:latin typeface="Helvetica Neue"/>
              <a:ea typeface="Helvetica Neue"/>
              <a:cs typeface="Helvetica Neue"/>
              <a:sym typeface="Helvetica Neue"/>
            </a:endParaRPr>
          </a:p>
          <a:p>
            <a:pPr indent="-330200" lvl="0" marL="533400" rtl="0">
              <a:spcBef>
                <a:spcPts val="0"/>
              </a:spcBef>
              <a:spcAft>
                <a:spcPts val="0"/>
              </a:spcAft>
              <a:buSzPts val="1800"/>
              <a:buChar char="•"/>
            </a:pPr>
            <a:r>
              <a:rPr i="1" lang="en-US" sz="2000">
                <a:solidFill>
                  <a:schemeClr val="dk1"/>
                </a:solidFill>
              </a:rPr>
              <a:t>“Children” is already plural. Only add ’s - same with men’s, etc.</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The Whites are going on vacation.</a:t>
            </a:r>
            <a:endParaRPr sz="2800">
              <a:solidFill>
                <a:schemeClr val="dk1"/>
              </a:solidFill>
              <a:latin typeface="Helvetica Neue"/>
              <a:ea typeface="Helvetica Neue"/>
              <a:cs typeface="Helvetica Neue"/>
              <a:sym typeface="Helvetica Neue"/>
            </a:endParaRPr>
          </a:p>
          <a:p>
            <a:pPr indent="-330200" lvl="0" marL="533400" rtl="0">
              <a:spcBef>
                <a:spcPts val="0"/>
              </a:spcBef>
              <a:spcAft>
                <a:spcPts val="0"/>
              </a:spcAft>
              <a:buSzPts val="1800"/>
              <a:buChar char="•"/>
            </a:pPr>
            <a:r>
              <a:rPr i="1" lang="en-US" sz="2000">
                <a:solidFill>
                  <a:schemeClr val="dk1"/>
                </a:solidFill>
              </a:rPr>
              <a:t>The family doesn’t own the vacation and no letter is left out. Rogue apostrophes also appear on signs — “Vegetable’s for sale”  and “Frank’s Flower’s” --  Only correct if Frank possesses something. </a:t>
            </a:r>
            <a:endParaRPr i="1" sz="2000">
              <a:solidFill>
                <a:schemeClr val="dk1"/>
              </a:solidFill>
            </a:endParaRPr>
          </a:p>
          <a:p>
            <a:pPr indent="0" lvl="0" marL="19050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573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4: Apostrophes</a:t>
            </a:r>
            <a:endParaRPr b="1" i="0" sz="2400" u="none" cap="none" strike="noStrike">
              <a:solidFill>
                <a:srgbClr val="5142BB"/>
              </a:solidFill>
              <a:latin typeface="Helvetica Neue"/>
              <a:ea typeface="Helvetica Neue"/>
              <a:cs typeface="Helvetica Neue"/>
              <a:sym typeface="Helvetica Neue"/>
            </a:endParaRPr>
          </a:p>
        </p:txBody>
      </p:sp>
      <p:sp>
        <p:nvSpPr>
          <p:cNvPr id="105" name="Shape 105"/>
          <p:cNvSpPr txBox="1"/>
          <p:nvPr>
            <p:ph idx="1" type="body"/>
          </p:nvPr>
        </p:nvSpPr>
        <p:spPr>
          <a:xfrm>
            <a:off x="457200" y="8382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first class’s response was predictable, but the second class’ success was not expected.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Make a singular common noun that ends in “s” possessive by simply adding ’s UNLESS the next word starts with an “s.” Then you only use an apostrophe.</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Nichols’ intent was to support the team.</a:t>
            </a:r>
            <a:endParaRPr sz="1800">
              <a:solidFill>
                <a:schemeClr val="dk1"/>
              </a:solidFill>
              <a:latin typeface="Helvetica Neue"/>
              <a:ea typeface="Helvetica Neue"/>
              <a:cs typeface="Helvetica Neue"/>
              <a:sym typeface="Helvetica Neue"/>
            </a:endParaRPr>
          </a:p>
          <a:p>
            <a:pPr indent="-330200" lvl="0" marL="533400" rtl="0">
              <a:spcBef>
                <a:spcPts val="0"/>
              </a:spcBef>
              <a:spcAft>
                <a:spcPts val="0"/>
              </a:spcAft>
              <a:buSzPts val="1800"/>
              <a:buChar char="•"/>
            </a:pPr>
            <a:r>
              <a:rPr i="1" lang="en-US" sz="2000">
                <a:solidFill>
                  <a:schemeClr val="dk1"/>
                </a:solidFill>
              </a:rPr>
              <a:t>For singular proper nouns that end in “s,” add the apostrophe only</a:t>
            </a:r>
            <a:endParaRPr i="1" sz="1800">
              <a:solidFill>
                <a:schemeClr val="dk1"/>
              </a:solidFill>
            </a:endParaRPr>
          </a:p>
          <a:p>
            <a:pPr indent="0" lvl="0" marL="190500" rtl="0">
              <a:spcBef>
                <a:spcPts val="0"/>
              </a:spcBef>
              <a:spcAft>
                <a:spcPts val="0"/>
              </a:spcAft>
              <a:buNone/>
            </a:pPr>
            <a:r>
              <a:t/>
            </a:r>
            <a:endParaRPr sz="28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Jeff and Richard’s locker is near the front all.</a:t>
            </a:r>
            <a:endParaRPr sz="1800">
              <a:solidFill>
                <a:schemeClr val="dk1"/>
              </a:solidFill>
              <a:latin typeface="Helvetica Neue"/>
              <a:ea typeface="Helvetica Neue"/>
              <a:cs typeface="Helvetica Neue"/>
              <a:sym typeface="Helvetica Neue"/>
            </a:endParaRPr>
          </a:p>
          <a:p>
            <a:pPr indent="-330200" lvl="0" marL="533400" rtl="0">
              <a:spcBef>
                <a:spcPts val="0"/>
              </a:spcBef>
              <a:spcAft>
                <a:spcPts val="0"/>
              </a:spcAft>
              <a:buSzPts val="1800"/>
              <a:buChar char="•"/>
            </a:pPr>
            <a:r>
              <a:rPr i="1" lang="en-US" sz="2000">
                <a:solidFill>
                  <a:schemeClr val="dk1"/>
                </a:solidFill>
              </a:rPr>
              <a:t>Both students own the locker.</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rtl="0">
              <a:spcBef>
                <a:spcPts val="0"/>
              </a:spcBef>
              <a:spcAft>
                <a:spcPts val="0"/>
              </a:spcAft>
              <a:buNone/>
            </a:pPr>
            <a:r>
              <a:rPr lang="en-US" sz="2800">
                <a:solidFill>
                  <a:schemeClr val="dk1"/>
                </a:solidFill>
                <a:latin typeface="Helvetica Neue"/>
                <a:ea typeface="Helvetica Neue"/>
                <a:cs typeface="Helvetica Neue"/>
                <a:sym typeface="Helvetica Neue"/>
              </a:rPr>
              <a:t>Jeff’s and Richard’s papers both received A’s</a:t>
            </a:r>
            <a:endParaRPr sz="2800">
              <a:solidFill>
                <a:schemeClr val="dk1"/>
              </a:solidFill>
              <a:latin typeface="Helvetica Neue"/>
              <a:ea typeface="Helvetica Neue"/>
              <a:cs typeface="Helvetica Neue"/>
              <a:sym typeface="Helvetica Neue"/>
            </a:endParaRPr>
          </a:p>
          <a:p>
            <a:pPr indent="-330200" lvl="0" marL="533400" rtl="0">
              <a:spcBef>
                <a:spcPts val="0"/>
              </a:spcBef>
              <a:spcAft>
                <a:spcPts val="0"/>
              </a:spcAft>
              <a:buSzPts val="1800"/>
              <a:buChar char="•"/>
            </a:pPr>
            <a:r>
              <a:rPr i="1" lang="en-US" sz="2000">
                <a:solidFill>
                  <a:schemeClr val="dk1"/>
                </a:solidFill>
              </a:rPr>
              <a:t>But these students have separate papers. (Note the plural of the single letter.)</a:t>
            </a:r>
            <a:endParaRPr i="1" sz="2000">
              <a:solidFill>
                <a:schemeClr val="dk1"/>
              </a:solidFill>
            </a:endParaRPr>
          </a:p>
          <a:p>
            <a:pPr indent="0" lvl="0" marL="19050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5: Semicolons and colons</a:t>
            </a:r>
            <a:endParaRPr b="1" i="0" sz="2400" u="none" cap="none" strike="noStrike">
              <a:solidFill>
                <a:srgbClr val="5142BB"/>
              </a:solidFill>
              <a:latin typeface="Helvetica Neue"/>
              <a:ea typeface="Helvetica Neue"/>
              <a:cs typeface="Helvetica Neue"/>
              <a:sym typeface="Helvetica Neue"/>
            </a:endParaRPr>
          </a:p>
        </p:txBody>
      </p:sp>
      <p:sp>
        <p:nvSpPr>
          <p:cNvPr id="111" name="Shape 111"/>
          <p:cNvSpPr txBox="1"/>
          <p:nvPr>
            <p:ph idx="1" type="body"/>
          </p:nvPr>
        </p:nvSpPr>
        <p:spPr>
          <a:xfrm>
            <a:off x="457200" y="1143006"/>
            <a:ext cx="8229600" cy="615523"/>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actress agreed to come back next week to speak to the drama class; her suggestions for the play were fascinating.</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Semicolons seem somewhat formal and make the sentence more complicated, so they aren’t used as often in journalistic writing.</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The two main clauses are closely related, but you can’t connect them with only a comma (That would be a comma splice/run-on.), so a semicolon works, but two separate sentences might be better.</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You also have to be sure there’s a complete sentence on both sides of a semicolon. Otherwise, you have a fragment.</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t/>
            </a:r>
            <a:endParaRPr i="1" sz="3000">
              <a:solidFill>
                <a:schemeClr val="dk1"/>
              </a:solidFill>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5: Semicolons and colons</a:t>
            </a:r>
            <a:endParaRPr b="1" i="0" sz="2400" u="none" cap="none" strike="noStrike">
              <a:solidFill>
                <a:srgbClr val="5142BB"/>
              </a:solidFill>
              <a:latin typeface="Helvetica Neue"/>
              <a:ea typeface="Helvetica Neue"/>
              <a:cs typeface="Helvetica Neue"/>
              <a:sym typeface="Helvetica Neue"/>
            </a:endParaRPr>
          </a:p>
        </p:txBody>
      </p:sp>
      <p:sp>
        <p:nvSpPr>
          <p:cNvPr id="117" name="Shape 117"/>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Those injured in the accident included Kylie Proctor, 16, junior; Justin Proctor, 14, freshman; Jon Smythe, 17, senior; and Austin Webb, 17, senior.</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Semicolons also can help organize a sentence that has several internal commas, such as a list of victims.</a:t>
            </a:r>
            <a:endParaRPr i="1" sz="2000">
              <a:solidFill>
                <a:schemeClr val="dk1"/>
              </a:solidFill>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5: Semicolons and colons</a:t>
            </a:r>
            <a:endParaRPr b="1" i="0" sz="2400" u="none" cap="none" strike="noStrike">
              <a:solidFill>
                <a:srgbClr val="5142BB"/>
              </a:solidFill>
              <a:latin typeface="Helvetica Neue"/>
              <a:ea typeface="Helvetica Neue"/>
              <a:cs typeface="Helvetica Neue"/>
              <a:sym typeface="Helvetica Neue"/>
            </a:endParaRPr>
          </a:p>
        </p:txBody>
      </p:sp>
      <p:sp>
        <p:nvSpPr>
          <p:cNvPr id="123" name="Shape 123"/>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We were asked to bring art supplies: paint, brushes, rulers, poster board.</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We knew what the team needed: a hitter.</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We knew what the team needed: A hitter is the only thing that could save the season.</a:t>
            </a:r>
            <a:endParaRPr i="1" sz="2000">
              <a:solidFill>
                <a:schemeClr val="dk1"/>
              </a:solidFill>
            </a:endParaRPr>
          </a:p>
          <a:p>
            <a:pPr indent="0" lvl="0" marL="0" rtl="0">
              <a:spcBef>
                <a:spcPts val="0"/>
              </a:spcBef>
              <a:spcAft>
                <a:spcPts val="0"/>
              </a:spcAft>
              <a:buClr>
                <a:schemeClr val="dk1"/>
              </a:buClr>
              <a:buFont typeface="Arial"/>
              <a:buNone/>
            </a:pPr>
            <a:r>
              <a:t/>
            </a:r>
            <a:endParaRPr i="1" sz="2000">
              <a:solidFill>
                <a:schemeClr val="dk1"/>
              </a:solidFill>
            </a:endParaRPr>
          </a:p>
          <a:p>
            <a:pPr indent="-342900" lvl="0" marL="533400" rtl="0">
              <a:spcBef>
                <a:spcPts val="0"/>
              </a:spcBef>
              <a:spcAft>
                <a:spcPts val="0"/>
              </a:spcAft>
              <a:buClr>
                <a:schemeClr val="dk1"/>
              </a:buClr>
              <a:buSzPts val="2000"/>
              <a:buChar char="•"/>
            </a:pPr>
            <a:r>
              <a:rPr i="1" lang="en-US" sz="2000">
                <a:solidFill>
                  <a:schemeClr val="dk1"/>
                </a:solidFill>
              </a:rPr>
              <a:t>Colons serve two functions: To signal a list or to set up an a-HA word or statement. The list may be preceded by the word “the following.”</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The a-HA can be a word or fragment and then is not capitalized, or it can be a complete sentence, and then it DOES start with a capital.</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6: Dashes and hy</a:t>
            </a:r>
            <a:r>
              <a:rPr b="1" lang="en-US" sz="2400">
                <a:solidFill>
                  <a:srgbClr val="5142BB"/>
                </a:solidFill>
                <a:latin typeface="Helvetica Neue"/>
                <a:ea typeface="Helvetica Neue"/>
                <a:cs typeface="Helvetica Neue"/>
                <a:sym typeface="Helvetica Neue"/>
              </a:rPr>
              <a:t>phens</a:t>
            </a:r>
            <a:endParaRPr b="1" i="0" sz="2400" u="none" cap="none" strike="noStrike">
              <a:solidFill>
                <a:srgbClr val="5142BB"/>
              </a:solidFill>
              <a:latin typeface="Helvetica Neue"/>
              <a:ea typeface="Helvetica Neue"/>
              <a:cs typeface="Helvetica Neue"/>
              <a:sym typeface="Helvetica Neue"/>
            </a:endParaRPr>
          </a:p>
        </p:txBody>
      </p:sp>
      <p:sp>
        <p:nvSpPr>
          <p:cNvPr id="129" name="Shape 129"/>
          <p:cNvSpPr txBox="1"/>
          <p:nvPr>
            <p:ph idx="1" type="body"/>
          </p:nvPr>
        </p:nvSpPr>
        <p:spPr>
          <a:xfrm>
            <a:off x="457200" y="1143006"/>
            <a:ext cx="8229600" cy="61552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For the late-night work session, the editor brought pizza, popcorn, Twizzlers — and handcuffs in case someone decided to leave early.</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Think of it this way: Dashes separate items and hyphens (which are a little shorter) glue them together.</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This dash creates a dramatic pause so readers will notice the surprise ending. It wouldn’t be necessary if the last thing she brought was five 2-liter bottles of Diet Coke.</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6: Dashes and hy</a:t>
            </a:r>
            <a:r>
              <a:rPr b="1" lang="en-US" sz="2400">
                <a:solidFill>
                  <a:srgbClr val="5142BB"/>
                </a:solidFill>
                <a:latin typeface="Helvetica Neue"/>
                <a:ea typeface="Helvetica Neue"/>
                <a:cs typeface="Helvetica Neue"/>
                <a:sym typeface="Helvetica Neue"/>
              </a:rPr>
              <a:t>phens</a:t>
            </a:r>
            <a:endParaRPr b="1" i="0" sz="2400" u="none" cap="none" strike="noStrike">
              <a:solidFill>
                <a:srgbClr val="5142BB"/>
              </a:solidFill>
              <a:latin typeface="Helvetica Neue"/>
              <a:ea typeface="Helvetica Neue"/>
              <a:cs typeface="Helvetica Neue"/>
              <a:sym typeface="Helvetica Neue"/>
            </a:endParaRPr>
          </a:p>
        </p:txBody>
      </p:sp>
      <p:sp>
        <p:nvSpPr>
          <p:cNvPr id="135" name="Shape 135"/>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When the biology teacher opened the lab door—much to the amazement of the startled freshmen—a huge parrot was sitting on his desk.</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If you want to emphasize a longer clause or phrase, dashes can work to set it off. Otherwise, using commas like you would with an appositive doesn’t have the impact.</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 name="Shape 32"/>
        <p:cNvGrpSpPr/>
        <p:nvPr/>
      </p:nvGrpSpPr>
      <p:grpSpPr>
        <a:xfrm>
          <a:off x="0" y="0"/>
          <a:ext cx="0" cy="0"/>
          <a:chOff x="0" y="0"/>
          <a:chExt cx="0" cy="0"/>
        </a:xfrm>
      </p:grpSpPr>
      <p:sp>
        <p:nvSpPr>
          <p:cNvPr id="33" name="Shape 33"/>
          <p:cNvSpPr txBox="1"/>
          <p:nvPr>
            <p:ph type="ctrTitle"/>
          </p:nvPr>
        </p:nvSpPr>
        <p:spPr>
          <a:xfrm>
            <a:off x="685800" y="2111123"/>
            <a:ext cx="7772400" cy="1546500"/>
          </a:xfrm>
          <a:prstGeom prst="rect">
            <a:avLst/>
          </a:prstGeom>
        </p:spPr>
        <p:txBody>
          <a:bodyPr anchorCtr="0" anchor="b" bIns="91425" lIns="91425" spcFirstLastPara="1" rIns="91425" wrap="square" tIns="91425">
            <a:noAutofit/>
          </a:bodyPr>
          <a:lstStyle/>
          <a:p>
            <a:pPr indent="0" lvl="0" marL="0" algn="l">
              <a:spcBef>
                <a:spcPts val="0"/>
              </a:spcBef>
              <a:spcAft>
                <a:spcPts val="0"/>
              </a:spcAft>
              <a:buNone/>
            </a:pPr>
            <a:r>
              <a:rPr lang="en-US" sz="2400"/>
              <a:t>These examples may not cover EVERY use of a punctuation mark or ALL the rules for usage situations, but this slide presentation and the related exercises show common mistakes everyone makes — and how to fix them. </a:t>
            </a:r>
            <a:endParaRPr sz="2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6: Dashes and hy</a:t>
            </a:r>
            <a:r>
              <a:rPr b="1" lang="en-US" sz="2400">
                <a:solidFill>
                  <a:srgbClr val="5142BB"/>
                </a:solidFill>
                <a:latin typeface="Helvetica Neue"/>
                <a:ea typeface="Helvetica Neue"/>
                <a:cs typeface="Helvetica Neue"/>
                <a:sym typeface="Helvetica Neue"/>
              </a:rPr>
              <a:t>phens</a:t>
            </a:r>
            <a:endParaRPr b="1" i="0" sz="2400" u="none" cap="none" strike="noStrike">
              <a:solidFill>
                <a:srgbClr val="5142BB"/>
              </a:solidFill>
              <a:latin typeface="Helvetica Neue"/>
              <a:ea typeface="Helvetica Neue"/>
              <a:cs typeface="Helvetica Neue"/>
              <a:sym typeface="Helvetica Neue"/>
            </a:endParaRPr>
          </a:p>
        </p:txBody>
      </p:sp>
      <p:sp>
        <p:nvSpPr>
          <p:cNvPr id="141" name="Shape 141"/>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Hyphens glue words together.</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late-night work session turned into more fun than work.</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It’s not a “late” work session and a “night” work session. Connect the two words with a hyphen to essentially make one adjective.</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Her choice was last-minute, and that upset my plans.</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This is also an adjective that needs to be connected. Now “last-minute” modifies “choice,” not the case in the following, where the words act as an adverb, telling WHEN she decided.</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rPr i="1" lang="en-US" sz="2000">
                <a:solidFill>
                  <a:schemeClr val="dk1"/>
                </a:solidFill>
              </a:rPr>
              <a:t> </a:t>
            </a:r>
            <a:r>
              <a:rPr lang="en-US" sz="2800">
                <a:solidFill>
                  <a:schemeClr val="dk1"/>
                </a:solidFill>
                <a:latin typeface="Helvetica Neue"/>
                <a:ea typeface="Helvetica Neue"/>
                <a:cs typeface="Helvetica Neue"/>
                <a:sym typeface="Helvetica Neue"/>
              </a:rPr>
              <a:t>She decided to join us at the very last minute.</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6: Dashes and hy</a:t>
            </a:r>
            <a:r>
              <a:rPr b="1" lang="en-US" sz="2400">
                <a:solidFill>
                  <a:srgbClr val="5142BB"/>
                </a:solidFill>
                <a:latin typeface="Helvetica Neue"/>
                <a:ea typeface="Helvetica Neue"/>
                <a:cs typeface="Helvetica Neue"/>
                <a:sym typeface="Helvetica Neue"/>
              </a:rPr>
              <a:t>phens</a:t>
            </a:r>
            <a:endParaRPr b="1" i="0" sz="2400" u="none" cap="none" strike="noStrike">
              <a:solidFill>
                <a:srgbClr val="5142BB"/>
              </a:solidFill>
              <a:latin typeface="Helvetica Neue"/>
              <a:ea typeface="Helvetica Neue"/>
              <a:cs typeface="Helvetica Neue"/>
              <a:sym typeface="Helvetica Neue"/>
            </a:endParaRPr>
          </a:p>
        </p:txBody>
      </p:sp>
      <p:sp>
        <p:nvSpPr>
          <p:cNvPr id="147" name="Shape 147"/>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Why do some of these constructions need hyphens and others don’t?</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14-year-old told her parents she was old enough to attend the concert.</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Her 5-year-old sister helped them make posters.</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He will be 18 years old on his next birthday.</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The first one has to be “glued” together to form a noun and the second to form an adjective. But the final sentence doesn’t need the hyphens.  </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6: Dashes and hy</a:t>
            </a:r>
            <a:r>
              <a:rPr b="1" lang="en-US" sz="2400">
                <a:solidFill>
                  <a:srgbClr val="5142BB"/>
                </a:solidFill>
                <a:latin typeface="Helvetica Neue"/>
                <a:ea typeface="Helvetica Neue"/>
                <a:cs typeface="Helvetica Neue"/>
                <a:sym typeface="Helvetica Neue"/>
              </a:rPr>
              <a:t>phens</a:t>
            </a:r>
            <a:endParaRPr b="1" i="0" sz="2400" u="none" cap="none" strike="noStrike">
              <a:solidFill>
                <a:srgbClr val="5142BB"/>
              </a:solidFill>
              <a:latin typeface="Helvetica Neue"/>
              <a:ea typeface="Helvetica Neue"/>
              <a:cs typeface="Helvetica Neue"/>
              <a:sym typeface="Helvetica Neue"/>
            </a:endParaRPr>
          </a:p>
        </p:txBody>
      </p:sp>
      <p:sp>
        <p:nvSpPr>
          <p:cNvPr id="153" name="Shape 153"/>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Hyphens may glue words together, but there is one major exception.</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His calmly stated announcement still left us all confused.</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When the compound modifier has “-ly” at the end, don’t use a hyphen.</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7: </a:t>
            </a:r>
            <a:r>
              <a:rPr b="1" lang="en-US" sz="2400">
                <a:solidFill>
                  <a:srgbClr val="5142BB"/>
                </a:solidFill>
                <a:latin typeface="Helvetica Neue"/>
                <a:ea typeface="Helvetica Neue"/>
                <a:cs typeface="Helvetica Neue"/>
                <a:sym typeface="Helvetica Neue"/>
              </a:rPr>
              <a:t>Subject/verb agreement</a:t>
            </a:r>
            <a:endParaRPr b="1" sz="2400">
              <a:solidFill>
                <a:srgbClr val="5142BB"/>
              </a:solidFill>
              <a:latin typeface="Helvetica Neue"/>
              <a:ea typeface="Helvetica Neue"/>
              <a:cs typeface="Helvetica Neue"/>
              <a:sym typeface="Helvetica Neue"/>
            </a:endParaRPr>
          </a:p>
        </p:txBody>
      </p:sp>
      <p:sp>
        <p:nvSpPr>
          <p:cNvPr id="159" name="Shape 159"/>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Some subjects always take plural verbs.</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u="sng">
                <a:solidFill>
                  <a:schemeClr val="dk1"/>
                </a:solidFill>
                <a:latin typeface="Helvetica Neue"/>
                <a:ea typeface="Helvetica Neue"/>
                <a:cs typeface="Helvetica Neue"/>
                <a:sym typeface="Helvetica Neue"/>
              </a:rPr>
              <a:t>Two students and four teachers</a:t>
            </a:r>
            <a:r>
              <a:rPr lang="en-US" sz="2800">
                <a:solidFill>
                  <a:schemeClr val="dk1"/>
                </a:solidFill>
                <a:latin typeface="Helvetica Neue"/>
                <a:ea typeface="Helvetica Neue"/>
                <a:cs typeface="Helvetica Neue"/>
                <a:sym typeface="Helvetica Neue"/>
              </a:rPr>
              <a:t> </a:t>
            </a:r>
            <a:r>
              <a:rPr lang="en-US" sz="2800" u="sng">
                <a:solidFill>
                  <a:schemeClr val="dk1"/>
                </a:solidFill>
                <a:latin typeface="Helvetica Neue"/>
                <a:ea typeface="Helvetica Neue"/>
                <a:cs typeface="Helvetica Neue"/>
                <a:sym typeface="Helvetica Neue"/>
              </a:rPr>
              <a:t>attend</a:t>
            </a:r>
            <a:r>
              <a:rPr lang="en-US" sz="2800">
                <a:solidFill>
                  <a:schemeClr val="dk1"/>
                </a:solidFill>
                <a:latin typeface="Helvetica Neue"/>
                <a:ea typeface="Helvetica Neue"/>
                <a:cs typeface="Helvetica Neue"/>
                <a:sym typeface="Helvetica Neue"/>
              </a:rPr>
              <a:t> the conference about science fairs each year.</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u="sng">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a:t>
            </a:r>
            <a:r>
              <a:rPr lang="en-US" sz="2800" u="sng">
                <a:solidFill>
                  <a:schemeClr val="dk1"/>
                </a:solidFill>
                <a:latin typeface="Helvetica Neue"/>
                <a:ea typeface="Helvetica Neue"/>
                <a:cs typeface="Helvetica Neue"/>
                <a:sym typeface="Helvetica Neue"/>
              </a:rPr>
              <a:t>media</a:t>
            </a:r>
            <a:r>
              <a:rPr lang="en-US" sz="2800">
                <a:solidFill>
                  <a:schemeClr val="dk1"/>
                </a:solidFill>
                <a:latin typeface="Helvetica Neue"/>
                <a:ea typeface="Helvetica Neue"/>
                <a:cs typeface="Helvetica Neue"/>
                <a:sym typeface="Helvetica Neue"/>
              </a:rPr>
              <a:t> </a:t>
            </a:r>
            <a:r>
              <a:rPr lang="en-US" sz="2800" u="sng">
                <a:solidFill>
                  <a:schemeClr val="dk1"/>
                </a:solidFill>
                <a:latin typeface="Helvetica Neue"/>
                <a:ea typeface="Helvetica Neue"/>
                <a:cs typeface="Helvetica Neue"/>
                <a:sym typeface="Helvetica Neue"/>
              </a:rPr>
              <a:t>are covering</a:t>
            </a:r>
            <a:r>
              <a:rPr lang="en-US" sz="2800">
                <a:solidFill>
                  <a:schemeClr val="dk1"/>
                </a:solidFill>
                <a:latin typeface="Helvetica Neue"/>
                <a:ea typeface="Helvetica Neue"/>
                <a:cs typeface="Helvetica Neue"/>
                <a:sym typeface="Helvetica Neue"/>
              </a:rPr>
              <a:t> every aspect of the game.</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u="sng">
                <a:solidFill>
                  <a:schemeClr val="dk1"/>
                </a:solidFill>
                <a:latin typeface="Helvetica Neue"/>
                <a:ea typeface="Helvetica Neue"/>
                <a:cs typeface="Helvetica Neue"/>
                <a:sym typeface="Helvetica Neue"/>
              </a:rPr>
              <a:t>A number</a:t>
            </a:r>
            <a:r>
              <a:rPr lang="en-US" sz="2800">
                <a:solidFill>
                  <a:schemeClr val="dk1"/>
                </a:solidFill>
                <a:latin typeface="Helvetica Neue"/>
                <a:ea typeface="Helvetica Neue"/>
                <a:cs typeface="Helvetica Neue"/>
                <a:sym typeface="Helvetica Neue"/>
              </a:rPr>
              <a:t> of examples </a:t>
            </a:r>
            <a:r>
              <a:rPr lang="en-US" sz="2800" u="sng">
                <a:solidFill>
                  <a:schemeClr val="dk1"/>
                </a:solidFill>
                <a:latin typeface="Helvetica Neue"/>
                <a:ea typeface="Helvetica Neue"/>
                <a:cs typeface="Helvetica Neue"/>
                <a:sym typeface="Helvetica Neue"/>
              </a:rPr>
              <a:t>are available</a:t>
            </a:r>
            <a:r>
              <a:rPr lang="en-US" sz="2800">
                <a:solidFill>
                  <a:schemeClr val="dk1"/>
                </a:solidFill>
                <a:latin typeface="Helvetica Neue"/>
                <a:ea typeface="Helvetica Neue"/>
                <a:cs typeface="Helvetica Neue"/>
                <a:sym typeface="Helvetica Neue"/>
              </a:rPr>
              <a:t> in the textbook.</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7: </a:t>
            </a:r>
            <a:r>
              <a:rPr b="1" lang="en-US" sz="2400">
                <a:solidFill>
                  <a:srgbClr val="5142BB"/>
                </a:solidFill>
                <a:latin typeface="Helvetica Neue"/>
                <a:ea typeface="Helvetica Neue"/>
                <a:cs typeface="Helvetica Neue"/>
                <a:sym typeface="Helvetica Neue"/>
              </a:rPr>
              <a:t>Subject/verb agreement</a:t>
            </a:r>
            <a:endParaRPr b="1" sz="2400">
              <a:solidFill>
                <a:srgbClr val="5142BB"/>
              </a:solidFill>
              <a:latin typeface="Helvetica Neue"/>
              <a:ea typeface="Helvetica Neue"/>
              <a:cs typeface="Helvetica Neue"/>
              <a:sym typeface="Helvetica Neue"/>
            </a:endParaRPr>
          </a:p>
        </p:txBody>
      </p:sp>
      <p:sp>
        <p:nvSpPr>
          <p:cNvPr id="165" name="Shape 165"/>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Some subjects always take singular verbs.</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u="sng">
                <a:solidFill>
                  <a:schemeClr val="dk1"/>
                </a:solidFill>
                <a:latin typeface="Helvetica Neue"/>
                <a:ea typeface="Helvetica Neue"/>
                <a:cs typeface="Helvetica Neue"/>
                <a:sym typeface="Helvetica Neue"/>
              </a:rPr>
              <a:t>The number</a:t>
            </a:r>
            <a:r>
              <a:rPr lang="en-US" sz="2800">
                <a:solidFill>
                  <a:schemeClr val="dk1"/>
                </a:solidFill>
                <a:latin typeface="Helvetica Neue"/>
                <a:ea typeface="Helvetica Neue"/>
                <a:cs typeface="Helvetica Neue"/>
                <a:sym typeface="Helvetica Neue"/>
              </a:rPr>
              <a:t> of students cheering in the stands </a:t>
            </a:r>
            <a:r>
              <a:rPr lang="en-US" sz="2800" u="sng">
                <a:solidFill>
                  <a:schemeClr val="dk1"/>
                </a:solidFill>
                <a:latin typeface="Helvetica Neue"/>
                <a:ea typeface="Helvetica Neue"/>
                <a:cs typeface="Helvetica Neue"/>
                <a:sym typeface="Helvetica Neue"/>
              </a:rPr>
              <a:t>makes</a:t>
            </a:r>
            <a:r>
              <a:rPr lang="en-US" sz="2800">
                <a:solidFill>
                  <a:schemeClr val="dk1"/>
                </a:solidFill>
                <a:latin typeface="Helvetica Neue"/>
                <a:ea typeface="Helvetica Neue"/>
                <a:cs typeface="Helvetica Neue"/>
                <a:sym typeface="Helvetica Neue"/>
              </a:rPr>
              <a:t> a difference to </a:t>
            </a:r>
            <a:r>
              <a:rPr lang="en-US" sz="2800">
                <a:solidFill>
                  <a:schemeClr val="dk1"/>
                </a:solidFill>
                <a:latin typeface="Helvetica Neue"/>
                <a:ea typeface="Helvetica Neue"/>
                <a:cs typeface="Helvetica Neue"/>
                <a:sym typeface="Helvetica Neue"/>
              </a:rPr>
              <a:t>the team.</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u="sng">
                <a:solidFill>
                  <a:schemeClr val="dk1"/>
                </a:solidFill>
                <a:latin typeface="Helvetica Neue"/>
                <a:ea typeface="Helvetica Neue"/>
                <a:cs typeface="Helvetica Neue"/>
                <a:sym typeface="Helvetica Neue"/>
              </a:rPr>
              <a:t>Six class periods</a:t>
            </a:r>
            <a:r>
              <a:rPr lang="en-US" sz="2800">
                <a:solidFill>
                  <a:schemeClr val="dk1"/>
                </a:solidFill>
                <a:latin typeface="Helvetica Neue"/>
                <a:ea typeface="Helvetica Neue"/>
                <a:cs typeface="Helvetica Neue"/>
                <a:sym typeface="Helvetica Neue"/>
              </a:rPr>
              <a:t> in a row </a:t>
            </a:r>
            <a:r>
              <a:rPr lang="en-US" sz="2800" u="sng">
                <a:solidFill>
                  <a:schemeClr val="dk1"/>
                </a:solidFill>
                <a:latin typeface="Helvetica Neue"/>
                <a:ea typeface="Helvetica Neue"/>
                <a:cs typeface="Helvetica Neue"/>
                <a:sym typeface="Helvetica Neue"/>
              </a:rPr>
              <a:t>is tiring</a:t>
            </a:r>
            <a:r>
              <a:rPr lang="en-US" sz="2800">
                <a:solidFill>
                  <a:schemeClr val="dk1"/>
                </a:solidFill>
                <a:latin typeface="Helvetica Neue"/>
                <a:ea typeface="Helvetica Neue"/>
                <a:cs typeface="Helvetica Neue"/>
                <a:sym typeface="Helvetica Neue"/>
              </a:rPr>
              <a:t> for teachers and students.</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a:t>
            </a:r>
            <a:r>
              <a:rPr lang="en-US" sz="2800" u="sng">
                <a:solidFill>
                  <a:schemeClr val="dk1"/>
                </a:solidFill>
                <a:latin typeface="Helvetica Neue"/>
                <a:ea typeface="Helvetica Neue"/>
                <a:cs typeface="Helvetica Neue"/>
                <a:sym typeface="Helvetica Neue"/>
              </a:rPr>
              <a:t>National Council of Teachers of English</a:t>
            </a:r>
            <a:r>
              <a:rPr lang="en-US" sz="2800">
                <a:solidFill>
                  <a:schemeClr val="dk1"/>
                </a:solidFill>
                <a:latin typeface="Helvetica Neue"/>
                <a:ea typeface="Helvetica Neue"/>
                <a:cs typeface="Helvetica Neue"/>
                <a:sym typeface="Helvetica Neue"/>
              </a:rPr>
              <a:t> </a:t>
            </a:r>
            <a:r>
              <a:rPr lang="en-US" sz="2800" u="sng">
                <a:solidFill>
                  <a:schemeClr val="dk1"/>
                </a:solidFill>
                <a:latin typeface="Helvetica Neue"/>
                <a:ea typeface="Helvetica Neue"/>
                <a:cs typeface="Helvetica Neue"/>
                <a:sym typeface="Helvetica Neue"/>
              </a:rPr>
              <a:t>holds</a:t>
            </a:r>
            <a:r>
              <a:rPr lang="en-US" sz="2800">
                <a:solidFill>
                  <a:schemeClr val="dk1"/>
                </a:solidFill>
                <a:latin typeface="Helvetica Neue"/>
                <a:ea typeface="Helvetica Neue"/>
                <a:cs typeface="Helvetica Neue"/>
                <a:sym typeface="Helvetica Neue"/>
              </a:rPr>
              <a:t> a convention each fall.</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u="sng">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7: </a:t>
            </a:r>
            <a:r>
              <a:rPr b="1" lang="en-US" sz="2400">
                <a:solidFill>
                  <a:srgbClr val="5142BB"/>
                </a:solidFill>
                <a:latin typeface="Helvetica Neue"/>
                <a:ea typeface="Helvetica Neue"/>
                <a:cs typeface="Helvetica Neue"/>
                <a:sym typeface="Helvetica Neue"/>
              </a:rPr>
              <a:t>Subject/verb agreement</a:t>
            </a:r>
            <a:endParaRPr b="1" sz="2400">
              <a:solidFill>
                <a:srgbClr val="5142BB"/>
              </a:solidFill>
              <a:latin typeface="Helvetica Neue"/>
              <a:ea typeface="Helvetica Neue"/>
              <a:cs typeface="Helvetica Neue"/>
              <a:sym typeface="Helvetica Neue"/>
            </a:endParaRPr>
          </a:p>
        </p:txBody>
      </p:sp>
      <p:sp>
        <p:nvSpPr>
          <p:cNvPr id="171" name="Shape 171"/>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Some pronouns always take singular verbs.</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u="sng">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u="sng">
                <a:solidFill>
                  <a:schemeClr val="dk1"/>
                </a:solidFill>
                <a:latin typeface="Helvetica Neue"/>
                <a:ea typeface="Helvetica Neue"/>
                <a:cs typeface="Helvetica Neue"/>
                <a:sym typeface="Helvetica Neue"/>
              </a:rPr>
              <a:t>Each</a:t>
            </a:r>
            <a:r>
              <a:rPr lang="en-US" sz="2800">
                <a:solidFill>
                  <a:schemeClr val="dk1"/>
                </a:solidFill>
                <a:latin typeface="Helvetica Neue"/>
                <a:ea typeface="Helvetica Neue"/>
                <a:cs typeface="Helvetica Neue"/>
                <a:sym typeface="Helvetica Neue"/>
              </a:rPr>
              <a:t> (of these textbooks) </a:t>
            </a:r>
            <a:r>
              <a:rPr lang="en-US" sz="2800" u="sng">
                <a:solidFill>
                  <a:schemeClr val="dk1"/>
                </a:solidFill>
                <a:latin typeface="Helvetica Neue"/>
                <a:ea typeface="Helvetica Neue"/>
                <a:cs typeface="Helvetica Neue"/>
                <a:sym typeface="Helvetica Neue"/>
              </a:rPr>
              <a:t>costs</a:t>
            </a:r>
            <a:r>
              <a:rPr lang="en-US" sz="2800">
                <a:solidFill>
                  <a:schemeClr val="dk1"/>
                </a:solidFill>
                <a:latin typeface="Helvetica Neue"/>
                <a:ea typeface="Helvetica Neue"/>
                <a:cs typeface="Helvetica Neue"/>
                <a:sym typeface="Helvetica Neue"/>
              </a:rPr>
              <a:t> more than $100.</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Clr>
                <a:schemeClr val="dk1"/>
              </a:buClr>
              <a:buSzPts val="2000"/>
              <a:buChar char="•"/>
            </a:pPr>
            <a:r>
              <a:rPr i="1" lang="en-US" sz="2000">
                <a:solidFill>
                  <a:schemeClr val="dk1"/>
                </a:solidFill>
              </a:rPr>
              <a:t>The pronouns EACH, EITHER, ANYONE, EVERYONE, MUCH, ONE, NO ONE, NOTHING and SOMEONE all take singular verbs.</a:t>
            </a:r>
            <a:endParaRPr i="1" sz="2000">
              <a:solidFill>
                <a:schemeClr val="dk1"/>
              </a:solidFill>
            </a:endParaRPr>
          </a:p>
          <a:p>
            <a:pPr indent="-342900" lvl="0" marL="533400" rtl="0">
              <a:spcBef>
                <a:spcPts val="0"/>
              </a:spcBef>
              <a:spcAft>
                <a:spcPts val="0"/>
              </a:spcAft>
              <a:buClr>
                <a:schemeClr val="dk1"/>
              </a:buClr>
              <a:buSzPts val="2000"/>
              <a:buChar char="•"/>
            </a:pPr>
            <a:r>
              <a:rPr i="1" lang="en-US" sz="2000">
                <a:solidFill>
                  <a:schemeClr val="dk1"/>
                </a:solidFill>
              </a:rPr>
              <a:t>Also the subject can’t be part of a prepositional or participial phrase so, in this sentence, “textbooks” isn’t the subject.</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rPr lang="en-US" sz="2800" u="sng">
                <a:solidFill>
                  <a:schemeClr val="dk1"/>
                </a:solidFill>
                <a:latin typeface="Helvetica Neue"/>
                <a:ea typeface="Helvetica Neue"/>
                <a:cs typeface="Helvetica Neue"/>
                <a:sym typeface="Helvetica Neue"/>
              </a:rPr>
              <a:t>Everyone</a:t>
            </a:r>
            <a:r>
              <a:rPr lang="en-US" sz="2800">
                <a:solidFill>
                  <a:schemeClr val="dk1"/>
                </a:solidFill>
                <a:latin typeface="Helvetica Neue"/>
                <a:ea typeface="Helvetica Neue"/>
                <a:cs typeface="Helvetica Neue"/>
                <a:sym typeface="Helvetica Neue"/>
              </a:rPr>
              <a:t> in</a:t>
            </a:r>
            <a:r>
              <a:rPr lang="en-US" sz="2800">
                <a:solidFill>
                  <a:schemeClr val="dk1"/>
                </a:solidFill>
                <a:latin typeface="Helvetica Neue"/>
                <a:ea typeface="Helvetica Neue"/>
                <a:cs typeface="Helvetica Neue"/>
                <a:sym typeface="Helvetica Neue"/>
              </a:rPr>
              <a:t> English classes get/gets an A on the test.</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rPr lang="en-US" sz="2800" u="sng">
                <a:solidFill>
                  <a:schemeClr val="dk1"/>
                </a:solidFill>
                <a:latin typeface="Helvetica Neue"/>
                <a:ea typeface="Helvetica Neue"/>
                <a:cs typeface="Helvetica Neue"/>
                <a:sym typeface="Helvetica Neue"/>
              </a:rPr>
              <a:t>Nothing </a:t>
            </a:r>
            <a:r>
              <a:rPr lang="en-US" sz="2800">
                <a:solidFill>
                  <a:schemeClr val="dk1"/>
                </a:solidFill>
                <a:latin typeface="Helvetica Neue"/>
                <a:ea typeface="Helvetica Neue"/>
                <a:cs typeface="Helvetica Neue"/>
                <a:sym typeface="Helvetica Neue"/>
              </a:rPr>
              <a:t>she ever studies prepare/prepares her for the difficult internship.</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106363"/>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Clr>
                <a:schemeClr val="dk1"/>
              </a:buClr>
              <a:buFont typeface="Helvetica Neue"/>
              <a:buNone/>
            </a:pPr>
            <a:r>
              <a:rPr b="1" lang="en-US" sz="2400" u="sng">
                <a:solidFill>
                  <a:srgbClr val="5142BB"/>
                </a:solidFill>
                <a:latin typeface="Helvetica Neue"/>
                <a:ea typeface="Helvetica Neue"/>
                <a:cs typeface="Helvetica Neue"/>
                <a:sym typeface="Helvetica Neue"/>
              </a:rPr>
              <a:t>Section 7: Subject/verb agreement</a:t>
            </a:r>
            <a:endParaRPr sz="2400" u="sng"/>
          </a:p>
        </p:txBody>
      </p:sp>
      <p:sp>
        <p:nvSpPr>
          <p:cNvPr id="177" name="Shape 177"/>
          <p:cNvSpPr txBox="1"/>
          <p:nvPr>
            <p:ph idx="1" type="body"/>
          </p:nvPr>
        </p:nvSpPr>
        <p:spPr>
          <a:xfrm>
            <a:off x="457200" y="1114775"/>
            <a:ext cx="8409000" cy="4967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sz="2400">
                <a:latin typeface="Helvetica Neue"/>
                <a:ea typeface="Helvetica Neue"/>
                <a:cs typeface="Helvetica Neue"/>
                <a:sym typeface="Helvetica Neue"/>
              </a:rPr>
              <a:t>Here are some hard-to-find subjects</a:t>
            </a:r>
            <a:r>
              <a:rPr lang="en-US" sz="2400">
                <a:latin typeface="Helvetica Neue"/>
                <a:ea typeface="Helvetica Neue"/>
                <a:cs typeface="Helvetica Neue"/>
                <a:sym typeface="Helvetica Neue"/>
              </a:rPr>
              <a:t>:</a:t>
            </a:r>
            <a:endParaRPr sz="2400">
              <a:latin typeface="Helvetica Neue"/>
              <a:ea typeface="Helvetica Neue"/>
              <a:cs typeface="Helvetica Neue"/>
              <a:sym typeface="Helvetica Neue"/>
            </a:endParaRPr>
          </a:p>
          <a:p>
            <a:pPr indent="0" lvl="0" marL="0" rtl="0">
              <a:spcBef>
                <a:spcPts val="0"/>
              </a:spcBef>
              <a:spcAft>
                <a:spcPts val="0"/>
              </a:spcAft>
              <a:buNone/>
            </a:pPr>
            <a:r>
              <a:t/>
            </a:r>
            <a:endParaRPr sz="2400">
              <a:latin typeface="Helvetica Neue"/>
              <a:ea typeface="Helvetica Neue"/>
              <a:cs typeface="Helvetica Neue"/>
              <a:sym typeface="Helvetica Neue"/>
            </a:endParaRPr>
          </a:p>
          <a:p>
            <a:pPr indent="0" lvl="0" marL="0" rtl="0">
              <a:spcBef>
                <a:spcPts val="0"/>
              </a:spcBef>
              <a:spcAft>
                <a:spcPts val="0"/>
              </a:spcAft>
              <a:buNone/>
            </a:pPr>
            <a:r>
              <a:rPr lang="en-US" sz="2400">
                <a:latin typeface="Helvetica Neue"/>
                <a:ea typeface="Helvetica Neue"/>
                <a:cs typeface="Helvetica Neue"/>
                <a:sym typeface="Helvetica Neue"/>
              </a:rPr>
              <a:t>Inside the two </a:t>
            </a:r>
            <a:r>
              <a:rPr lang="en-US" sz="2400" u="sng">
                <a:latin typeface="Helvetica Neue"/>
                <a:ea typeface="Helvetica Neue"/>
                <a:cs typeface="Helvetica Neue"/>
                <a:sym typeface="Helvetica Neue"/>
              </a:rPr>
              <a:t>boxes </a:t>
            </a:r>
            <a:r>
              <a:rPr lang="en-US" sz="2400">
                <a:latin typeface="Helvetica Neue"/>
                <a:ea typeface="Helvetica Neue"/>
                <a:cs typeface="Helvetica Neue"/>
                <a:sym typeface="Helvetica Neue"/>
              </a:rPr>
              <a:t>is the </a:t>
            </a:r>
            <a:r>
              <a:rPr lang="en-US" sz="2400" u="sng">
                <a:latin typeface="Helvetica Neue"/>
                <a:ea typeface="Helvetica Neue"/>
                <a:cs typeface="Helvetica Neue"/>
                <a:sym typeface="Helvetica Neue"/>
              </a:rPr>
              <a:t>answer</a:t>
            </a:r>
            <a:r>
              <a:rPr lang="en-US" sz="2400">
                <a:latin typeface="Helvetica Neue"/>
                <a:ea typeface="Helvetica Neue"/>
                <a:cs typeface="Helvetica Neue"/>
                <a:sym typeface="Helvetica Neue"/>
              </a:rPr>
              <a:t> to the riddle.</a:t>
            </a:r>
            <a:endParaRPr sz="2400">
              <a:latin typeface="Helvetica Neue"/>
              <a:ea typeface="Helvetica Neue"/>
              <a:cs typeface="Helvetica Neue"/>
              <a:sym typeface="Helvetica Neue"/>
            </a:endParaRPr>
          </a:p>
          <a:p>
            <a:pPr indent="-342900" lvl="0" marL="457200" rtl="0">
              <a:spcBef>
                <a:spcPts val="0"/>
              </a:spcBef>
              <a:spcAft>
                <a:spcPts val="0"/>
              </a:spcAft>
              <a:buSzPts val="1800"/>
              <a:buChar char="●"/>
            </a:pPr>
            <a:r>
              <a:rPr i="1" lang="en-US" sz="1800"/>
              <a:t>The subject can’t be an object of a preposition. Thus it’s not “boxes” -- “inside the boxes.” The subject is “answer.” So the verb must be “IS.”</a:t>
            </a:r>
            <a:endParaRPr i="1" sz="1800"/>
          </a:p>
          <a:p>
            <a:pPr indent="0" lvl="0" marL="0" rtl="0">
              <a:spcBef>
                <a:spcPts val="0"/>
              </a:spcBef>
              <a:spcAft>
                <a:spcPts val="0"/>
              </a:spcAft>
              <a:buNone/>
            </a:pPr>
            <a:r>
              <a:t/>
            </a:r>
            <a:endParaRPr i="1" sz="1800"/>
          </a:p>
          <a:p>
            <a:pPr indent="0" lvl="0" marL="0" rtl="0">
              <a:spcBef>
                <a:spcPts val="0"/>
              </a:spcBef>
              <a:spcAft>
                <a:spcPts val="0"/>
              </a:spcAft>
              <a:buNone/>
            </a:pPr>
            <a:r>
              <a:t/>
            </a:r>
            <a:endParaRPr i="1" sz="1800"/>
          </a:p>
          <a:p>
            <a:pPr indent="0" lvl="0" marL="0" rtl="0">
              <a:spcBef>
                <a:spcPts val="0"/>
              </a:spcBef>
              <a:spcAft>
                <a:spcPts val="0"/>
              </a:spcAft>
              <a:buNone/>
            </a:pPr>
            <a:r>
              <a:rPr lang="en-US" sz="2400"/>
              <a:t>There </a:t>
            </a:r>
            <a:r>
              <a:rPr lang="en-US" sz="2400" u="sng"/>
              <a:t>are going</a:t>
            </a:r>
            <a:r>
              <a:rPr lang="en-US" sz="2400"/>
              <a:t> to be </a:t>
            </a:r>
            <a:r>
              <a:rPr lang="en-US" sz="2400" u="sng"/>
              <a:t>students</a:t>
            </a:r>
            <a:r>
              <a:rPr lang="en-US" sz="2400"/>
              <a:t> in blue and gold representing the school.</a:t>
            </a:r>
            <a:endParaRPr sz="2400"/>
          </a:p>
          <a:p>
            <a:pPr indent="-342900" lvl="0" marL="457200" rtl="0">
              <a:spcBef>
                <a:spcPts val="0"/>
              </a:spcBef>
              <a:spcAft>
                <a:spcPts val="0"/>
              </a:spcAft>
              <a:buSzPts val="1800"/>
              <a:buChar char="●"/>
            </a:pPr>
            <a:r>
              <a:rPr i="1" lang="en-US" sz="1800">
                <a:solidFill>
                  <a:schemeClr val="dk1"/>
                </a:solidFill>
              </a:rPr>
              <a:t>The subject can’t be the expletive “there” or “here” (blah words to avoid). “Students” are going.</a:t>
            </a:r>
            <a:endParaRPr i="1" sz="1800">
              <a:solidFill>
                <a:schemeClr val="dk1"/>
              </a:solidFill>
            </a:endParaRPr>
          </a:p>
          <a:p>
            <a:pPr indent="0" lvl="0" marL="0">
              <a:spcBef>
                <a:spcPts val="0"/>
              </a:spcBef>
              <a:spcAft>
                <a:spcPts val="0"/>
              </a:spcAft>
              <a:buNone/>
            </a:pPr>
            <a:r>
              <a:t/>
            </a:r>
            <a:endParaRPr sz="24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457200" y="274637"/>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b="1" lang="en-US" sz="2400" u="sng">
                <a:solidFill>
                  <a:srgbClr val="5142BB"/>
                </a:solidFill>
                <a:latin typeface="Helvetica Neue"/>
                <a:ea typeface="Helvetica Neue"/>
                <a:cs typeface="Helvetica Neue"/>
                <a:sym typeface="Helvetica Neue"/>
              </a:rPr>
              <a:t>Section 7: Subject/verb agreement</a:t>
            </a:r>
            <a:endParaRPr sz="2400" u="sng"/>
          </a:p>
        </p:txBody>
      </p:sp>
      <p:sp>
        <p:nvSpPr>
          <p:cNvPr id="183" name="Shape 183"/>
          <p:cNvSpPr txBox="1"/>
          <p:nvPr>
            <p:ph idx="1" type="body"/>
          </p:nvPr>
        </p:nvSpPr>
        <p:spPr>
          <a:xfrm>
            <a:off x="457200" y="1722425"/>
            <a:ext cx="8409000" cy="4967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sz="2400">
                <a:latin typeface="Helvetica Neue"/>
                <a:ea typeface="Helvetica Neue"/>
                <a:cs typeface="Helvetica Neue"/>
                <a:sym typeface="Helvetica Neue"/>
              </a:rPr>
              <a:t>Here are some other </a:t>
            </a:r>
            <a:r>
              <a:rPr lang="en-US" sz="2400">
                <a:latin typeface="Helvetica Neue"/>
                <a:ea typeface="Helvetica Neue"/>
                <a:cs typeface="Helvetica Neue"/>
                <a:sym typeface="Helvetica Neue"/>
              </a:rPr>
              <a:t>elusive subjects:</a:t>
            </a:r>
            <a:endParaRPr sz="2400">
              <a:latin typeface="Helvetica Neue"/>
              <a:ea typeface="Helvetica Neue"/>
              <a:cs typeface="Helvetica Neue"/>
              <a:sym typeface="Helvetica Neue"/>
            </a:endParaRPr>
          </a:p>
          <a:p>
            <a:pPr indent="0" lvl="0" marL="0" rtl="0">
              <a:spcBef>
                <a:spcPts val="0"/>
              </a:spcBef>
              <a:spcAft>
                <a:spcPts val="0"/>
              </a:spcAft>
              <a:buNone/>
            </a:pPr>
            <a:r>
              <a:t/>
            </a:r>
            <a:endParaRPr sz="2400">
              <a:latin typeface="Helvetica Neue"/>
              <a:ea typeface="Helvetica Neue"/>
              <a:cs typeface="Helvetica Neue"/>
              <a:sym typeface="Helvetica Neue"/>
            </a:endParaRPr>
          </a:p>
          <a:p>
            <a:pPr indent="0" lvl="0" marL="0" rtl="0">
              <a:spcBef>
                <a:spcPts val="0"/>
              </a:spcBef>
              <a:spcAft>
                <a:spcPts val="0"/>
              </a:spcAft>
              <a:buNone/>
            </a:pPr>
            <a:r>
              <a:rPr lang="en-US" sz="2400">
                <a:latin typeface="Helvetica Neue"/>
                <a:ea typeface="Helvetica Neue"/>
                <a:cs typeface="Helvetica Neue"/>
                <a:sym typeface="Helvetica Neue"/>
              </a:rPr>
              <a:t>The most hotly contested </a:t>
            </a:r>
            <a:r>
              <a:rPr lang="en-US" sz="2400" u="sng">
                <a:latin typeface="Helvetica Neue"/>
                <a:ea typeface="Helvetica Neue"/>
                <a:cs typeface="Helvetica Neue"/>
                <a:sym typeface="Helvetica Neue"/>
              </a:rPr>
              <a:t>race</a:t>
            </a:r>
            <a:r>
              <a:rPr lang="en-US" sz="2400">
                <a:latin typeface="Helvetica Neue"/>
                <a:ea typeface="Helvetica Neue"/>
                <a:cs typeface="Helvetica Neue"/>
                <a:sym typeface="Helvetica Neue"/>
              </a:rPr>
              <a:t> </a:t>
            </a:r>
            <a:r>
              <a:rPr lang="en-US" sz="2400" u="sng">
                <a:latin typeface="Helvetica Neue"/>
                <a:ea typeface="Helvetica Neue"/>
                <a:cs typeface="Helvetica Neue"/>
                <a:sym typeface="Helvetica Neue"/>
              </a:rPr>
              <a:t>is</a:t>
            </a:r>
            <a:r>
              <a:rPr lang="en-US" sz="2400">
                <a:latin typeface="Helvetica Neue"/>
                <a:ea typeface="Helvetica Neue"/>
                <a:cs typeface="Helvetica Neue"/>
                <a:sym typeface="Helvetica Neue"/>
              </a:rPr>
              <a:t> the two </a:t>
            </a:r>
            <a:r>
              <a:rPr lang="en-US" sz="2400" u="sng">
                <a:latin typeface="Helvetica Neue"/>
                <a:ea typeface="Helvetica Neue"/>
                <a:cs typeface="Helvetica Neue"/>
                <a:sym typeface="Helvetica Neue"/>
              </a:rPr>
              <a:t>seniors</a:t>
            </a:r>
            <a:r>
              <a:rPr lang="en-US" sz="2400">
                <a:latin typeface="Helvetica Neue"/>
                <a:ea typeface="Helvetica Neue"/>
                <a:cs typeface="Helvetica Neue"/>
                <a:sym typeface="Helvetica Neue"/>
              </a:rPr>
              <a:t> running for president. </a:t>
            </a:r>
            <a:endParaRPr sz="2400">
              <a:latin typeface="Helvetica Neue"/>
              <a:ea typeface="Helvetica Neue"/>
              <a:cs typeface="Helvetica Neue"/>
              <a:sym typeface="Helvetica Neue"/>
            </a:endParaRPr>
          </a:p>
          <a:p>
            <a:pPr indent="-342900" lvl="0" marL="457200" rtl="0">
              <a:spcBef>
                <a:spcPts val="0"/>
              </a:spcBef>
              <a:spcAft>
                <a:spcPts val="0"/>
              </a:spcAft>
              <a:buSzPts val="1800"/>
              <a:buChar char="●"/>
            </a:pPr>
            <a:r>
              <a:rPr i="1" lang="en-US" sz="1800"/>
              <a:t>The subject also not the predicate noun (nominative), though that usually agrees with the subject -- but if it doesn’t….</a:t>
            </a:r>
            <a:endParaRPr i="1" sz="1800"/>
          </a:p>
          <a:p>
            <a:pPr indent="0" lvl="0" marL="0" rtl="0">
              <a:spcBef>
                <a:spcPts val="0"/>
              </a:spcBef>
              <a:spcAft>
                <a:spcPts val="0"/>
              </a:spcAft>
              <a:buNone/>
            </a:pPr>
            <a:r>
              <a:t/>
            </a:r>
            <a:endParaRPr i="1" sz="1800"/>
          </a:p>
          <a:p>
            <a:pPr indent="0" lvl="0" marL="0" rtl="0">
              <a:spcBef>
                <a:spcPts val="0"/>
              </a:spcBef>
              <a:spcAft>
                <a:spcPts val="0"/>
              </a:spcAft>
              <a:buNone/>
            </a:pPr>
            <a:r>
              <a:rPr lang="en-US" sz="2400">
                <a:latin typeface="Helvetica Neue"/>
                <a:ea typeface="Helvetica Neue"/>
                <a:cs typeface="Helvetica Neue"/>
                <a:sym typeface="Helvetica Neue"/>
              </a:rPr>
              <a:t>The </a:t>
            </a:r>
            <a:r>
              <a:rPr lang="en-US" sz="2400" u="sng">
                <a:latin typeface="Helvetica Neue"/>
                <a:ea typeface="Helvetica Neue"/>
                <a:cs typeface="Helvetica Neue"/>
                <a:sym typeface="Helvetica Neue"/>
              </a:rPr>
              <a:t>cause </a:t>
            </a:r>
            <a:r>
              <a:rPr lang="en-US" sz="2400">
                <a:latin typeface="Helvetica Neue"/>
                <a:ea typeface="Helvetica Neue"/>
                <a:cs typeface="Helvetica Neue"/>
                <a:sym typeface="Helvetica Neue"/>
              </a:rPr>
              <a:t>of the drought </a:t>
            </a:r>
            <a:r>
              <a:rPr lang="en-US" sz="2400" u="sng">
                <a:latin typeface="Helvetica Neue"/>
                <a:ea typeface="Helvetica Neue"/>
                <a:cs typeface="Helvetica Neue"/>
                <a:sym typeface="Helvetica Neue"/>
              </a:rPr>
              <a:t>is</a:t>
            </a:r>
            <a:r>
              <a:rPr lang="en-US" sz="2400">
                <a:latin typeface="Helvetica Neue"/>
                <a:ea typeface="Helvetica Neue"/>
                <a:cs typeface="Helvetica Neue"/>
                <a:sym typeface="Helvetica Neue"/>
              </a:rPr>
              <a:t> several weeks of no rain. </a:t>
            </a:r>
            <a:endParaRPr sz="2400">
              <a:latin typeface="Helvetica Neue"/>
              <a:ea typeface="Helvetica Neue"/>
              <a:cs typeface="Helvetica Neue"/>
              <a:sym typeface="Helvetica Neue"/>
            </a:endParaRPr>
          </a:p>
          <a:p>
            <a:pPr indent="-342900" lvl="0" marL="457200" rtl="0">
              <a:spcBef>
                <a:spcPts val="0"/>
              </a:spcBef>
              <a:spcAft>
                <a:spcPts val="0"/>
              </a:spcAft>
              <a:buSzPts val="1800"/>
              <a:buChar char="●"/>
            </a:pPr>
            <a:r>
              <a:rPr i="1" lang="en-US" sz="1800">
                <a:solidFill>
                  <a:schemeClr val="dk1"/>
                </a:solidFill>
              </a:rPr>
              <a:t>You wouldn’t say “the cause….are….weeks” </a:t>
            </a:r>
            <a:endParaRPr sz="2400">
              <a:latin typeface="Helvetica Neue"/>
              <a:ea typeface="Helvetica Neue"/>
              <a:cs typeface="Helvetica Neue"/>
              <a:sym typeface="Helvetica Neue"/>
            </a:endParaRPr>
          </a:p>
          <a:p>
            <a:pPr indent="0" lvl="0" marL="0" rtl="0">
              <a:spcBef>
                <a:spcPts val="0"/>
              </a:spcBef>
              <a:spcAft>
                <a:spcPts val="0"/>
              </a:spcAft>
              <a:buNone/>
            </a:pPr>
            <a:r>
              <a:t/>
            </a:r>
            <a:endParaRPr i="1" sz="1800"/>
          </a:p>
          <a:p>
            <a:pPr indent="0" lvl="0" marL="0" rtl="0">
              <a:spcBef>
                <a:spcPts val="0"/>
              </a:spcBef>
              <a:spcAft>
                <a:spcPts val="0"/>
              </a:spcAft>
              <a:buNone/>
            </a:pPr>
            <a:r>
              <a:rPr lang="en-US" sz="2400"/>
              <a:t>Their biggest </a:t>
            </a:r>
            <a:r>
              <a:rPr lang="en-US" sz="2400" u="sng"/>
              <a:t>worry</a:t>
            </a:r>
            <a:r>
              <a:rPr lang="en-US" sz="2400"/>
              <a:t> today </a:t>
            </a:r>
            <a:r>
              <a:rPr lang="en-US" sz="2400" u="sng"/>
              <a:t>is</a:t>
            </a:r>
            <a:r>
              <a:rPr lang="en-US" sz="2400"/>
              <a:t> tests to be given next week.</a:t>
            </a:r>
            <a:endParaRPr sz="2400"/>
          </a:p>
          <a:p>
            <a:pPr indent="-342900" lvl="0" marL="457200" rtl="0">
              <a:spcBef>
                <a:spcPts val="0"/>
              </a:spcBef>
              <a:spcAft>
                <a:spcPts val="0"/>
              </a:spcAft>
              <a:buSzPts val="1800"/>
              <a:buChar char="●"/>
            </a:pPr>
            <a:r>
              <a:rPr i="1" lang="en-US" sz="1800">
                <a:solidFill>
                  <a:schemeClr val="dk1"/>
                </a:solidFill>
              </a:rPr>
              <a:t>The subject is “worry” and not “tests”</a:t>
            </a:r>
            <a:endParaRPr sz="2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7: </a:t>
            </a:r>
            <a:r>
              <a:rPr b="1" lang="en-US" sz="2400">
                <a:solidFill>
                  <a:srgbClr val="5142BB"/>
                </a:solidFill>
                <a:latin typeface="Helvetica Neue"/>
                <a:ea typeface="Helvetica Neue"/>
                <a:cs typeface="Helvetica Neue"/>
                <a:sym typeface="Helvetica Neue"/>
              </a:rPr>
              <a:t>Subject/verb agreement</a:t>
            </a:r>
            <a:endParaRPr b="1" sz="2400">
              <a:solidFill>
                <a:srgbClr val="5142BB"/>
              </a:solidFill>
              <a:latin typeface="Helvetica Neue"/>
              <a:ea typeface="Helvetica Neue"/>
              <a:cs typeface="Helvetica Neue"/>
              <a:sym typeface="Helvetica Neue"/>
            </a:endParaRPr>
          </a:p>
        </p:txBody>
      </p:sp>
      <p:sp>
        <p:nvSpPr>
          <p:cNvPr id="189" name="Shape 189"/>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Winning the next three games is/are the coach’s dream</a:t>
            </a:r>
            <a:r>
              <a:rPr lang="en-US" sz="2800">
                <a:solidFill>
                  <a:schemeClr val="dk1"/>
                </a:solidFill>
                <a:latin typeface="Helvetica Neue"/>
                <a:ea typeface="Helvetica Neue"/>
                <a:cs typeface="Helvetica Neue"/>
                <a:sym typeface="Helvetica Neue"/>
              </a:rPr>
              <a:t>.</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This construction is tricky, too. What IS the subject?</a:t>
            </a:r>
            <a:endParaRPr i="1" sz="2000">
              <a:solidFill>
                <a:schemeClr val="dk1"/>
              </a:solidFill>
            </a:endParaRPr>
          </a:p>
          <a:p>
            <a:pPr indent="-342900" lvl="0" marL="533400" rtl="0">
              <a:spcBef>
                <a:spcPts val="0"/>
              </a:spcBef>
              <a:spcAft>
                <a:spcPts val="0"/>
              </a:spcAft>
              <a:buClr>
                <a:schemeClr val="dk1"/>
              </a:buClr>
              <a:buSzPts val="2000"/>
              <a:buChar char="•"/>
            </a:pPr>
            <a:r>
              <a:rPr i="1" lang="en-US" sz="2000">
                <a:solidFill>
                  <a:schemeClr val="dk1"/>
                </a:solidFill>
              </a:rPr>
              <a:t>Is it games? No -- games aren’t his dream. Winning is his dream.</a:t>
            </a:r>
            <a:endParaRPr i="1" sz="2000">
              <a:solidFill>
                <a:schemeClr val="dk1"/>
              </a:solidFill>
            </a:endParaRPr>
          </a:p>
          <a:p>
            <a:pPr indent="-342900" lvl="0" marL="533400" rtl="0">
              <a:spcBef>
                <a:spcPts val="0"/>
              </a:spcBef>
              <a:spcAft>
                <a:spcPts val="0"/>
              </a:spcAft>
              <a:buClr>
                <a:schemeClr val="dk1"/>
              </a:buClr>
              <a:buSzPts val="2000"/>
              <a:buChar char="•"/>
            </a:pPr>
            <a:r>
              <a:rPr i="1" lang="en-US" sz="2000">
                <a:solidFill>
                  <a:schemeClr val="dk1"/>
                </a:solidFill>
              </a:rPr>
              <a:t>In other words, a gerund or gerund phrase is used as a noun and, in this case, it’s the subject of the sentence.</a:t>
            </a:r>
            <a:endParaRPr i="1" sz="2000">
              <a:solidFill>
                <a:schemeClr val="dk1"/>
              </a:solidFill>
            </a:endParaRPr>
          </a:p>
          <a:p>
            <a:pPr indent="-342900" lvl="0" marL="533400" rtl="0">
              <a:spcBef>
                <a:spcPts val="0"/>
              </a:spcBef>
              <a:spcAft>
                <a:spcPts val="0"/>
              </a:spcAft>
              <a:buClr>
                <a:schemeClr val="dk1"/>
              </a:buClr>
              <a:buSzPts val="2000"/>
              <a:buChar char="•"/>
            </a:pPr>
            <a:r>
              <a:rPr i="1" lang="en-US" sz="2000">
                <a:solidFill>
                  <a:schemeClr val="dk1"/>
                </a:solidFill>
              </a:rPr>
              <a:t>Gerunds are always singular. Think of it this way: “(The act of) winning the next three games” is the coach’s dream. That’s a singular concept. </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Competing in the Olympics isn’t/aren’t out of the question for the young track star.</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Packing all her clothes take/takes her longer than she planned.</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8: </a:t>
            </a:r>
            <a:r>
              <a:rPr b="1" lang="en-US" sz="2400">
                <a:solidFill>
                  <a:srgbClr val="5142BB"/>
                </a:solidFill>
                <a:latin typeface="Helvetica Neue"/>
                <a:ea typeface="Helvetica Neue"/>
                <a:cs typeface="Helvetica Neue"/>
                <a:sym typeface="Helvetica Neue"/>
              </a:rPr>
              <a:t>Pronoun/antecedent agreement</a:t>
            </a:r>
            <a:endParaRPr b="1" i="0" sz="2400" u="none" cap="none" strike="noStrike">
              <a:solidFill>
                <a:srgbClr val="5142BB"/>
              </a:solidFill>
              <a:latin typeface="Helvetica Neue"/>
              <a:ea typeface="Helvetica Neue"/>
              <a:cs typeface="Helvetica Neue"/>
              <a:sym typeface="Helvetica Neue"/>
            </a:endParaRPr>
          </a:p>
        </p:txBody>
      </p:sp>
      <p:sp>
        <p:nvSpPr>
          <p:cNvPr id="195" name="Shape 195"/>
          <p:cNvSpPr txBox="1"/>
          <p:nvPr>
            <p:ph idx="1" type="body"/>
          </p:nvPr>
        </p:nvSpPr>
        <p:spPr>
          <a:xfrm>
            <a:off x="457200" y="1143006"/>
            <a:ext cx="8229600" cy="61552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A noun is the name of a person, place or thing.</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A pronoun takes the place of a noun.</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An antecedent is the noun whose place it’s taking.</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Senior </a:t>
            </a:r>
            <a:r>
              <a:rPr lang="en-US" sz="2800" u="sng">
                <a:solidFill>
                  <a:schemeClr val="dk1"/>
                </a:solidFill>
                <a:latin typeface="Helvetica Neue"/>
                <a:ea typeface="Helvetica Neue"/>
                <a:cs typeface="Helvetica Neue"/>
                <a:sym typeface="Helvetica Neue"/>
              </a:rPr>
              <a:t>Kathy Krantz</a:t>
            </a:r>
            <a:r>
              <a:rPr lang="en-US" sz="2800">
                <a:solidFill>
                  <a:schemeClr val="dk1"/>
                </a:solidFill>
                <a:latin typeface="Helvetica Neue"/>
                <a:ea typeface="Helvetica Neue"/>
                <a:cs typeface="Helvetica Neue"/>
                <a:sym typeface="Helvetica Neue"/>
              </a:rPr>
              <a:t> was named Homecoming queen. </a:t>
            </a:r>
            <a:r>
              <a:rPr lang="en-US" sz="2800" u="sng">
                <a:solidFill>
                  <a:schemeClr val="dk1"/>
                </a:solidFill>
                <a:latin typeface="Helvetica Neue"/>
                <a:ea typeface="Helvetica Neue"/>
                <a:cs typeface="Helvetica Neue"/>
                <a:sym typeface="Helvetica Neue"/>
              </a:rPr>
              <a:t>She</a:t>
            </a:r>
            <a:r>
              <a:rPr lang="en-US" sz="2800">
                <a:solidFill>
                  <a:schemeClr val="dk1"/>
                </a:solidFill>
                <a:latin typeface="Helvetica Neue"/>
                <a:ea typeface="Helvetica Neue"/>
                <a:cs typeface="Helvetica Neue"/>
                <a:sym typeface="Helvetica Neue"/>
              </a:rPr>
              <a:t> was quite surprised to win this title.</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This is pretty easy. Kathy is only one person so you need the singular “she” to agree in number.</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Kathy also is female so you need the she to agree in gender.</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 name="Shape 37"/>
        <p:cNvGrpSpPr/>
        <p:nvPr/>
      </p:nvGrpSpPr>
      <p:grpSpPr>
        <a:xfrm>
          <a:off x="0" y="0"/>
          <a:ext cx="0" cy="0"/>
          <a:chOff x="0" y="0"/>
          <a:chExt cx="0" cy="0"/>
        </a:xfrm>
      </p:grpSpPr>
      <p:sp>
        <p:nvSpPr>
          <p:cNvPr id="38" name="Shape 38"/>
          <p:cNvSpPr txBox="1"/>
          <p:nvPr>
            <p:ph type="ctrTitle"/>
          </p:nvPr>
        </p:nvSpPr>
        <p:spPr>
          <a:xfrm>
            <a:off x="773550" y="456173"/>
            <a:ext cx="7772400" cy="1546500"/>
          </a:xfrm>
          <a:prstGeom prst="rect">
            <a:avLst/>
          </a:prstGeom>
        </p:spPr>
        <p:txBody>
          <a:bodyPr anchorCtr="0" anchor="b" bIns="91425" lIns="91425" spcFirstLastPara="1" rIns="91425" wrap="square" tIns="91425">
            <a:noAutofit/>
          </a:bodyPr>
          <a:lstStyle/>
          <a:p>
            <a:pPr indent="304800" lvl="0" marL="0">
              <a:spcBef>
                <a:spcPts val="0"/>
              </a:spcBef>
              <a:spcAft>
                <a:spcPts val="0"/>
              </a:spcAft>
              <a:buNone/>
            </a:pPr>
            <a:r>
              <a:rPr lang="en-US" sz="3000"/>
              <a:t>Here are the 10 common errors </a:t>
            </a:r>
            <a:endParaRPr sz="3000"/>
          </a:p>
          <a:p>
            <a:pPr indent="304800" lvl="0" marL="0">
              <a:spcBef>
                <a:spcPts val="0"/>
              </a:spcBef>
              <a:spcAft>
                <a:spcPts val="0"/>
              </a:spcAft>
              <a:buNone/>
            </a:pPr>
            <a:r>
              <a:rPr lang="en-US" sz="3000"/>
              <a:t>we will be covering here:</a:t>
            </a:r>
            <a:endParaRPr sz="3000"/>
          </a:p>
        </p:txBody>
      </p:sp>
      <p:sp>
        <p:nvSpPr>
          <p:cNvPr id="39" name="Shape 39"/>
          <p:cNvSpPr txBox="1"/>
          <p:nvPr>
            <p:ph idx="1" type="subTitle"/>
          </p:nvPr>
        </p:nvSpPr>
        <p:spPr>
          <a:xfrm>
            <a:off x="685800" y="2056513"/>
            <a:ext cx="7772400" cy="421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sz="1800"/>
              <a:t>Section 1: </a:t>
            </a:r>
            <a:r>
              <a:rPr lang="en-US" sz="1800"/>
              <a:t>Sentence structure and punctuation</a:t>
            </a:r>
            <a:endParaRPr sz="1800"/>
          </a:p>
          <a:p>
            <a:pPr indent="0" lvl="0" marL="0" rtl="0" algn="l">
              <a:spcBef>
                <a:spcPts val="0"/>
              </a:spcBef>
              <a:spcAft>
                <a:spcPts val="0"/>
              </a:spcAft>
              <a:buNone/>
            </a:pPr>
            <a:r>
              <a:rPr b="1" lang="en-US" sz="1800"/>
              <a:t>Section 2: </a:t>
            </a:r>
            <a:r>
              <a:rPr lang="en-US" sz="1800"/>
              <a:t>Punctuating quotes</a:t>
            </a:r>
            <a:endParaRPr sz="1800"/>
          </a:p>
          <a:p>
            <a:pPr indent="0" lvl="0" marL="0" rtl="0" algn="l">
              <a:spcBef>
                <a:spcPts val="0"/>
              </a:spcBef>
              <a:spcAft>
                <a:spcPts val="0"/>
              </a:spcAft>
              <a:buNone/>
            </a:pPr>
            <a:r>
              <a:rPr b="1" lang="en-US" sz="1800"/>
              <a:t>Section 3: </a:t>
            </a:r>
            <a:r>
              <a:rPr lang="en-US" sz="1800"/>
              <a:t>Miscellaneous comma rules</a:t>
            </a:r>
            <a:endParaRPr sz="1800"/>
          </a:p>
          <a:p>
            <a:pPr indent="0" lvl="0" marL="0" rtl="0" algn="l">
              <a:spcBef>
                <a:spcPts val="0"/>
              </a:spcBef>
              <a:spcAft>
                <a:spcPts val="0"/>
              </a:spcAft>
              <a:buNone/>
            </a:pPr>
            <a:r>
              <a:rPr b="1" lang="en-US" sz="1800"/>
              <a:t>Section 4: </a:t>
            </a:r>
            <a:r>
              <a:rPr lang="en-US" sz="1800"/>
              <a:t>Apostrophes</a:t>
            </a:r>
            <a:endParaRPr sz="1800"/>
          </a:p>
          <a:p>
            <a:pPr indent="0" lvl="0" marL="0" rtl="0" algn="l">
              <a:spcBef>
                <a:spcPts val="0"/>
              </a:spcBef>
              <a:spcAft>
                <a:spcPts val="0"/>
              </a:spcAft>
              <a:buNone/>
            </a:pPr>
            <a:r>
              <a:rPr b="1" lang="en-US" sz="1800"/>
              <a:t>Section 5:</a:t>
            </a:r>
            <a:r>
              <a:rPr lang="en-US" sz="1800"/>
              <a:t> Semicolons and colons</a:t>
            </a:r>
            <a:endParaRPr sz="1800"/>
          </a:p>
          <a:p>
            <a:pPr indent="0" lvl="0" marL="0" rtl="0" algn="l">
              <a:spcBef>
                <a:spcPts val="0"/>
              </a:spcBef>
              <a:spcAft>
                <a:spcPts val="0"/>
              </a:spcAft>
              <a:buNone/>
            </a:pPr>
            <a:r>
              <a:rPr b="1" lang="en-US" sz="1800"/>
              <a:t>Section 6: </a:t>
            </a:r>
            <a:r>
              <a:rPr lang="en-US" sz="1800"/>
              <a:t>Dashes and hyphens</a:t>
            </a:r>
            <a:endParaRPr sz="1800"/>
          </a:p>
          <a:p>
            <a:pPr indent="0" lvl="0" marL="0" rtl="0" algn="l">
              <a:spcBef>
                <a:spcPts val="0"/>
              </a:spcBef>
              <a:spcAft>
                <a:spcPts val="0"/>
              </a:spcAft>
              <a:buNone/>
            </a:pPr>
            <a:r>
              <a:rPr b="1" lang="en-US" sz="1800"/>
              <a:t>Section 7: </a:t>
            </a:r>
            <a:r>
              <a:rPr lang="en-US" sz="1800"/>
              <a:t>Subject/verb agreement</a:t>
            </a:r>
            <a:endParaRPr sz="1800"/>
          </a:p>
          <a:p>
            <a:pPr indent="0" lvl="0" marL="0" rtl="0" algn="l">
              <a:spcBef>
                <a:spcPts val="0"/>
              </a:spcBef>
              <a:spcAft>
                <a:spcPts val="0"/>
              </a:spcAft>
              <a:buNone/>
            </a:pPr>
            <a:r>
              <a:rPr b="1" lang="en-US" sz="1800"/>
              <a:t>Section 8: </a:t>
            </a:r>
            <a:r>
              <a:rPr lang="en-US" sz="1800"/>
              <a:t>Pronoun/antecedent agreement</a:t>
            </a:r>
            <a:endParaRPr sz="1800"/>
          </a:p>
          <a:p>
            <a:pPr indent="0" lvl="0" marL="0" rtl="0" algn="l">
              <a:spcBef>
                <a:spcPts val="0"/>
              </a:spcBef>
              <a:spcAft>
                <a:spcPts val="0"/>
              </a:spcAft>
              <a:buNone/>
            </a:pPr>
            <a:r>
              <a:rPr b="1" lang="en-US" sz="1800"/>
              <a:t>Section 9: </a:t>
            </a:r>
            <a:r>
              <a:rPr lang="en-US" sz="1800"/>
              <a:t>Misplaced modifiers</a:t>
            </a:r>
            <a:endParaRPr sz="1800"/>
          </a:p>
          <a:p>
            <a:pPr indent="0" lvl="0" marL="0" rtl="0" algn="l">
              <a:spcBef>
                <a:spcPts val="0"/>
              </a:spcBef>
              <a:spcAft>
                <a:spcPts val="0"/>
              </a:spcAft>
              <a:buNone/>
            </a:pPr>
            <a:r>
              <a:rPr b="1" lang="en-US" sz="1800"/>
              <a:t>Section 10: </a:t>
            </a:r>
            <a:r>
              <a:rPr lang="en-US" sz="1800"/>
              <a:t>Passive voice</a:t>
            </a:r>
            <a:endParaRPr sz="1800"/>
          </a:p>
          <a:p>
            <a:pPr indent="0" lvl="0" marL="0" algn="l">
              <a:spcBef>
                <a:spcPts val="0"/>
              </a:spcBef>
              <a:spcAft>
                <a:spcPts val="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457200" y="2573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8: </a:t>
            </a:r>
            <a:r>
              <a:rPr b="1" lang="en-US" sz="2400">
                <a:solidFill>
                  <a:srgbClr val="5142BB"/>
                </a:solidFill>
                <a:latin typeface="Helvetica Neue"/>
                <a:ea typeface="Helvetica Neue"/>
                <a:cs typeface="Helvetica Neue"/>
                <a:sym typeface="Helvetica Neue"/>
              </a:rPr>
              <a:t>Pronoun/antecedent agreement</a:t>
            </a:r>
            <a:endParaRPr b="1" i="0" sz="2400" u="none" cap="none" strike="noStrike">
              <a:solidFill>
                <a:srgbClr val="5142BB"/>
              </a:solidFill>
              <a:latin typeface="Helvetica Neue"/>
              <a:ea typeface="Helvetica Neue"/>
              <a:cs typeface="Helvetica Neue"/>
              <a:sym typeface="Helvetica Neue"/>
            </a:endParaRPr>
          </a:p>
        </p:txBody>
      </p:sp>
      <p:sp>
        <p:nvSpPr>
          <p:cNvPr id="201" name="Shape 201"/>
          <p:cNvSpPr txBox="1"/>
          <p:nvPr>
            <p:ph idx="1" type="body"/>
          </p:nvPr>
        </p:nvSpPr>
        <p:spPr>
          <a:xfrm>
            <a:off x="457200" y="762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But some constructions make this more complicated, especially ones with indefinite pronouns. Some are plural and some are singular.</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298450" lvl="0" marL="457200" rtl="0">
              <a:lnSpc>
                <a:spcPct val="115000"/>
              </a:lnSpc>
              <a:spcBef>
                <a:spcPts val="0"/>
              </a:spcBef>
              <a:spcAft>
                <a:spcPts val="0"/>
              </a:spcAft>
              <a:buSzPts val="1100"/>
              <a:buChar char="●"/>
            </a:pPr>
            <a:r>
              <a:rPr lang="en-US" sz="2800">
                <a:solidFill>
                  <a:schemeClr val="dk1"/>
                </a:solidFill>
                <a:latin typeface="Helvetica Neue"/>
                <a:ea typeface="Helvetica Neue"/>
                <a:cs typeface="Helvetica Neue"/>
                <a:sym typeface="Helvetica Neue"/>
              </a:rPr>
              <a:t>Singular: another, anybody, anyone, anything, each, either, enough, everybody, everyone, everything, little, much, neither, nobody, no one, nothing, one, other, somebody, someone, something.</a:t>
            </a:r>
            <a:endParaRPr sz="2800">
              <a:solidFill>
                <a:schemeClr val="dk1"/>
              </a:solidFill>
              <a:latin typeface="Helvetica Neue"/>
              <a:ea typeface="Helvetica Neue"/>
              <a:cs typeface="Helvetica Neue"/>
              <a:sym typeface="Helvetica Neue"/>
            </a:endParaRPr>
          </a:p>
          <a:p>
            <a:pPr indent="-298450" lvl="0" marL="457200" rtl="0">
              <a:lnSpc>
                <a:spcPct val="115000"/>
              </a:lnSpc>
              <a:spcBef>
                <a:spcPts val="0"/>
              </a:spcBef>
              <a:spcAft>
                <a:spcPts val="0"/>
              </a:spcAft>
              <a:buSzPts val="1100"/>
              <a:buChar char="●"/>
            </a:pPr>
            <a:r>
              <a:rPr lang="en-US" sz="2800">
                <a:solidFill>
                  <a:schemeClr val="dk1"/>
                </a:solidFill>
                <a:latin typeface="Helvetica Neue"/>
                <a:ea typeface="Helvetica Neue"/>
                <a:cs typeface="Helvetica Neue"/>
                <a:sym typeface="Helvetica Neue"/>
              </a:rPr>
              <a:t>Plural: both, few, many, others.</a:t>
            </a:r>
            <a:endParaRPr sz="2800">
              <a:solidFill>
                <a:schemeClr val="dk1"/>
              </a:solidFill>
              <a:latin typeface="Helvetica Neue"/>
              <a:ea typeface="Helvetica Neue"/>
              <a:cs typeface="Helvetica Neue"/>
              <a:sym typeface="Helvetica Neue"/>
            </a:endParaRPr>
          </a:p>
          <a:p>
            <a:pPr indent="0" lvl="0" marL="0" rtl="0">
              <a:lnSpc>
                <a:spcPct val="115000"/>
              </a:lnSpc>
              <a:spcBef>
                <a:spcPts val="0"/>
              </a:spcBef>
              <a:spcAft>
                <a:spcPts val="0"/>
              </a:spcAft>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457200" y="2573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8: </a:t>
            </a:r>
            <a:r>
              <a:rPr b="1" lang="en-US" sz="2400">
                <a:solidFill>
                  <a:srgbClr val="5142BB"/>
                </a:solidFill>
                <a:latin typeface="Helvetica Neue"/>
                <a:ea typeface="Helvetica Neue"/>
                <a:cs typeface="Helvetica Neue"/>
                <a:sym typeface="Helvetica Neue"/>
              </a:rPr>
              <a:t>Pronoun/antecedent agreement</a:t>
            </a:r>
            <a:endParaRPr b="1" i="0" sz="2400" u="none" cap="none" strike="noStrike">
              <a:solidFill>
                <a:srgbClr val="5142BB"/>
              </a:solidFill>
              <a:latin typeface="Helvetica Neue"/>
              <a:ea typeface="Helvetica Neue"/>
              <a:cs typeface="Helvetica Neue"/>
              <a:sym typeface="Helvetica Neue"/>
            </a:endParaRPr>
          </a:p>
        </p:txBody>
      </p:sp>
      <p:sp>
        <p:nvSpPr>
          <p:cNvPr id="207" name="Shape 207"/>
          <p:cNvSpPr txBox="1"/>
          <p:nvPr>
            <p:ph idx="1" type="body"/>
          </p:nvPr>
        </p:nvSpPr>
        <p:spPr>
          <a:xfrm>
            <a:off x="457200" y="762006"/>
            <a:ext cx="8229600" cy="6156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Everyone in both schools is excited and cheering for his or her team.</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Remember -- “everyone” is singular and takes the singular verb “is” but that means it also must take a singular pronoun. Some style guides don’t like using “his or her” so you may want to rewrite the sentence.</a:t>
            </a:r>
            <a:endParaRPr i="1" sz="2000">
              <a:solidFill>
                <a:schemeClr val="dk1"/>
              </a:solidFill>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All students in both schools are excited and cheering on their teams.</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rPr lang="en-US" sz="2800">
                <a:solidFill>
                  <a:schemeClr val="dk1"/>
                </a:solidFill>
                <a:latin typeface="Helvetica Neue"/>
                <a:ea typeface="Helvetica Neue"/>
                <a:cs typeface="Helvetica Neue"/>
                <a:sym typeface="Helvetica Neue"/>
              </a:rPr>
              <a:t>Somebody will be earning his or her badge tonight.</a:t>
            </a:r>
            <a:r>
              <a:rPr lang="en-US" sz="2800">
                <a:solidFill>
                  <a:schemeClr val="dk1"/>
                </a:solidFill>
                <a:latin typeface="Helvetica Neue"/>
                <a:ea typeface="Helvetica Neue"/>
                <a:cs typeface="Helvetica Neue"/>
                <a:sym typeface="Helvetica Neue"/>
              </a:rPr>
              <a:t>  </a:t>
            </a:r>
            <a:r>
              <a:rPr i="1" lang="en-US" sz="2800">
                <a:solidFill>
                  <a:schemeClr val="dk1"/>
                </a:solidFill>
                <a:latin typeface="Helvetica Neue"/>
                <a:ea typeface="Helvetica Neue"/>
                <a:cs typeface="Helvetica Neue"/>
                <a:sym typeface="Helvetica Neue"/>
              </a:rPr>
              <a:t>or  </a:t>
            </a:r>
            <a:r>
              <a:rPr lang="en-US" sz="2800">
                <a:solidFill>
                  <a:schemeClr val="dk1"/>
                </a:solidFill>
                <a:latin typeface="Helvetica Neue"/>
                <a:ea typeface="Helvetica Neue"/>
                <a:cs typeface="Helvetica Neue"/>
                <a:sym typeface="Helvetica Neue"/>
              </a:rPr>
              <a:t>Somebody will be earning a badge tonight.</a:t>
            </a:r>
            <a:endParaRPr i="1" sz="2800">
              <a:solidFill>
                <a:schemeClr val="dk1"/>
              </a:solidFill>
              <a:latin typeface="Helvetica Neue"/>
              <a:ea typeface="Helvetica Neue"/>
              <a:cs typeface="Helvetica Neue"/>
              <a:sym typeface="Helvetica Neue"/>
            </a:endParaRPr>
          </a:p>
          <a:p>
            <a:pPr indent="0" lvl="0" marL="0" rtl="0">
              <a:lnSpc>
                <a:spcPct val="115000"/>
              </a:lnSpc>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457200" y="2573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8: </a:t>
            </a:r>
            <a:r>
              <a:rPr b="1" lang="en-US" sz="2400">
                <a:solidFill>
                  <a:srgbClr val="5142BB"/>
                </a:solidFill>
                <a:latin typeface="Helvetica Neue"/>
                <a:ea typeface="Helvetica Neue"/>
                <a:cs typeface="Helvetica Neue"/>
                <a:sym typeface="Helvetica Neue"/>
              </a:rPr>
              <a:t>Pronoun/antecedent agreement</a:t>
            </a:r>
            <a:endParaRPr b="1" i="0" sz="2400" u="none" cap="none" strike="noStrike">
              <a:solidFill>
                <a:srgbClr val="5142BB"/>
              </a:solidFill>
              <a:latin typeface="Helvetica Neue"/>
              <a:ea typeface="Helvetica Neue"/>
              <a:cs typeface="Helvetica Neue"/>
              <a:sym typeface="Helvetica Neue"/>
            </a:endParaRPr>
          </a:p>
        </p:txBody>
      </p:sp>
      <p:sp>
        <p:nvSpPr>
          <p:cNvPr id="213" name="Shape 213"/>
          <p:cNvSpPr txBox="1"/>
          <p:nvPr>
            <p:ph idx="1" type="body"/>
          </p:nvPr>
        </p:nvSpPr>
        <p:spPr>
          <a:xfrm>
            <a:off x="457200" y="762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Both of the girls were planning to bring their umbrellas on the rainy day.</a:t>
            </a:r>
            <a:r>
              <a:rPr lang="en-US" sz="2800">
                <a:solidFill>
                  <a:schemeClr val="dk1"/>
                </a:solidFill>
                <a:latin typeface="Helvetica Neue"/>
                <a:ea typeface="Helvetica Neue"/>
                <a:cs typeface="Helvetica Neue"/>
                <a:sym typeface="Helvetica Neue"/>
              </a:rPr>
              <a:t>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i="1" lang="en-US" sz="2000">
                <a:solidFill>
                  <a:schemeClr val="dk1"/>
                </a:solidFill>
              </a:rPr>
              <a:t>Remember -- “both” is plural and takes the plural verb “were planning” so “their” is also plural.</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i="1" sz="2800">
              <a:solidFill>
                <a:schemeClr val="dk1"/>
              </a:solidFill>
              <a:latin typeface="Helvetica Neue"/>
              <a:ea typeface="Helvetica Neue"/>
              <a:cs typeface="Helvetica Neue"/>
              <a:sym typeface="Helvetica Neue"/>
            </a:endParaRPr>
          </a:p>
          <a:p>
            <a:pPr indent="0" lvl="0" marL="0" rtl="0">
              <a:lnSpc>
                <a:spcPct val="115000"/>
              </a:lnSpc>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8: </a:t>
            </a:r>
            <a:r>
              <a:rPr b="1" lang="en-US" sz="2400">
                <a:solidFill>
                  <a:srgbClr val="5142BB"/>
                </a:solidFill>
                <a:latin typeface="Helvetica Neue"/>
                <a:ea typeface="Helvetica Neue"/>
                <a:cs typeface="Helvetica Neue"/>
                <a:sym typeface="Helvetica Neue"/>
              </a:rPr>
              <a:t>Pronoun/antecedent agreement</a:t>
            </a:r>
            <a:endParaRPr b="1" i="0" sz="2400" u="none" cap="none" strike="noStrike">
              <a:solidFill>
                <a:srgbClr val="5142BB"/>
              </a:solidFill>
              <a:latin typeface="Helvetica Neue"/>
              <a:ea typeface="Helvetica Neue"/>
              <a:cs typeface="Helvetica Neue"/>
              <a:sym typeface="Helvetica Neue"/>
            </a:endParaRPr>
          </a:p>
        </p:txBody>
      </p:sp>
      <p:sp>
        <p:nvSpPr>
          <p:cNvPr id="219" name="Shape 219"/>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But what if we can’t tell what the antecedent is?</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When the doctor saw the missing patient, she ran down the hall as fast as she could.</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Who ran down the hall? The doctor or the patient? Because we have no clue if both are female, that doesn’t help us either.</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This may seem like writing tight, but if your audience doesn’t know what you mean, you need to add more details.</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When Dr. Grace Keegan saw her missing patient, she ran down the hall as fast as she could, catch- ing the woman just as she entered the elevator.</a:t>
            </a:r>
            <a:endParaRPr i="1" sz="2000">
              <a:solidFill>
                <a:schemeClr val="dk1"/>
              </a:solidFill>
            </a:endParaRPr>
          </a:p>
        </p:txBody>
      </p:sp>
    </p:spTree>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8: </a:t>
            </a:r>
            <a:r>
              <a:rPr b="1" lang="en-US" sz="2400">
                <a:solidFill>
                  <a:srgbClr val="5142BB"/>
                </a:solidFill>
                <a:latin typeface="Helvetica Neue"/>
                <a:ea typeface="Helvetica Neue"/>
                <a:cs typeface="Helvetica Neue"/>
                <a:sym typeface="Helvetica Neue"/>
              </a:rPr>
              <a:t>Pronoun/antecedent agreement</a:t>
            </a:r>
            <a:endParaRPr b="1" i="0" sz="2400" u="none" cap="none" strike="noStrike">
              <a:solidFill>
                <a:srgbClr val="5142BB"/>
              </a:solidFill>
              <a:latin typeface="Helvetica Neue"/>
              <a:ea typeface="Helvetica Neue"/>
              <a:cs typeface="Helvetica Neue"/>
              <a:sym typeface="Helvetica Neue"/>
            </a:endParaRPr>
          </a:p>
        </p:txBody>
      </p:sp>
      <p:sp>
        <p:nvSpPr>
          <p:cNvPr id="225" name="Shape 225"/>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But what if we can’t tell what the antecedent is?</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Either the vans or the bus must have _________ tune-up</a:t>
            </a:r>
            <a:r>
              <a:rPr lang="en-US" sz="2800">
                <a:solidFill>
                  <a:schemeClr val="dk1"/>
                </a:solidFill>
                <a:latin typeface="Helvetica Neue"/>
                <a:ea typeface="Helvetica Neue"/>
                <a:cs typeface="Helvetica Neue"/>
                <a:sym typeface="Helvetica Neue"/>
              </a:rPr>
              <a:t>.</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Either/or and neither/nor have their own rule. The pronoun matches the second verb in the pair. So the answer is “bus - its tune-up.”)</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What if the words are reversed?</a:t>
            </a:r>
            <a:endParaRPr i="1" sz="2000">
              <a:solidFill>
                <a:schemeClr val="dk1"/>
              </a:solidFill>
            </a:endParaRPr>
          </a:p>
          <a:p>
            <a:pPr indent="0" lvl="0" marL="0" rtl="0">
              <a:spcBef>
                <a:spcPts val="0"/>
              </a:spcBef>
              <a:spcAft>
                <a:spcPts val="0"/>
              </a:spcAft>
              <a:buNone/>
            </a:pPr>
            <a:r>
              <a:t/>
            </a:r>
            <a:endParaRPr i="1" sz="2000">
              <a:solidFill>
                <a:schemeClr val="dk1"/>
              </a:solidFill>
            </a:endParaRPr>
          </a:p>
          <a:p>
            <a:pPr indent="0" lvl="0" marL="0" rtl="0">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Either the bus or the vans must have their tune-ups.</a:t>
            </a:r>
            <a:endParaRPr i="1" sz="2000">
              <a:solidFill>
                <a:schemeClr val="dk1"/>
              </a:solidFill>
            </a:endParaRPr>
          </a:p>
        </p:txBody>
      </p:sp>
    </p:spTree>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457200" y="1811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9: Misplaced modifiers</a:t>
            </a:r>
            <a:endParaRPr b="1" i="0" sz="2400" u="none" cap="none" strike="noStrike">
              <a:solidFill>
                <a:srgbClr val="5142BB"/>
              </a:solidFill>
              <a:latin typeface="Helvetica Neue"/>
              <a:ea typeface="Helvetica Neue"/>
              <a:cs typeface="Helvetica Neue"/>
              <a:sym typeface="Helvetica Neue"/>
            </a:endParaRPr>
          </a:p>
        </p:txBody>
      </p:sp>
      <p:sp>
        <p:nvSpPr>
          <p:cNvPr id="231" name="Shape 231"/>
          <p:cNvSpPr txBox="1"/>
          <p:nvPr>
            <p:ph idx="1" type="body"/>
          </p:nvPr>
        </p:nvSpPr>
        <p:spPr>
          <a:xfrm>
            <a:off x="457200" y="8382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Modifiers are words or phrases that tell you about another word, but be careful to place them correctly so as not to confuse your readers.</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I failed almost every math class I took.</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I almost failed every math class I took.</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chemeClr val="dk1"/>
              </a:buClr>
              <a:buSzPts val="1100"/>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Where you put the modifier “almost” makes a big difference. Did you get F’s in lots of classes or D’s?</a:t>
            </a:r>
            <a:endParaRPr i="1" sz="20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Shape 236"/>
          <p:cNvSpPr txBox="1"/>
          <p:nvPr>
            <p:ph type="title"/>
          </p:nvPr>
        </p:nvSpPr>
        <p:spPr>
          <a:xfrm>
            <a:off x="457200" y="1811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9: Misplaced modifiers</a:t>
            </a:r>
            <a:endParaRPr b="1" i="0" sz="2400" u="none" cap="none" strike="noStrike">
              <a:solidFill>
                <a:srgbClr val="5142BB"/>
              </a:solidFill>
              <a:latin typeface="Helvetica Neue"/>
              <a:ea typeface="Helvetica Neue"/>
              <a:cs typeface="Helvetica Neue"/>
              <a:sym typeface="Helvetica Neue"/>
            </a:endParaRPr>
          </a:p>
        </p:txBody>
      </p:sp>
      <p:sp>
        <p:nvSpPr>
          <p:cNvPr id="237" name="Shape 237"/>
          <p:cNvSpPr txBox="1"/>
          <p:nvPr>
            <p:ph idx="1" type="body"/>
          </p:nvPr>
        </p:nvSpPr>
        <p:spPr>
          <a:xfrm>
            <a:off x="457200" y="8382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What are you really describing in these sentences? Is it what you meant to say?</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Wearing the rhinestone collar, the woman walked her poodle.</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Dangling from the telephone wires, the policeman rescued the kite.</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Prof. Jeanne Smythe won the award for her paper about care of trauma room patients Sunday.</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Shape 242"/>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10: </a:t>
            </a:r>
            <a:r>
              <a:rPr b="1" lang="en-US" sz="2400">
                <a:solidFill>
                  <a:srgbClr val="5142BB"/>
                </a:solidFill>
                <a:latin typeface="Helvetica Neue"/>
                <a:ea typeface="Helvetica Neue"/>
                <a:cs typeface="Helvetica Neue"/>
                <a:sym typeface="Helvetica Neue"/>
              </a:rPr>
              <a:t>Passive voice</a:t>
            </a:r>
            <a:endParaRPr b="1" i="0" sz="2400" u="none" cap="none" strike="noStrike">
              <a:solidFill>
                <a:srgbClr val="5142BB"/>
              </a:solidFill>
              <a:latin typeface="Helvetica Neue"/>
              <a:ea typeface="Helvetica Neue"/>
              <a:cs typeface="Helvetica Neue"/>
              <a:sym typeface="Helvetica Neue"/>
            </a:endParaRPr>
          </a:p>
        </p:txBody>
      </p:sp>
      <p:sp>
        <p:nvSpPr>
          <p:cNvPr id="243" name="Shape 243"/>
          <p:cNvSpPr txBox="1"/>
          <p:nvPr>
            <p:ph idx="1" type="body"/>
          </p:nvPr>
        </p:nvSpPr>
        <p:spPr>
          <a:xfrm>
            <a:off x="457200" y="1143006"/>
            <a:ext cx="8229600" cy="615523"/>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While not grammatically wrong, it’s wordy and often confusing and convoluted and something journalists avoid.</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president was elected by the senior class.</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senior class elected the president.</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Shape 248"/>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10: </a:t>
            </a:r>
            <a:r>
              <a:rPr b="1" lang="en-US" sz="2400">
                <a:solidFill>
                  <a:srgbClr val="5142BB"/>
                </a:solidFill>
                <a:latin typeface="Helvetica Neue"/>
                <a:ea typeface="Helvetica Neue"/>
                <a:cs typeface="Helvetica Neue"/>
                <a:sym typeface="Helvetica Neue"/>
              </a:rPr>
              <a:t>Passive voice</a:t>
            </a:r>
            <a:endParaRPr b="1" i="0" sz="2400" u="none" cap="none" strike="noStrike">
              <a:solidFill>
                <a:srgbClr val="5142BB"/>
              </a:solidFill>
              <a:latin typeface="Helvetica Neue"/>
              <a:ea typeface="Helvetica Neue"/>
              <a:cs typeface="Helvetica Neue"/>
              <a:sym typeface="Helvetica Neue"/>
            </a:endParaRPr>
          </a:p>
        </p:txBody>
      </p:sp>
      <p:sp>
        <p:nvSpPr>
          <p:cNvPr id="249" name="Shape 249"/>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star athletes were photographed in action by the professional photographer.</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Tweets were being written by the editor and posted by her morning, noon and night.</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Confusion is caused when passive voice is used by beginning writers.</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The town was surrounded by at least five tornadoes.</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Shape 254"/>
          <p:cNvSpPr txBox="1"/>
          <p:nvPr>
            <p:ph type="title"/>
          </p:nvPr>
        </p:nvSpPr>
        <p:spPr>
          <a:xfrm>
            <a:off x="457200" y="485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lang="en-US" sz="2400">
                <a:solidFill>
                  <a:srgbClr val="5142BB"/>
                </a:solidFill>
                <a:latin typeface="Helvetica Neue"/>
                <a:ea typeface="Helvetica Neue"/>
                <a:cs typeface="Helvetica Neue"/>
                <a:sym typeface="Helvetica Neue"/>
              </a:rPr>
              <a:t>Grammar Slammer</a:t>
            </a:r>
            <a:endParaRPr b="1" i="0" sz="2400" u="none" cap="none" strike="noStrike">
              <a:solidFill>
                <a:srgbClr val="5142BB"/>
              </a:solidFill>
              <a:latin typeface="Helvetica Neue"/>
              <a:ea typeface="Helvetica Neue"/>
              <a:cs typeface="Helvetica Neue"/>
              <a:sym typeface="Helvetica Neue"/>
            </a:endParaRPr>
          </a:p>
        </p:txBody>
      </p:sp>
      <p:sp>
        <p:nvSpPr>
          <p:cNvPr id="255" name="Shape 255"/>
          <p:cNvSpPr txBox="1"/>
          <p:nvPr>
            <p:ph idx="1" type="body"/>
          </p:nvPr>
        </p:nvSpPr>
        <p:spPr>
          <a:xfrm>
            <a:off x="457200" y="1143006"/>
            <a:ext cx="8229600" cy="615600"/>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If you have been through all 10 sections, you’re ready for the Grammar Slammer test.</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a:p>
            <a:pPr indent="0" lvl="0" marL="190500" marR="0" rtl="0" algn="l">
              <a:lnSpc>
                <a:spcPct val="100000"/>
              </a:lnSpc>
              <a:spcBef>
                <a:spcPts val="0"/>
              </a:spcBef>
              <a:spcAft>
                <a:spcPts val="0"/>
              </a:spcAft>
              <a:buClr>
                <a:schemeClr val="dk1"/>
              </a:buClr>
              <a:buFont typeface="Arial"/>
              <a:buNone/>
            </a:pPr>
            <a:r>
              <a:rPr lang="en-US" sz="2800">
                <a:solidFill>
                  <a:schemeClr val="dk1"/>
                </a:solidFill>
                <a:latin typeface="Helvetica Neue"/>
                <a:ea typeface="Helvetica Neue"/>
                <a:cs typeface="Helvetica Neue"/>
                <a:sym typeface="Helvetica Neue"/>
              </a:rPr>
              <a:t>Good luck, and just remember -- grammar and punctuation have rules -- not a lot of rules, but ones you need to know.</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Shape 44"/>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1: Sentence structure and punctuation</a:t>
            </a:r>
            <a:endParaRPr b="1" i="0" sz="2400" u="none" cap="none" strike="noStrike">
              <a:solidFill>
                <a:srgbClr val="5142BB"/>
              </a:solidFill>
              <a:latin typeface="Helvetica Neue"/>
              <a:ea typeface="Helvetica Neue"/>
              <a:cs typeface="Helvetica Neue"/>
              <a:sym typeface="Helvetica Neue"/>
            </a:endParaRPr>
          </a:p>
        </p:txBody>
      </p:sp>
      <p:sp>
        <p:nvSpPr>
          <p:cNvPr id="45" name="Shape 45"/>
          <p:cNvSpPr txBox="1"/>
          <p:nvPr>
            <p:ph idx="1" type="body"/>
          </p:nvPr>
        </p:nvSpPr>
        <p:spPr>
          <a:xfrm>
            <a:off x="457200" y="1143006"/>
            <a:ext cx="8229600" cy="5943135"/>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b="0" i="0" lang="en-US" sz="3200" u="none" cap="none" strike="noStrike">
                <a:solidFill>
                  <a:srgbClr val="000000"/>
                </a:solidFill>
                <a:latin typeface="Arial"/>
                <a:ea typeface="Arial"/>
                <a:cs typeface="Arial"/>
                <a:sym typeface="Arial"/>
              </a:rPr>
              <a:t>The football </a:t>
            </a:r>
            <a:r>
              <a:rPr b="0" i="0" lang="en-US" sz="3200" u="sng" cap="none" strike="noStrike">
                <a:solidFill>
                  <a:srgbClr val="000000"/>
                </a:solidFill>
                <a:latin typeface="Arial"/>
                <a:ea typeface="Arial"/>
                <a:cs typeface="Arial"/>
                <a:sym typeface="Arial"/>
              </a:rPr>
              <a:t>squad</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ride</a:t>
            </a:r>
            <a:r>
              <a:rPr b="0" i="0" lang="en-US" sz="3200" u="none" cap="none" strike="noStrike">
                <a:solidFill>
                  <a:srgbClr val="000000"/>
                </a:solidFill>
                <a:latin typeface="Arial"/>
                <a:ea typeface="Arial"/>
                <a:cs typeface="Arial"/>
                <a:sym typeface="Arial"/>
              </a:rPr>
              <a:t> the team bus.</a:t>
            </a:r>
            <a:endParaRPr/>
          </a:p>
          <a:p>
            <a:pPr indent="0" lvl="0" marL="190500" marR="0" rtl="0" algn="l">
              <a:lnSpc>
                <a:spcPct val="100000"/>
              </a:lnSpc>
              <a:spcBef>
                <a:spcPts val="0"/>
              </a:spcBef>
              <a:spcAft>
                <a:spcPts val="0"/>
              </a:spcAft>
              <a:buClr>
                <a:schemeClr val="dk1"/>
              </a:buClr>
              <a:buFont typeface="Arial"/>
              <a:buNone/>
            </a:pPr>
            <a:r>
              <a:t/>
            </a:r>
            <a:endParaRPr b="1" i="0"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rPr b="0" i="0" lang="en-US" sz="3200" u="sng" cap="none" strike="noStrike">
                <a:solidFill>
                  <a:srgbClr val="000000"/>
                </a:solidFill>
                <a:latin typeface="Arial"/>
                <a:ea typeface="Arial"/>
                <a:cs typeface="Arial"/>
                <a:sym typeface="Arial"/>
              </a:rPr>
              <a:t>Drum major</a:t>
            </a:r>
            <a:r>
              <a:rPr b="0" i="0" lang="en-US" sz="3200" u="none" cap="none" strike="noStrike">
                <a:solidFill>
                  <a:srgbClr val="000000"/>
                </a:solidFill>
                <a:latin typeface="Arial"/>
                <a:ea typeface="Arial"/>
                <a:cs typeface="Arial"/>
                <a:sym typeface="Arial"/>
              </a:rPr>
              <a:t> and </a:t>
            </a:r>
            <a:r>
              <a:rPr b="0" i="0" lang="en-US" sz="3200" u="sng" cap="none" strike="noStrike">
                <a:solidFill>
                  <a:srgbClr val="000000"/>
                </a:solidFill>
                <a:latin typeface="Arial"/>
                <a:ea typeface="Arial"/>
                <a:cs typeface="Arial"/>
                <a:sym typeface="Arial"/>
              </a:rPr>
              <a:t>marching band members</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ride</a:t>
            </a:r>
            <a:r>
              <a:rPr b="0" i="0" lang="en-US" sz="3200" u="none" cap="none" strike="noStrike">
                <a:solidFill>
                  <a:srgbClr val="000000"/>
                </a:solidFill>
                <a:latin typeface="Arial"/>
                <a:ea typeface="Arial"/>
                <a:cs typeface="Arial"/>
                <a:sym typeface="Arial"/>
              </a:rPr>
              <a:t> the team bus.</a:t>
            </a:r>
            <a:endParaRPr/>
          </a:p>
          <a:p>
            <a:pPr indent="0" lvl="0" marL="190500" marR="0" rtl="0" algn="l">
              <a:lnSpc>
                <a:spcPct val="100000"/>
              </a:lnSpc>
              <a:spcBef>
                <a:spcPts val="0"/>
              </a:spcBef>
              <a:spcAft>
                <a:spcPts val="0"/>
              </a:spcAft>
              <a:buClr>
                <a:schemeClr val="dk1"/>
              </a:buClr>
              <a:buFont typeface="Arial"/>
              <a:buNone/>
            </a:pPr>
            <a:r>
              <a:t/>
            </a:r>
            <a:endParaRPr b="0" i="0"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rPr b="0" i="0" lang="en-US" sz="3200" u="sng" cap="none" strike="noStrike">
                <a:solidFill>
                  <a:srgbClr val="000000"/>
                </a:solidFill>
                <a:latin typeface="Arial"/>
                <a:ea typeface="Arial"/>
                <a:cs typeface="Arial"/>
                <a:sym typeface="Arial"/>
              </a:rPr>
              <a:t>Band members</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ride</a:t>
            </a:r>
            <a:r>
              <a:rPr b="0" i="0" lang="en-US" sz="3200" u="none" cap="none" strike="noStrike">
                <a:solidFill>
                  <a:srgbClr val="000000"/>
                </a:solidFill>
                <a:latin typeface="Arial"/>
                <a:ea typeface="Arial"/>
                <a:cs typeface="Arial"/>
                <a:sym typeface="Arial"/>
              </a:rPr>
              <a:t> one bus, and the </a:t>
            </a:r>
            <a:r>
              <a:rPr b="0" i="0" lang="en-US" sz="3200" u="sng" cap="none" strike="noStrike">
                <a:solidFill>
                  <a:srgbClr val="000000"/>
                </a:solidFill>
                <a:latin typeface="Arial"/>
                <a:ea typeface="Arial"/>
                <a:cs typeface="Arial"/>
                <a:sym typeface="Arial"/>
              </a:rPr>
              <a:t>football squad</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ride</a:t>
            </a:r>
            <a:r>
              <a:rPr b="0" i="0" lang="en-US" sz="3200" u="none" cap="none" strike="noStrike">
                <a:solidFill>
                  <a:srgbClr val="000000"/>
                </a:solidFill>
                <a:latin typeface="Arial"/>
                <a:ea typeface="Arial"/>
                <a:cs typeface="Arial"/>
                <a:sym typeface="Arial"/>
              </a:rPr>
              <a:t> another bus.</a:t>
            </a:r>
            <a:endParaRPr b="0" i="1"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t/>
            </a:r>
            <a:endParaRPr b="0" i="1" sz="2000" u="none" cap="none" strike="noStrike">
              <a:solidFill>
                <a:srgbClr val="000000"/>
              </a:solidFill>
              <a:latin typeface="Arial"/>
              <a:ea typeface="Arial"/>
              <a:cs typeface="Arial"/>
              <a:sym typeface="Arial"/>
            </a:endParaRPr>
          </a:p>
          <a:p>
            <a:pPr indent="-342900" lvl="0" marL="533400" marR="0" rtl="0" algn="l">
              <a:lnSpc>
                <a:spcPct val="100000"/>
              </a:lnSpc>
              <a:spcBef>
                <a:spcPts val="0"/>
              </a:spcBef>
              <a:spcAft>
                <a:spcPts val="0"/>
              </a:spcAft>
              <a:buClr>
                <a:schemeClr val="dk1"/>
              </a:buClr>
              <a:buSzPts val="2000"/>
              <a:buFont typeface="Arial"/>
              <a:buChar char="•"/>
            </a:pPr>
            <a:r>
              <a:rPr b="0" i="1" lang="en-US" sz="2000" u="none" cap="none" strike="noStrike">
                <a:solidFill>
                  <a:srgbClr val="000000"/>
                </a:solidFill>
                <a:latin typeface="Arial"/>
                <a:ea typeface="Arial"/>
                <a:cs typeface="Arial"/>
                <a:sym typeface="Arial"/>
              </a:rPr>
              <a:t>The first sentence has one subject/one verb. The second sentence has a compound subject and one verb. The third sentence has one subject and one verb, then a conjunction and another sentence and verb. Bec</a:t>
            </a:r>
            <a:r>
              <a:rPr i="1" lang="en-US" sz="2000"/>
              <a:t>ause it’s a compound sentence, i</a:t>
            </a:r>
            <a:r>
              <a:rPr b="0" i="1" lang="en-US" sz="2000" u="none" cap="none" strike="noStrike">
                <a:solidFill>
                  <a:srgbClr val="000000"/>
                </a:solidFill>
                <a:latin typeface="Arial"/>
                <a:ea typeface="Arial"/>
                <a:cs typeface="Arial"/>
                <a:sym typeface="Arial"/>
              </a:rPr>
              <a:t>t needs a comma before the coordinating conjunction. (and, or, but)</a:t>
            </a:r>
            <a:endParaRPr b="0" i="1" sz="2000" u="none" cap="none" strike="noStrike">
              <a:solidFill>
                <a:srgbClr val="000000"/>
              </a:solidFill>
              <a:latin typeface="Arial"/>
              <a:ea typeface="Arial"/>
              <a:cs typeface="Arial"/>
              <a:sym typeface="Arial"/>
            </a:endParaRPr>
          </a:p>
          <a:p>
            <a:pPr indent="-152400" lvl="0" marL="342900" marR="0" rtl="0" algn="l">
              <a:lnSpc>
                <a:spcPct val="90000"/>
              </a:lnSpc>
              <a:spcBef>
                <a:spcPts val="600"/>
              </a:spcBef>
              <a:spcAft>
                <a:spcPts val="0"/>
              </a:spcAft>
              <a:buClr>
                <a:schemeClr val="dk1"/>
              </a:buClr>
              <a:buFont typeface="Helvetica Neue"/>
              <a:buNone/>
            </a:pPr>
            <a:r>
              <a:rPr b="0" i="0" lang="en-US" sz="2800" u="none" cap="none" strike="noStrike">
                <a:solidFill>
                  <a:schemeClr val="dk1"/>
                </a:solidFill>
                <a:latin typeface="Helvetica Neue"/>
                <a:ea typeface="Helvetica Neue"/>
                <a:cs typeface="Helvetica Neue"/>
                <a:sym typeface="Helvetica Neue"/>
              </a:rPr>
              <a:t> </a:t>
            </a:r>
            <a:endParaRPr b="0" i="0" sz="28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Shape 50"/>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1: Sentence structure and punctuation</a:t>
            </a:r>
            <a:endParaRPr b="1" i="0" sz="2400" u="none" cap="none" strike="noStrike">
              <a:solidFill>
                <a:srgbClr val="5142BB"/>
              </a:solidFill>
              <a:latin typeface="Helvetica Neue"/>
              <a:ea typeface="Helvetica Neue"/>
              <a:cs typeface="Helvetica Neue"/>
              <a:sym typeface="Helvetica Neue"/>
            </a:endParaRPr>
          </a:p>
        </p:txBody>
      </p:sp>
      <p:sp>
        <p:nvSpPr>
          <p:cNvPr id="51" name="Shape 51"/>
          <p:cNvSpPr txBox="1"/>
          <p:nvPr>
            <p:ph idx="1" type="body"/>
          </p:nvPr>
        </p:nvSpPr>
        <p:spPr>
          <a:xfrm>
            <a:off x="457200" y="1143006"/>
            <a:ext cx="8229600" cy="5943135"/>
          </a:xfrm>
          <a:prstGeom prst="rect">
            <a:avLst/>
          </a:prstGeom>
          <a:noFill/>
          <a:ln>
            <a:noFill/>
          </a:ln>
        </p:spPr>
        <p:txBody>
          <a:bodyPr anchorCtr="0" anchor="t" bIns="91425" lIns="91425" spcFirstLastPara="1" rIns="91425" wrap="square" tIns="91425">
            <a:noAutofit/>
          </a:bodyPr>
          <a:lstStyle/>
          <a:p>
            <a:pPr indent="0" lvl="0" marL="190500" marR="0" rtl="0" algn="l">
              <a:lnSpc>
                <a:spcPct val="100000"/>
              </a:lnSpc>
              <a:spcBef>
                <a:spcPts val="0"/>
              </a:spcBef>
              <a:spcAft>
                <a:spcPts val="0"/>
              </a:spcAft>
              <a:buClr>
                <a:schemeClr val="dk1"/>
              </a:buClr>
              <a:buFont typeface="Arial"/>
              <a:buNone/>
            </a:pPr>
            <a:r>
              <a:rPr b="0" i="0" lang="en-US" sz="3200" u="none" cap="none" strike="noStrike">
                <a:solidFill>
                  <a:srgbClr val="000000"/>
                </a:solidFill>
                <a:latin typeface="Arial"/>
                <a:ea typeface="Arial"/>
                <a:cs typeface="Arial"/>
                <a:sym typeface="Arial"/>
              </a:rPr>
              <a:t>The Homecoming parade </a:t>
            </a:r>
            <a:r>
              <a:rPr b="0" i="0" lang="en-US" sz="3200" u="sng" cap="none" strike="noStrike">
                <a:solidFill>
                  <a:srgbClr val="000000"/>
                </a:solidFill>
                <a:latin typeface="Arial"/>
                <a:ea typeface="Arial"/>
                <a:cs typeface="Arial"/>
                <a:sym typeface="Arial"/>
              </a:rPr>
              <a:t>begins</a:t>
            </a:r>
            <a:r>
              <a:rPr b="0" i="0" lang="en-US" sz="3200" u="none" cap="none" strike="noStrike">
                <a:solidFill>
                  <a:srgbClr val="000000"/>
                </a:solidFill>
                <a:latin typeface="Arial"/>
                <a:ea typeface="Arial"/>
                <a:cs typeface="Arial"/>
                <a:sym typeface="Arial"/>
              </a:rPr>
              <a:t> at 2 p.m.</a:t>
            </a:r>
            <a:endParaRPr/>
          </a:p>
          <a:p>
            <a:pPr indent="0" lvl="0" marL="190500" marR="0" rtl="0" algn="l">
              <a:lnSpc>
                <a:spcPct val="100000"/>
              </a:lnSpc>
              <a:spcBef>
                <a:spcPts val="0"/>
              </a:spcBef>
              <a:spcAft>
                <a:spcPts val="0"/>
              </a:spcAft>
              <a:buClr>
                <a:schemeClr val="dk1"/>
              </a:buClr>
              <a:buFont typeface="Arial"/>
              <a:buNone/>
            </a:pPr>
            <a:r>
              <a:t/>
            </a:r>
            <a:endParaRPr b="1" i="0"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rPr b="0" i="0" lang="en-US" sz="3200" u="sng" cap="none" strike="noStrike">
                <a:solidFill>
                  <a:srgbClr val="000000"/>
                </a:solidFill>
                <a:latin typeface="Arial"/>
                <a:ea typeface="Arial"/>
                <a:cs typeface="Arial"/>
                <a:sym typeface="Arial"/>
              </a:rPr>
              <a:t>Cars and floats</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leave </a:t>
            </a:r>
            <a:r>
              <a:rPr b="0" i="0" lang="en-US" sz="3200" u="none" cap="none" strike="noStrike">
                <a:solidFill>
                  <a:srgbClr val="000000"/>
                </a:solidFill>
                <a:latin typeface="Arial"/>
                <a:ea typeface="Arial"/>
                <a:cs typeface="Arial"/>
                <a:sym typeface="Arial"/>
              </a:rPr>
              <a:t>from the flagpole and march down Main Street.</a:t>
            </a:r>
            <a:endParaRPr/>
          </a:p>
          <a:p>
            <a:pPr indent="0" lvl="0" marL="190500" marR="0" rtl="0" algn="l">
              <a:lnSpc>
                <a:spcPct val="100000"/>
              </a:lnSpc>
              <a:spcBef>
                <a:spcPts val="0"/>
              </a:spcBef>
              <a:spcAft>
                <a:spcPts val="0"/>
              </a:spcAft>
              <a:buClr>
                <a:schemeClr val="dk1"/>
              </a:buClr>
              <a:buFont typeface="Arial"/>
              <a:buNone/>
            </a:pPr>
            <a:r>
              <a:t/>
            </a:r>
            <a:endParaRPr b="0" i="0"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rPr b="0" i="0" lang="en-US" sz="3200" u="sng" cap="none" strike="noStrike">
                <a:solidFill>
                  <a:srgbClr val="000000"/>
                </a:solidFill>
                <a:latin typeface="Arial"/>
                <a:ea typeface="Arial"/>
                <a:cs typeface="Arial"/>
                <a:sym typeface="Arial"/>
              </a:rPr>
              <a:t>All parade participants</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march</a:t>
            </a:r>
            <a:r>
              <a:rPr b="0" i="0" lang="en-US" sz="3200" u="none" cap="none" strike="noStrike">
                <a:solidFill>
                  <a:srgbClr val="000000"/>
                </a:solidFill>
                <a:latin typeface="Arial"/>
                <a:ea typeface="Arial"/>
                <a:cs typeface="Arial"/>
                <a:sym typeface="Arial"/>
              </a:rPr>
              <a:t> to the stadium and </a:t>
            </a:r>
            <a:r>
              <a:rPr b="0" i="0" lang="en-US" sz="3200" u="sng" cap="none" strike="noStrike">
                <a:solidFill>
                  <a:srgbClr val="000000"/>
                </a:solidFill>
                <a:latin typeface="Arial"/>
                <a:ea typeface="Arial"/>
                <a:cs typeface="Arial"/>
                <a:sym typeface="Arial"/>
              </a:rPr>
              <a:t>have</a:t>
            </a:r>
            <a:r>
              <a:rPr b="0" i="0" lang="en-US" sz="3200" u="none" cap="none" strike="noStrike">
                <a:solidFill>
                  <a:srgbClr val="000000"/>
                </a:solidFill>
                <a:latin typeface="Arial"/>
                <a:ea typeface="Arial"/>
                <a:cs typeface="Arial"/>
                <a:sym typeface="Arial"/>
              </a:rPr>
              <a:t> a pep rally there.</a:t>
            </a:r>
            <a:endParaRPr b="0" i="1"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t/>
            </a:r>
            <a:endParaRPr b="0" i="1" sz="2000" u="none" cap="none" strike="noStrike">
              <a:solidFill>
                <a:srgbClr val="000000"/>
              </a:solidFill>
              <a:latin typeface="Arial"/>
              <a:ea typeface="Arial"/>
              <a:cs typeface="Arial"/>
              <a:sym typeface="Arial"/>
            </a:endParaRPr>
          </a:p>
          <a:p>
            <a:pPr indent="-342900" lvl="0" marL="533400" marR="0" rtl="0" algn="l">
              <a:lnSpc>
                <a:spcPct val="100000"/>
              </a:lnSpc>
              <a:spcBef>
                <a:spcPts val="0"/>
              </a:spcBef>
              <a:spcAft>
                <a:spcPts val="0"/>
              </a:spcAft>
              <a:buClr>
                <a:schemeClr val="dk1"/>
              </a:buClr>
              <a:buSzPts val="2000"/>
              <a:buFont typeface="Arial"/>
              <a:buChar char="•"/>
            </a:pPr>
            <a:r>
              <a:rPr b="0" i="1" lang="en-US" sz="2000" u="none" cap="none" strike="noStrike">
                <a:solidFill>
                  <a:srgbClr val="000000"/>
                </a:solidFill>
                <a:latin typeface="Arial"/>
                <a:ea typeface="Arial"/>
                <a:cs typeface="Arial"/>
                <a:sym typeface="Arial"/>
              </a:rPr>
              <a:t>The first sentence has one subject/one verb. The second sentence has a compound subject and one verb (no commas). The third sentence has one subject and two verbs with a conjunction </a:t>
            </a:r>
            <a:r>
              <a:rPr i="1" lang="en-US" sz="2000"/>
              <a:t>in </a:t>
            </a:r>
            <a:r>
              <a:rPr b="0" i="1" lang="en-US" sz="2000" u="none" cap="none" strike="noStrike">
                <a:solidFill>
                  <a:srgbClr val="000000"/>
                </a:solidFill>
                <a:latin typeface="Arial"/>
                <a:ea typeface="Arial"/>
                <a:cs typeface="Arial"/>
                <a:sym typeface="Arial"/>
              </a:rPr>
              <a:t>between. It does not need a comma before the coordinating conjunction</a:t>
            </a:r>
            <a:r>
              <a:rPr i="1" lang="en-US" sz="2000"/>
              <a:t> </a:t>
            </a:r>
            <a:r>
              <a:rPr b="0" i="1" lang="en-US" sz="2000" u="none" cap="none" strike="noStrike">
                <a:solidFill>
                  <a:srgbClr val="000000"/>
                </a:solidFill>
                <a:latin typeface="Arial"/>
                <a:ea typeface="Arial"/>
                <a:cs typeface="Arial"/>
                <a:sym typeface="Arial"/>
              </a:rPr>
              <a:t>(and, or, but) bec</a:t>
            </a:r>
            <a:r>
              <a:rPr i="1" lang="en-US" sz="2000"/>
              <a:t>ause it is only a compound verb</a:t>
            </a:r>
            <a:r>
              <a:rPr b="0" i="1" lang="en-US" sz="2000" u="none" cap="none" strike="noStrike">
                <a:solidFill>
                  <a:srgbClr val="000000"/>
                </a:solidFill>
                <a:latin typeface="Arial"/>
                <a:ea typeface="Arial"/>
                <a:cs typeface="Arial"/>
                <a:sym typeface="Arial"/>
              </a:rPr>
              <a:t>.</a:t>
            </a:r>
            <a:endParaRPr b="0" i="1" sz="2000" u="none" cap="none" strike="noStrike">
              <a:solidFill>
                <a:srgbClr val="000000"/>
              </a:solidFill>
              <a:latin typeface="Arial"/>
              <a:ea typeface="Arial"/>
              <a:cs typeface="Arial"/>
              <a:sym typeface="Arial"/>
            </a:endParaRPr>
          </a:p>
          <a:p>
            <a:pPr indent="-152400" lvl="0" marL="342900" marR="0" rtl="0" algn="l">
              <a:lnSpc>
                <a:spcPct val="90000"/>
              </a:lnSpc>
              <a:spcBef>
                <a:spcPts val="600"/>
              </a:spcBef>
              <a:spcAft>
                <a:spcPts val="0"/>
              </a:spcAft>
              <a:buClr>
                <a:schemeClr val="dk1"/>
              </a:buClr>
              <a:buFont typeface="Helvetica Neue"/>
              <a:buNone/>
            </a:pPr>
            <a:r>
              <a:rPr b="0" i="0" lang="en-US" sz="2800" u="none" cap="none" strike="noStrike">
                <a:solidFill>
                  <a:schemeClr val="dk1"/>
                </a:solidFill>
                <a:latin typeface="Helvetica Neue"/>
                <a:ea typeface="Helvetica Neue"/>
                <a:cs typeface="Helvetica Neue"/>
                <a:sym typeface="Helvetica Neue"/>
              </a:rPr>
              <a:t> </a:t>
            </a:r>
            <a:endParaRPr b="0" i="0" sz="28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title"/>
          </p:nvPr>
        </p:nvSpPr>
        <p:spPr>
          <a:xfrm>
            <a:off x="457200" y="8842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1: Sentence structure and punctuation</a:t>
            </a:r>
            <a:endParaRPr b="1" i="0" sz="2400" u="none" cap="none" strike="noStrike">
              <a:solidFill>
                <a:srgbClr val="5142BB"/>
              </a:solidFill>
              <a:latin typeface="Helvetica Neue"/>
              <a:ea typeface="Helvetica Neue"/>
              <a:cs typeface="Helvetica Neue"/>
              <a:sym typeface="Helvetica Neue"/>
            </a:endParaRPr>
          </a:p>
        </p:txBody>
      </p:sp>
      <p:sp>
        <p:nvSpPr>
          <p:cNvPr id="57" name="Shape 57"/>
          <p:cNvSpPr txBox="1"/>
          <p:nvPr>
            <p:ph idx="1" type="body"/>
          </p:nvPr>
        </p:nvSpPr>
        <p:spPr>
          <a:xfrm>
            <a:off x="201700" y="742250"/>
            <a:ext cx="8808000" cy="5735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US" sz="3200" u="none" cap="none" strike="noStrike">
                <a:solidFill>
                  <a:srgbClr val="000000"/>
                </a:solidFill>
                <a:latin typeface="Arial"/>
                <a:ea typeface="Arial"/>
                <a:cs typeface="Arial"/>
                <a:sym typeface="Arial"/>
              </a:rPr>
              <a:t>When the </a:t>
            </a:r>
            <a:r>
              <a:rPr b="0" i="0" lang="en-US" sz="3200" u="sng" cap="none" strike="noStrike">
                <a:solidFill>
                  <a:srgbClr val="000000"/>
                </a:solidFill>
                <a:latin typeface="Arial"/>
                <a:ea typeface="Arial"/>
                <a:cs typeface="Arial"/>
                <a:sym typeface="Arial"/>
              </a:rPr>
              <a:t>parade</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begins,</a:t>
            </a:r>
            <a:r>
              <a:rPr b="0" i="0" lang="en-US" sz="3200" u="none" cap="none" strike="noStrike">
                <a:solidFill>
                  <a:srgbClr val="000000"/>
                </a:solidFill>
                <a:latin typeface="Arial"/>
                <a:ea typeface="Arial"/>
                <a:cs typeface="Arial"/>
                <a:sym typeface="Arial"/>
              </a:rPr>
              <a:t> other </a:t>
            </a:r>
            <a:r>
              <a:rPr b="0" i="0" lang="en-US" sz="3200" u="sng" cap="none" strike="noStrike">
                <a:solidFill>
                  <a:srgbClr val="000000"/>
                </a:solidFill>
                <a:latin typeface="Arial"/>
                <a:ea typeface="Arial"/>
                <a:cs typeface="Arial"/>
                <a:sym typeface="Arial"/>
              </a:rPr>
              <a:t>traffic</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stop</a:t>
            </a:r>
            <a:r>
              <a:rPr b="0" i="0" lang="en-US" sz="3200" u="none" cap="none" strike="noStrike">
                <a:solidFill>
                  <a:srgbClr val="000000"/>
                </a:solidFill>
                <a:latin typeface="Arial"/>
                <a:ea typeface="Arial"/>
                <a:cs typeface="Arial"/>
                <a:sym typeface="Arial"/>
              </a:rPr>
              <a:t> on Main Street.</a:t>
            </a:r>
            <a:endParaRPr/>
          </a:p>
          <a:p>
            <a:pPr indent="0" lvl="0" marL="190500" marR="0" rtl="0" algn="l">
              <a:lnSpc>
                <a:spcPct val="100000"/>
              </a:lnSpc>
              <a:spcBef>
                <a:spcPts val="0"/>
              </a:spcBef>
              <a:spcAft>
                <a:spcPts val="0"/>
              </a:spcAft>
              <a:buClr>
                <a:schemeClr val="dk1"/>
              </a:buClr>
              <a:buFont typeface="Arial"/>
              <a:buNone/>
            </a:pPr>
            <a:r>
              <a:t/>
            </a:r>
            <a:endParaRPr b="0"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US" sz="3200" u="sng" cap="none" strike="noStrike">
                <a:solidFill>
                  <a:srgbClr val="000000"/>
                </a:solidFill>
                <a:latin typeface="Arial"/>
                <a:ea typeface="Arial"/>
                <a:cs typeface="Arial"/>
                <a:sym typeface="Arial"/>
              </a:rPr>
              <a:t>With traffic stopped</a:t>
            </a:r>
            <a:r>
              <a:rPr b="0" i="0" lang="en-US" sz="3200" u="none" cap="none" strike="noStrike">
                <a:solidFill>
                  <a:srgbClr val="000000"/>
                </a:solidFill>
                <a:latin typeface="Arial"/>
                <a:ea typeface="Arial"/>
                <a:cs typeface="Arial"/>
                <a:sym typeface="Arial"/>
              </a:rPr>
              <a:t>, marchers should be safe.</a:t>
            </a:r>
            <a:endParaRPr b="0" i="0"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t/>
            </a:r>
            <a:endParaRPr b="1"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US" sz="3200" u="none" cap="none" strike="noStrike">
                <a:solidFill>
                  <a:srgbClr val="000000"/>
                </a:solidFill>
                <a:latin typeface="Arial"/>
                <a:ea typeface="Arial"/>
                <a:cs typeface="Arial"/>
                <a:sym typeface="Arial"/>
              </a:rPr>
              <a:t>Other </a:t>
            </a:r>
            <a:r>
              <a:rPr b="0" i="0" lang="en-US" sz="3200" u="sng" cap="none" strike="noStrike">
                <a:solidFill>
                  <a:srgbClr val="000000"/>
                </a:solidFill>
                <a:latin typeface="Arial"/>
                <a:ea typeface="Arial"/>
                <a:cs typeface="Arial"/>
                <a:sym typeface="Arial"/>
              </a:rPr>
              <a:t>traffic</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will stop </a:t>
            </a:r>
            <a:r>
              <a:rPr b="0" i="0" lang="en-US" sz="3200" u="none" cap="none" strike="noStrike">
                <a:solidFill>
                  <a:srgbClr val="000000"/>
                </a:solidFill>
                <a:latin typeface="Arial"/>
                <a:ea typeface="Arial"/>
                <a:cs typeface="Arial"/>
                <a:sym typeface="Arial"/>
              </a:rPr>
              <a:t>on Main Street when the </a:t>
            </a:r>
            <a:r>
              <a:rPr b="0" i="0" lang="en-US" sz="3200" u="sng" cap="none" strike="noStrike">
                <a:solidFill>
                  <a:srgbClr val="000000"/>
                </a:solidFill>
                <a:latin typeface="Arial"/>
                <a:ea typeface="Arial"/>
                <a:cs typeface="Arial"/>
                <a:sym typeface="Arial"/>
              </a:rPr>
              <a:t>parade</a:t>
            </a:r>
            <a:r>
              <a:rPr b="0" i="0" lang="en-US" sz="3200" u="none" cap="none" strike="noStrike">
                <a:solidFill>
                  <a:srgbClr val="000000"/>
                </a:solidFill>
                <a:latin typeface="Arial"/>
                <a:ea typeface="Arial"/>
                <a:cs typeface="Arial"/>
                <a:sym typeface="Arial"/>
              </a:rPr>
              <a:t> </a:t>
            </a:r>
            <a:r>
              <a:rPr b="0" i="0" lang="en-US" sz="3200" u="sng" cap="none" strike="noStrike">
                <a:solidFill>
                  <a:srgbClr val="000000"/>
                </a:solidFill>
                <a:latin typeface="Arial"/>
                <a:ea typeface="Arial"/>
                <a:cs typeface="Arial"/>
                <a:sym typeface="Arial"/>
              </a:rPr>
              <a:t>begins.</a:t>
            </a:r>
            <a:endParaRPr b="0" i="1" sz="3200" u="none" cap="none" strike="noStrike">
              <a:solidFill>
                <a:srgbClr val="000000"/>
              </a:solidFill>
              <a:latin typeface="Arial"/>
              <a:ea typeface="Arial"/>
              <a:cs typeface="Arial"/>
              <a:sym typeface="Arial"/>
            </a:endParaRPr>
          </a:p>
          <a:p>
            <a:pPr indent="0" lvl="0" marL="190500" marR="0" rtl="0" algn="l">
              <a:lnSpc>
                <a:spcPct val="100000"/>
              </a:lnSpc>
              <a:spcBef>
                <a:spcPts val="0"/>
              </a:spcBef>
              <a:spcAft>
                <a:spcPts val="0"/>
              </a:spcAft>
              <a:buClr>
                <a:schemeClr val="dk1"/>
              </a:buClr>
              <a:buFont typeface="Arial"/>
              <a:buNone/>
            </a:pPr>
            <a:r>
              <a:t/>
            </a:r>
            <a:endParaRPr b="0" i="1" sz="2000" u="none" cap="none" strike="noStrike">
              <a:solidFill>
                <a:srgbClr val="000000"/>
              </a:solidFill>
              <a:latin typeface="Arial"/>
              <a:ea typeface="Arial"/>
              <a:cs typeface="Arial"/>
              <a:sym typeface="Arial"/>
            </a:endParaRPr>
          </a:p>
          <a:p>
            <a:pPr indent="-342900" lvl="0" marL="533400" marR="0" rtl="0" algn="l">
              <a:lnSpc>
                <a:spcPct val="100000"/>
              </a:lnSpc>
              <a:spcBef>
                <a:spcPts val="0"/>
              </a:spcBef>
              <a:spcAft>
                <a:spcPts val="0"/>
              </a:spcAft>
              <a:buClr>
                <a:schemeClr val="dk1"/>
              </a:buClr>
              <a:buSzPts val="2000"/>
              <a:buFont typeface="Arial"/>
              <a:buChar char="•"/>
            </a:pPr>
            <a:r>
              <a:rPr b="0" i="1" lang="en-US" sz="2000" u="none" cap="none" strike="noStrike">
                <a:solidFill>
                  <a:srgbClr val="000000"/>
                </a:solidFill>
                <a:latin typeface="Arial"/>
                <a:ea typeface="Arial"/>
                <a:cs typeface="Arial"/>
                <a:sym typeface="Arial"/>
              </a:rPr>
              <a:t>The first part of the first sentence has a subject and a verb but can’t stand by itself be</a:t>
            </a:r>
            <a:r>
              <a:rPr i="1" lang="en-US" sz="2000"/>
              <a:t>cause it’s a subordinate clause starting with “when</a:t>
            </a:r>
            <a:r>
              <a:rPr b="0" i="1" lang="en-US" sz="2000" u="none" cap="none" strike="noStrike">
                <a:solidFill>
                  <a:srgbClr val="000000"/>
                </a:solidFill>
                <a:latin typeface="Arial"/>
                <a:ea typeface="Arial"/>
                <a:cs typeface="Arial"/>
                <a:sym typeface="Arial"/>
              </a:rPr>
              <a:t>.</a:t>
            </a:r>
            <a:r>
              <a:rPr i="1" lang="en-US" sz="2000"/>
              <a:t>”</a:t>
            </a:r>
            <a:r>
              <a:rPr b="0" i="1" lang="en-US" sz="2000" u="none" cap="none" strike="noStrike">
                <a:solidFill>
                  <a:srgbClr val="000000"/>
                </a:solidFill>
                <a:latin typeface="Arial"/>
                <a:ea typeface="Arial"/>
                <a:cs typeface="Arial"/>
                <a:sym typeface="Arial"/>
              </a:rPr>
              <a:t> It needs a comma before the main clause </a:t>
            </a:r>
            <a:r>
              <a:rPr i="1" lang="en-US" sz="2000"/>
              <a:t>to be </a:t>
            </a:r>
            <a:r>
              <a:rPr b="0" i="1" lang="en-US" sz="2000" u="none" cap="none" strike="noStrike">
                <a:solidFill>
                  <a:srgbClr val="000000"/>
                </a:solidFill>
                <a:latin typeface="Arial"/>
                <a:ea typeface="Arial"/>
                <a:cs typeface="Arial"/>
                <a:sym typeface="Arial"/>
              </a:rPr>
              <a:t>a complete sentence. The second sentence needs a comma because it starts with a phrase. The third sentence has the dependent clause AFTER the main clause, so it doesn’t need a comma.</a:t>
            </a:r>
            <a:endParaRPr b="0" i="0" sz="28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457200" y="8842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1: Sentence structure and punctuation</a:t>
            </a:r>
            <a:endParaRPr b="1" i="0" sz="2400" u="none" cap="none" strike="noStrike">
              <a:solidFill>
                <a:srgbClr val="5142BB"/>
              </a:solidFill>
              <a:latin typeface="Helvetica Neue"/>
              <a:ea typeface="Helvetica Neue"/>
              <a:cs typeface="Helvetica Neue"/>
              <a:sym typeface="Helvetica Neue"/>
            </a:endParaRPr>
          </a:p>
        </p:txBody>
      </p:sp>
      <p:sp>
        <p:nvSpPr>
          <p:cNvPr id="63" name="Shape 63"/>
          <p:cNvSpPr txBox="1"/>
          <p:nvPr>
            <p:ph idx="1" type="body"/>
          </p:nvPr>
        </p:nvSpPr>
        <p:spPr>
          <a:xfrm>
            <a:off x="201700" y="742250"/>
            <a:ext cx="8808000" cy="57354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US" sz="2800" u="sng">
                <a:solidFill>
                  <a:schemeClr val="dk1"/>
                </a:solidFill>
                <a:latin typeface="Helvetica Neue"/>
                <a:ea typeface="Helvetica Neue"/>
                <a:cs typeface="Helvetica Neue"/>
                <a:sym typeface="Helvetica Neue"/>
              </a:rPr>
              <a:t>When she tried out for the play,</a:t>
            </a:r>
            <a:r>
              <a:rPr lang="en-US" sz="2800">
                <a:solidFill>
                  <a:schemeClr val="dk1"/>
                </a:solidFill>
                <a:latin typeface="Helvetica Neue"/>
                <a:ea typeface="Helvetica Neue"/>
                <a:cs typeface="Helvetica Neue"/>
                <a:sym typeface="Helvetica Neue"/>
              </a:rPr>
              <a:t> the senior sang an aria.</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rgbClr val="000000"/>
              </a:buClr>
              <a:buSzPts val="1100"/>
              <a:buFont typeface="Arial"/>
              <a:buNone/>
            </a:pPr>
            <a:r>
              <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rgbClr val="000000"/>
              </a:buClr>
              <a:buSzPts val="1100"/>
              <a:buFont typeface="Arial"/>
              <a:buNone/>
            </a:pPr>
            <a:r>
              <a:rPr lang="en-US" sz="2800" u="sng">
                <a:solidFill>
                  <a:schemeClr val="dk1"/>
                </a:solidFill>
                <a:latin typeface="Helvetica Neue"/>
                <a:ea typeface="Helvetica Neue"/>
                <a:cs typeface="Helvetica Neue"/>
                <a:sym typeface="Helvetica Neue"/>
              </a:rPr>
              <a:t>In her excitement,</a:t>
            </a:r>
            <a:r>
              <a:rPr lang="en-US" sz="2800">
                <a:solidFill>
                  <a:schemeClr val="dk1"/>
                </a:solidFill>
                <a:latin typeface="Helvetica Neue"/>
                <a:ea typeface="Helvetica Neue"/>
                <a:cs typeface="Helvetica Neue"/>
                <a:sym typeface="Helvetica Neue"/>
              </a:rPr>
              <a:t> she forgot some of the words.</a:t>
            </a:r>
            <a:endParaRPr sz="2800">
              <a:solidFill>
                <a:schemeClr val="dk1"/>
              </a:solidFill>
              <a:latin typeface="Helvetica Neue"/>
              <a:ea typeface="Helvetica Neue"/>
              <a:cs typeface="Helvetica Neue"/>
              <a:sym typeface="Helvetica Neue"/>
            </a:endParaRPr>
          </a:p>
          <a:p>
            <a:pPr indent="0" lvl="0" marL="190500" rtl="0">
              <a:spcBef>
                <a:spcPts val="0"/>
              </a:spcBef>
              <a:spcAft>
                <a:spcPts val="0"/>
              </a:spcAft>
              <a:buClr>
                <a:srgbClr val="000000"/>
              </a:buClr>
              <a:buSzPts val="1100"/>
              <a:buFont typeface="Arial"/>
              <a:buNone/>
            </a:pPr>
            <a:r>
              <a:t/>
            </a:r>
            <a:endParaRPr sz="2800">
              <a:solidFill>
                <a:schemeClr val="dk1"/>
              </a:solidFill>
              <a:latin typeface="Helvetica Neue"/>
              <a:ea typeface="Helvetica Neue"/>
              <a:cs typeface="Helvetica Neue"/>
              <a:sym typeface="Helvetica Neue"/>
            </a:endParaRPr>
          </a:p>
          <a:p>
            <a:pPr indent="-342900" lvl="0" marL="533400" rtl="0">
              <a:spcBef>
                <a:spcPts val="0"/>
              </a:spcBef>
              <a:spcAft>
                <a:spcPts val="0"/>
              </a:spcAft>
              <a:buSzPts val="2000"/>
              <a:buChar char="•"/>
            </a:pPr>
            <a:r>
              <a:rPr i="1" lang="en-US" sz="2000">
                <a:solidFill>
                  <a:schemeClr val="dk1"/>
                </a:solidFill>
              </a:rPr>
              <a:t>Introductory clauses and phrases -- especially if they are long -- need to be set off with a comma.</a:t>
            </a:r>
            <a:endParaRPr i="1" sz="2000">
              <a:solidFill>
                <a:schemeClr val="dk1"/>
              </a:solidFill>
            </a:endParaRPr>
          </a:p>
          <a:p>
            <a:pPr indent="-342900" lvl="0" marL="533400" rtl="0">
              <a:spcBef>
                <a:spcPts val="0"/>
              </a:spcBef>
              <a:spcAft>
                <a:spcPts val="0"/>
              </a:spcAft>
              <a:buSzPts val="2000"/>
              <a:buChar char="•"/>
            </a:pPr>
            <a:r>
              <a:rPr i="1" lang="en-US" sz="2000">
                <a:solidFill>
                  <a:schemeClr val="dk1"/>
                </a:solidFill>
              </a:rPr>
              <a:t>However, if the same subordinate clause is at the END of the sentence, don’t use a comma before it.</a:t>
            </a:r>
            <a:endParaRPr i="1" sz="2000">
              <a:solidFill>
                <a:schemeClr val="dk1"/>
              </a:solidFill>
            </a:endParaRPr>
          </a:p>
          <a:p>
            <a:pPr indent="0" lvl="0" marL="190500" rtl="0">
              <a:spcBef>
                <a:spcPts val="0"/>
              </a:spcBef>
              <a:spcAft>
                <a:spcPts val="0"/>
              </a:spcAft>
              <a:buClr>
                <a:srgbClr val="000000"/>
              </a:buClr>
              <a:buSzPts val="1100"/>
              <a:buFont typeface="Arial"/>
              <a:buNone/>
            </a:pPr>
            <a:r>
              <a:t/>
            </a:r>
            <a:endParaRPr sz="2800">
              <a:solidFill>
                <a:schemeClr val="dk1"/>
              </a:solidFill>
              <a:latin typeface="Helvetica Neue"/>
              <a:ea typeface="Helvetica Neue"/>
              <a:cs typeface="Helvetica Neue"/>
              <a:sym typeface="Helvetica Neue"/>
            </a:endParaRPr>
          </a:p>
          <a:p>
            <a:pPr indent="0" lvl="0" marL="0" rtl="0">
              <a:spcBef>
                <a:spcPts val="0"/>
              </a:spcBef>
              <a:spcAft>
                <a:spcPts val="0"/>
              </a:spcAft>
              <a:buClr>
                <a:srgbClr val="000000"/>
              </a:buClr>
              <a:buSzPts val="1100"/>
              <a:buFont typeface="Arial"/>
              <a:buNone/>
            </a:pPr>
            <a:r>
              <a:rPr lang="en-US" sz="2800">
                <a:solidFill>
                  <a:schemeClr val="dk1"/>
                </a:solidFill>
                <a:latin typeface="Helvetica Neue"/>
                <a:ea typeface="Helvetica Neue"/>
                <a:cs typeface="Helvetica Neue"/>
                <a:sym typeface="Helvetica Neue"/>
              </a:rPr>
              <a:t>The senior sang an aria when she tried out for the play.</a:t>
            </a:r>
            <a:endParaRPr sz="3200"/>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457200" y="485987"/>
            <a:ext cx="8229600" cy="553968"/>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2: Punctuating quotes</a:t>
            </a:r>
            <a:endParaRPr b="1" i="0" sz="2400" u="none" cap="none" strike="noStrike">
              <a:solidFill>
                <a:srgbClr val="5142BB"/>
              </a:solidFill>
              <a:latin typeface="Helvetica Neue"/>
              <a:ea typeface="Helvetica Neue"/>
              <a:cs typeface="Helvetica Neue"/>
              <a:sym typeface="Helvetica Neue"/>
            </a:endParaRPr>
          </a:p>
        </p:txBody>
      </p:sp>
      <p:sp>
        <p:nvSpPr>
          <p:cNvPr id="69" name="Shape 69"/>
          <p:cNvSpPr txBox="1"/>
          <p:nvPr>
            <p:ph idx="1" type="body"/>
          </p:nvPr>
        </p:nvSpPr>
        <p:spPr>
          <a:xfrm>
            <a:off x="457200" y="1143006"/>
            <a:ext cx="8229600" cy="615523"/>
          </a:xfrm>
          <a:prstGeom prst="rect">
            <a:avLst/>
          </a:prstGeom>
          <a:noFill/>
          <a:ln>
            <a:noFill/>
          </a:ln>
        </p:spPr>
        <p:txBody>
          <a:bodyPr anchorCtr="0" anchor="t" bIns="91425" lIns="91425" spcFirstLastPara="1" rIns="91425" wrap="square" tIns="91425">
            <a:noAutofit/>
          </a:bodyPr>
          <a:lstStyle/>
          <a:p>
            <a:pPr indent="0" lvl="0" marL="190500" rtl="0">
              <a:spcBef>
                <a:spcPts val="0"/>
              </a:spcBef>
              <a:spcAft>
                <a:spcPts val="0"/>
              </a:spcAft>
              <a:buClr>
                <a:schemeClr val="dk1"/>
              </a:buClr>
              <a:buFont typeface="Arial"/>
              <a:buNone/>
            </a:pPr>
            <a:r>
              <a:rPr lang="en-US" sz="3200">
                <a:solidFill>
                  <a:schemeClr val="dk1"/>
                </a:solidFill>
              </a:rPr>
              <a:t>“We plan to close off all of Main Street for the Homecoming parade,” he said.</a:t>
            </a:r>
            <a:endParaRPr>
              <a:solidFill>
                <a:schemeClr val="dk1"/>
              </a:solidFill>
            </a:endParaRPr>
          </a:p>
          <a:p>
            <a:pPr indent="0" lvl="0" marL="190500" rtl="0">
              <a:spcBef>
                <a:spcPts val="0"/>
              </a:spcBef>
              <a:spcAft>
                <a:spcPts val="0"/>
              </a:spcAft>
              <a:buClr>
                <a:schemeClr val="dk1"/>
              </a:buClr>
              <a:buFont typeface="Arial"/>
              <a:buNone/>
            </a:pPr>
            <a:r>
              <a:t/>
            </a:r>
            <a:endParaRPr sz="3200">
              <a:solidFill>
                <a:schemeClr val="dk1"/>
              </a:solidFill>
            </a:endParaRPr>
          </a:p>
          <a:p>
            <a:pPr indent="0" lvl="0" marL="190500" rtl="0">
              <a:spcBef>
                <a:spcPts val="0"/>
              </a:spcBef>
              <a:spcAft>
                <a:spcPts val="0"/>
              </a:spcAft>
              <a:buClr>
                <a:schemeClr val="dk1"/>
              </a:buClr>
              <a:buFont typeface="Arial"/>
              <a:buNone/>
            </a:pPr>
            <a:r>
              <a:rPr lang="en-US" sz="3200">
                <a:solidFill>
                  <a:schemeClr val="dk1"/>
                </a:solidFill>
              </a:rPr>
              <a:t>“When the band starts marching,” the superintendent said, “floats will fall in line behind.”</a:t>
            </a:r>
            <a:endParaRPr sz="3200">
              <a:solidFill>
                <a:schemeClr val="dk1"/>
              </a:solidFill>
            </a:endParaRPr>
          </a:p>
          <a:p>
            <a:pPr indent="-342900" lvl="0" marL="533400" rtl="0">
              <a:spcBef>
                <a:spcPts val="0"/>
              </a:spcBef>
              <a:spcAft>
                <a:spcPts val="0"/>
              </a:spcAft>
              <a:buSzPts val="2000"/>
              <a:buChar char="•"/>
            </a:pPr>
            <a:r>
              <a:rPr i="1" lang="en-US" sz="2000">
                <a:solidFill>
                  <a:schemeClr val="dk1"/>
                </a:solidFill>
              </a:rPr>
              <a:t>The attribution is in the middle of the sentence.</a:t>
            </a:r>
            <a:endParaRPr sz="3200">
              <a:solidFill>
                <a:schemeClr val="dk1"/>
              </a:solidFill>
            </a:endParaRPr>
          </a:p>
          <a:p>
            <a:pPr indent="0" lvl="0" marL="190500" rtl="0">
              <a:spcBef>
                <a:spcPts val="0"/>
              </a:spcBef>
              <a:spcAft>
                <a:spcPts val="0"/>
              </a:spcAft>
              <a:buClr>
                <a:schemeClr val="dk1"/>
              </a:buClr>
              <a:buFont typeface="Arial"/>
              <a:buNone/>
            </a:pPr>
            <a:r>
              <a:t/>
            </a:r>
            <a:endParaRPr b="1" sz="3200">
              <a:solidFill>
                <a:schemeClr val="dk1"/>
              </a:solidFill>
            </a:endParaRPr>
          </a:p>
          <a:p>
            <a:pPr indent="0" lvl="0" marL="190500" rtl="0">
              <a:spcBef>
                <a:spcPts val="0"/>
              </a:spcBef>
              <a:spcAft>
                <a:spcPts val="0"/>
              </a:spcAft>
              <a:buClr>
                <a:schemeClr val="dk1"/>
              </a:buClr>
              <a:buFont typeface="Arial"/>
              <a:buNone/>
            </a:pPr>
            <a:r>
              <a:rPr lang="en-US" sz="3200">
                <a:solidFill>
                  <a:schemeClr val="dk1"/>
                </a:solidFill>
              </a:rPr>
              <a:t>Science teacher Kathleen Wing said, “Ninth graders will read ‘An Inconvenient Truth’  beginning in 2018.”</a:t>
            </a:r>
            <a:endParaRPr i="1" sz="32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457200" y="104987"/>
            <a:ext cx="8229600" cy="5541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Helvetica Neue"/>
              <a:buNone/>
            </a:pPr>
            <a:r>
              <a:rPr b="1" i="0" lang="en-US" sz="2400" u="none" cap="none" strike="noStrike">
                <a:solidFill>
                  <a:srgbClr val="5142BB"/>
                </a:solidFill>
                <a:latin typeface="Helvetica Neue"/>
                <a:ea typeface="Helvetica Neue"/>
                <a:cs typeface="Helvetica Neue"/>
                <a:sym typeface="Helvetica Neue"/>
              </a:rPr>
              <a:t>Section 2: Punctuating quotes</a:t>
            </a:r>
            <a:endParaRPr b="1" i="0" sz="2400" u="none" cap="none" strike="noStrike">
              <a:solidFill>
                <a:srgbClr val="5142BB"/>
              </a:solidFill>
              <a:latin typeface="Helvetica Neue"/>
              <a:ea typeface="Helvetica Neue"/>
              <a:cs typeface="Helvetica Neue"/>
              <a:sym typeface="Helvetica Neue"/>
            </a:endParaRPr>
          </a:p>
        </p:txBody>
      </p:sp>
      <p:sp>
        <p:nvSpPr>
          <p:cNvPr id="75" name="Shape 75"/>
          <p:cNvSpPr txBox="1"/>
          <p:nvPr>
            <p:ph idx="1" type="body"/>
          </p:nvPr>
        </p:nvSpPr>
        <p:spPr>
          <a:xfrm>
            <a:off x="457200" y="762006"/>
            <a:ext cx="8229600" cy="615600"/>
          </a:xfrm>
          <a:prstGeom prst="rect">
            <a:avLst/>
          </a:prstGeom>
          <a:noFill/>
          <a:ln>
            <a:noFill/>
          </a:ln>
        </p:spPr>
        <p:txBody>
          <a:bodyPr anchorCtr="0" anchor="t" bIns="91425" lIns="91425" spcFirstLastPara="1" rIns="91425" wrap="square" tIns="91425">
            <a:noAutofit/>
          </a:bodyPr>
          <a:lstStyle/>
          <a:p>
            <a:pPr indent="0" lvl="0" marL="190500" rtl="0">
              <a:spcBef>
                <a:spcPts val="0"/>
              </a:spcBef>
              <a:spcAft>
                <a:spcPts val="0"/>
              </a:spcAft>
              <a:buClr>
                <a:schemeClr val="dk1"/>
              </a:buClr>
              <a:buFont typeface="Arial"/>
              <a:buNone/>
            </a:pPr>
            <a:r>
              <a:rPr lang="en-US" sz="3200">
                <a:solidFill>
                  <a:schemeClr val="dk1"/>
                </a:solidFill>
              </a:rPr>
              <a:t>“Which faculty members will chaperone the dance?</a:t>
            </a:r>
            <a:r>
              <a:rPr lang="en-US" sz="3200">
                <a:solidFill>
                  <a:schemeClr val="dk1"/>
                </a:solidFill>
              </a:rPr>
              <a:t>” the principal asked.</a:t>
            </a:r>
            <a:endParaRPr sz="3200">
              <a:solidFill>
                <a:schemeClr val="dk1"/>
              </a:solidFill>
            </a:endParaRPr>
          </a:p>
          <a:p>
            <a:pPr indent="0" lvl="0" marL="190500" rtl="0">
              <a:spcBef>
                <a:spcPts val="0"/>
              </a:spcBef>
              <a:spcAft>
                <a:spcPts val="0"/>
              </a:spcAft>
              <a:buClr>
                <a:schemeClr val="dk1"/>
              </a:buClr>
              <a:buFont typeface="Arial"/>
              <a:buNone/>
            </a:pPr>
            <a:r>
              <a:t/>
            </a:r>
            <a:endParaRPr sz="3200">
              <a:solidFill>
                <a:schemeClr val="dk1"/>
              </a:solidFill>
            </a:endParaRPr>
          </a:p>
          <a:p>
            <a:pPr indent="0" lvl="0" marL="190500" rtl="0">
              <a:spcBef>
                <a:spcPts val="0"/>
              </a:spcBef>
              <a:spcAft>
                <a:spcPts val="0"/>
              </a:spcAft>
              <a:buClr>
                <a:schemeClr val="dk1"/>
              </a:buClr>
              <a:buFont typeface="Arial"/>
              <a:buNone/>
            </a:pPr>
            <a:r>
              <a:rPr lang="en-US" sz="3200">
                <a:solidFill>
                  <a:schemeClr val="dk1"/>
                </a:solidFill>
              </a:rPr>
              <a:t>The director announced this year’s musical will be “the best of the best.” </a:t>
            </a:r>
            <a:endParaRPr sz="3200">
              <a:solidFill>
                <a:schemeClr val="dk1"/>
              </a:solidFill>
            </a:endParaRPr>
          </a:p>
          <a:p>
            <a:pPr indent="0" lvl="0" marL="190500" rtl="0">
              <a:spcBef>
                <a:spcPts val="0"/>
              </a:spcBef>
              <a:spcAft>
                <a:spcPts val="0"/>
              </a:spcAft>
              <a:buClr>
                <a:schemeClr val="dk1"/>
              </a:buClr>
              <a:buFont typeface="Arial"/>
              <a:buNone/>
            </a:pPr>
            <a:r>
              <a:t/>
            </a:r>
            <a:endParaRPr sz="3200">
              <a:solidFill>
                <a:schemeClr val="dk1"/>
              </a:solidFill>
            </a:endParaRPr>
          </a:p>
          <a:p>
            <a:pPr indent="0" lvl="0" marL="190500" rtl="0">
              <a:spcBef>
                <a:spcPts val="0"/>
              </a:spcBef>
              <a:spcAft>
                <a:spcPts val="0"/>
              </a:spcAft>
              <a:buClr>
                <a:schemeClr val="dk1"/>
              </a:buClr>
              <a:buFont typeface="Arial"/>
              <a:buNone/>
            </a:pPr>
            <a:r>
              <a:rPr lang="en-US" sz="3200">
                <a:solidFill>
                  <a:schemeClr val="dk1"/>
                </a:solidFill>
              </a:rPr>
              <a:t>March 3 is the deadline for finishing “The Odyssey.”</a:t>
            </a:r>
            <a:endParaRPr sz="3200">
              <a:solidFill>
                <a:schemeClr val="dk1"/>
              </a:solidFill>
            </a:endParaRPr>
          </a:p>
          <a:p>
            <a:pPr indent="0" lvl="0" marL="190500" rtl="0">
              <a:spcBef>
                <a:spcPts val="0"/>
              </a:spcBef>
              <a:spcAft>
                <a:spcPts val="0"/>
              </a:spcAft>
              <a:buClr>
                <a:schemeClr val="dk1"/>
              </a:buClr>
              <a:buFont typeface="Arial"/>
              <a:buNone/>
            </a:pPr>
            <a:r>
              <a:t/>
            </a:r>
            <a:endParaRPr sz="3200">
              <a:solidFill>
                <a:schemeClr val="dk1"/>
              </a:solidFill>
            </a:endParaRPr>
          </a:p>
          <a:p>
            <a:pPr indent="0" lvl="0" marL="190500" rtl="0">
              <a:spcBef>
                <a:spcPts val="0"/>
              </a:spcBef>
              <a:spcAft>
                <a:spcPts val="0"/>
              </a:spcAft>
              <a:buClr>
                <a:schemeClr val="dk1"/>
              </a:buClr>
              <a:buFont typeface="Arial"/>
              <a:buNone/>
            </a:pPr>
            <a:r>
              <a:rPr lang="en-US" sz="3200">
                <a:solidFill>
                  <a:schemeClr val="dk1"/>
                </a:solidFill>
              </a:rPr>
              <a:t>Who has finished reading “The Odyssey”?</a:t>
            </a:r>
            <a:endParaRPr sz="3200">
              <a:solidFill>
                <a:schemeClr val="dk1"/>
              </a:solidFill>
            </a:endParaRPr>
          </a:p>
          <a:p>
            <a:pPr indent="0" lvl="0" marL="190500" rtl="0">
              <a:spcBef>
                <a:spcPts val="0"/>
              </a:spcBef>
              <a:spcAft>
                <a:spcPts val="0"/>
              </a:spcAft>
              <a:buClr>
                <a:schemeClr val="dk1"/>
              </a:buClr>
              <a:buFont typeface="Arial"/>
              <a:buNone/>
            </a:pPr>
            <a:r>
              <a:t/>
            </a:r>
            <a:endParaRPr sz="3200">
              <a:solidFill>
                <a:schemeClr val="dk1"/>
              </a:solidFill>
            </a:endParaRPr>
          </a:p>
          <a:p>
            <a:pPr indent="0" lvl="0" marL="190500" rtl="0">
              <a:spcBef>
                <a:spcPts val="0"/>
              </a:spcBef>
              <a:spcAft>
                <a:spcPts val="0"/>
              </a:spcAft>
              <a:buClr>
                <a:schemeClr val="dk1"/>
              </a:buClr>
              <a:buFont typeface="Arial"/>
              <a:buNone/>
            </a:pPr>
            <a:r>
              <a:rPr lang="en-US" sz="3200">
                <a:solidFill>
                  <a:schemeClr val="dk1"/>
                </a:solidFill>
              </a:rPr>
              <a:t>I subscribe to the digital New York Times.</a:t>
            </a:r>
            <a:endParaRPr sz="3200">
              <a:solidFill>
                <a:schemeClr val="dk1"/>
              </a:solidFill>
            </a:endParaRPr>
          </a:p>
          <a:p>
            <a:pPr indent="0" lvl="0" marL="190500" rtl="0">
              <a:spcBef>
                <a:spcPts val="0"/>
              </a:spcBef>
              <a:spcAft>
                <a:spcPts val="0"/>
              </a:spcAft>
              <a:buClr>
                <a:schemeClr val="dk1"/>
              </a:buClr>
              <a:buFont typeface="Arial"/>
              <a:buNone/>
            </a:pPr>
            <a:r>
              <a:t/>
            </a:r>
            <a:endParaRPr b="1" sz="3200">
              <a:solidFill>
                <a:schemeClr val="dk1"/>
              </a:solidFill>
            </a:endParaRPr>
          </a:p>
          <a:p>
            <a:pPr indent="0" lvl="0" marL="190500" marR="0" rtl="0" algn="l">
              <a:lnSpc>
                <a:spcPct val="100000"/>
              </a:lnSpc>
              <a:spcBef>
                <a:spcPts val="0"/>
              </a:spcBef>
              <a:spcAft>
                <a:spcPts val="0"/>
              </a:spcAft>
              <a:buClr>
                <a:schemeClr val="dk1"/>
              </a:buClr>
              <a:buFont typeface="Arial"/>
              <a:buNone/>
            </a:pPr>
            <a:r>
              <a:t/>
            </a:r>
            <a:endParaRPr sz="2800">
              <a:solidFill>
                <a:schemeClr val="dk1"/>
              </a:solidFill>
              <a:latin typeface="Helvetica Neue"/>
              <a:ea typeface="Helvetica Neue"/>
              <a:cs typeface="Helvetica Neue"/>
              <a:sym typeface="Helvetica Neue"/>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