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6"/>
  </p:notesMasterIdLst>
  <p:sldIdLst>
    <p:sldId id="256" r:id="rId2"/>
    <p:sldId id="287" r:id="rId3"/>
    <p:sldId id="288" r:id="rId4"/>
    <p:sldId id="276" r:id="rId5"/>
    <p:sldId id="275" r:id="rId6"/>
    <p:sldId id="282" r:id="rId7"/>
    <p:sldId id="277" r:id="rId8"/>
    <p:sldId id="279" r:id="rId9"/>
    <p:sldId id="278" r:id="rId10"/>
    <p:sldId id="281" r:id="rId11"/>
    <p:sldId id="280" r:id="rId12"/>
    <p:sldId id="283" r:id="rId13"/>
    <p:sldId id="284" r:id="rId14"/>
    <p:sldId id="285"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728" autoAdjust="0"/>
  </p:normalViewPr>
  <p:slideViewPr>
    <p:cSldViewPr>
      <p:cViewPr varScale="1">
        <p:scale>
          <a:sx n="96" d="100"/>
          <a:sy n="96" d="100"/>
        </p:scale>
        <p:origin x="88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519085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want to ask students to identify the tense and the helping verbs.</a:t>
            </a:r>
          </a:p>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289838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want to limit this to a certain number of sentences or tell students that they have to complete ____ by the time they leave class for accountability. You may also want them to share their original sentence and their updated version, or use personal whiteboards or digital post to show a change as a formative check for you.</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606805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is not review for your students, you may wish to show one of these videos, or have them watch ahead of the class period:</a:t>
            </a:r>
          </a:p>
          <a:p>
            <a:r>
              <a:rPr lang="en-US" dirty="0"/>
              <a:t>https://</a:t>
            </a:r>
            <a:r>
              <a:rPr lang="en-US" dirty="0" err="1"/>
              <a:t>www.khanacademy.org</a:t>
            </a:r>
            <a:r>
              <a:rPr lang="en-US" dirty="0"/>
              <a:t>/humanities/grammar/parts-of-speech-the-verb/linking-and-helping-verbs/v/helping-verbs-the-parts-of-speech-grammar</a:t>
            </a:r>
          </a:p>
          <a:p>
            <a:r>
              <a:rPr lang="en-US" dirty="0"/>
              <a:t>https://</a:t>
            </a:r>
            <a:r>
              <a:rPr lang="en-US" dirty="0" err="1"/>
              <a:t>www.youtube.com</a:t>
            </a:r>
            <a:r>
              <a:rPr lang="en-US" dirty="0"/>
              <a:t>/</a:t>
            </a:r>
            <a:r>
              <a:rPr lang="en-US" dirty="0" err="1"/>
              <a:t>watch?v</a:t>
            </a:r>
            <a:r>
              <a:rPr lang="en-US" dirty="0"/>
              <a:t>=1nFEz9fVHqc (This is for younger students, but depending on the language level of your students, its simplicity may be more supportive.)</a:t>
            </a:r>
          </a:p>
          <a:p>
            <a:endParaRPr lang="en-US" dirty="0"/>
          </a:p>
          <a:p>
            <a:r>
              <a:rPr lang="en-US" dirty="0"/>
              <a:t>And here is a fun song to remember the 23 helping verbs. Be careful – it will get stuck in your head. https://</a:t>
            </a:r>
            <a:r>
              <a:rPr lang="en-US" dirty="0" err="1"/>
              <a:t>www.youtube.com</a:t>
            </a:r>
            <a:r>
              <a:rPr lang="en-US" dirty="0"/>
              <a:t>/</a:t>
            </a:r>
            <a:r>
              <a:rPr lang="en-US" dirty="0" err="1"/>
              <a:t>watch?v</a:t>
            </a:r>
            <a:r>
              <a:rPr lang="en-US" dirty="0"/>
              <a:t>=Z-1NWeEECDA</a:t>
            </a:r>
          </a:p>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492382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914400" y="4343119"/>
            <a:ext cx="5029199" cy="4115036"/>
          </a:xfrm>
          <a:prstGeom prst="rect">
            <a:avLst/>
          </a:prstGeom>
          <a:noFill/>
          <a:ln>
            <a:noFill/>
          </a:ln>
        </p:spPr>
        <p:txBody>
          <a:bodyPr lIns="91425" tIns="91425" rIns="91425" bIns="91425" anchor="ctr" anchorCtr="0">
            <a:noAutofit/>
          </a:bodyPr>
          <a:lstStyle/>
          <a:p>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914400" y="4343119"/>
            <a:ext cx="5029199" cy="4115036"/>
          </a:xfrm>
          <a:prstGeom prst="rect">
            <a:avLst/>
          </a:prstGeom>
          <a:noFill/>
          <a:ln>
            <a:noFill/>
          </a:ln>
        </p:spPr>
        <p:txBody>
          <a:bodyPr lIns="91425" tIns="91425" rIns="91425" bIns="91425" anchor="ctr" anchorCtr="0">
            <a:noAutofit/>
          </a:bodyPr>
          <a:lstStyle/>
          <a:p>
            <a:r>
              <a:rPr lang="en-US" dirty="0"/>
              <a:t>You can have students share these in partners or table groups or write responses. EL students will benefit from talking time if you are going to have them share their responses to the class.</a:t>
            </a:r>
            <a:endParaRPr dirty="0"/>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Tree>
    <p:extLst>
      <p:ext uri="{BB962C8B-B14F-4D97-AF65-F5344CB8AC3E}">
        <p14:creationId xmlns:p14="http://schemas.microsoft.com/office/powerpoint/2010/main" val="122811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language levels in your class, you may want to do the activity on slides 5-9 before the students identify verbs in their own work. That may help them be better prepared to apply this to their second draft.</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511476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 may recognize that –</a:t>
            </a:r>
            <a:r>
              <a:rPr lang="en-US" dirty="0" err="1"/>
              <a:t>ed</a:t>
            </a:r>
            <a:r>
              <a:rPr lang="en-US" dirty="0"/>
              <a:t> endings usually indicate a past tense verb, and may ask why “smashed” is not included in this list. In this case “smashed” is used as an adjective.</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80072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Note how Dillard used one auxiliary or “helping” verb and how verbs are not repeated. Her verbs are unusual and written in the simple past tense. There’s power in the simple past tense and the simple present tense.</a:t>
            </a:r>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2146939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wish to have a copy of this slide for every student or pairs of students so that they can have a reference to use for the discussion on the next slide.</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433991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the fluency level in your class, you may want to give students some sentence starters to help them with this academic discussion. This may be a difficult conversation; students may not be used to talking about the impact grammar choices have on their response to a text. Stick with it!</a:t>
            </a:r>
          </a:p>
          <a:p>
            <a:endParaRPr lang="en-US" dirty="0"/>
          </a:p>
          <a:p>
            <a:r>
              <a:rPr lang="en-US" sz="1200" b="0" i="0" kern="1200" dirty="0">
                <a:solidFill>
                  <a:schemeClr val="tx1"/>
                </a:solidFill>
                <a:effectLst/>
                <a:latin typeface="+mn-lt"/>
                <a:ea typeface="+mn-ea"/>
                <a:cs typeface="+mn-cs"/>
              </a:rPr>
              <a:t>Note how Dillard used one auxiliary or “helping” verb and how verbs are not repeated. Her verbs are unusual and written in the simple past tense. There’s power in the simple past tense and the simple present tense.</a:t>
            </a:r>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189489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3" name="Shape 13"/>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endParaRPr/>
          </a:p>
        </p:txBody>
      </p:sp>
      <p:sp>
        <p:nvSpPr>
          <p:cNvPr id="34" name="Shape 3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pic>
        <p:nvPicPr>
          <p:cNvPr id="35" name="Shape 35"/>
          <p:cNvPicPr preferRelativeResize="0"/>
          <p:nvPr/>
        </p:nvPicPr>
        <p:blipFill>
          <a:blip r:embed="rId3"/>
          <a:stretch>
            <a:fillRect/>
          </a:stretch>
        </p:blipFill>
        <p:spPr>
          <a:xfrm>
            <a:off x="-81631" y="0"/>
            <a:ext cx="9307259" cy="6858001"/>
          </a:xfrm>
          <a:prstGeom prst="rect">
            <a:avLst/>
          </a:prstGeom>
          <a:noFill/>
          <a:ln>
            <a:noFill/>
          </a:ln>
        </p:spPr>
      </p:pic>
      <p:sp>
        <p:nvSpPr>
          <p:cNvPr id="37" name="Shape 37"/>
          <p:cNvSpPr txBox="1"/>
          <p:nvPr/>
        </p:nvSpPr>
        <p:spPr>
          <a:xfrm>
            <a:off x="-86375" y="1929025"/>
            <a:ext cx="9307200" cy="1951199"/>
          </a:xfrm>
          <a:prstGeom prst="rect">
            <a:avLst/>
          </a:prstGeom>
        </p:spPr>
        <p:txBody>
          <a:bodyPr lIns="91425" tIns="91425" rIns="91425" bIns="91425" anchor="t" anchorCtr="0">
            <a:noAutofit/>
          </a:bodyPr>
          <a:lstStyle/>
          <a:p>
            <a:pPr lvl="0" algn="ctr" rtl="0">
              <a:buNone/>
            </a:pPr>
            <a:r>
              <a:rPr lang="en-US" sz="9600" dirty="0">
                <a:latin typeface="Garamond"/>
                <a:ea typeface="Garamond"/>
                <a:cs typeface="Garamond"/>
                <a:sym typeface="Garamond"/>
              </a:rPr>
              <a:t>Editing for </a:t>
            </a:r>
          </a:p>
          <a:p>
            <a:pPr lvl="0" algn="ctr" rtl="0">
              <a:buNone/>
            </a:pPr>
            <a:r>
              <a:rPr lang="en-US" sz="9600" dirty="0">
                <a:latin typeface="Garamond"/>
                <a:ea typeface="Garamond"/>
                <a:cs typeface="Garamond"/>
                <a:sym typeface="Garamond"/>
              </a:rPr>
              <a:t>Word Choice</a:t>
            </a:r>
          </a:p>
        </p:txBody>
      </p:sp>
      <p:sp>
        <p:nvSpPr>
          <p:cNvPr id="38" name="Shape 38"/>
          <p:cNvSpPr txBox="1"/>
          <p:nvPr/>
        </p:nvSpPr>
        <p:spPr>
          <a:xfrm>
            <a:off x="-86375" y="5025369"/>
            <a:ext cx="9307200" cy="820200"/>
          </a:xfrm>
          <a:prstGeom prst="rect">
            <a:avLst/>
          </a:prstGeom>
        </p:spPr>
        <p:txBody>
          <a:bodyPr lIns="91425" tIns="91425" rIns="91425" bIns="91425" anchor="t" anchorCtr="0">
            <a:noAutofit/>
          </a:bodyPr>
          <a:lstStyle/>
          <a:p>
            <a:pPr algn="ctr">
              <a:buNone/>
            </a:pPr>
            <a:r>
              <a:rPr lang="en-US" sz="3000" dirty="0">
                <a:latin typeface="Helvetica Neue"/>
                <a:ea typeface="Helvetica Neue"/>
                <a:cs typeface="Helvetica Neue"/>
                <a:sym typeface="Helvetica Neue"/>
              </a:rPr>
              <a:t>Editing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91CA-E7E7-FC48-AA56-C05B1A5A4D1C}"/>
              </a:ext>
            </a:extLst>
          </p:cNvPr>
          <p:cNvSpPr>
            <a:spLocks noGrp="1"/>
          </p:cNvSpPr>
          <p:nvPr>
            <p:ph type="title"/>
          </p:nvPr>
        </p:nvSpPr>
        <p:spPr>
          <a:xfrm>
            <a:off x="457200" y="274637"/>
            <a:ext cx="8229600" cy="715963"/>
          </a:xfrm>
        </p:spPr>
        <p:txBody>
          <a:bodyPr/>
          <a:lstStyle/>
          <a:p>
            <a:r>
              <a:rPr lang="en-US" dirty="0"/>
              <a:t>Side by side comparison:</a:t>
            </a:r>
          </a:p>
        </p:txBody>
      </p:sp>
      <p:sp>
        <p:nvSpPr>
          <p:cNvPr id="3" name="Text Placeholder 2">
            <a:extLst>
              <a:ext uri="{FF2B5EF4-FFF2-40B4-BE49-F238E27FC236}">
                <a16:creationId xmlns:a16="http://schemas.microsoft.com/office/drawing/2014/main" id="{D1B7FBE2-8061-0744-BBCE-4C576DC225B9}"/>
              </a:ext>
            </a:extLst>
          </p:cNvPr>
          <p:cNvSpPr>
            <a:spLocks noGrp="1"/>
          </p:cNvSpPr>
          <p:nvPr>
            <p:ph type="body" idx="1"/>
          </p:nvPr>
        </p:nvSpPr>
        <p:spPr>
          <a:xfrm>
            <a:off x="152400" y="1371600"/>
            <a:ext cx="4299300" cy="4967700"/>
          </a:xfrm>
        </p:spPr>
        <p:txBody>
          <a:bodyPr/>
          <a:lstStyle/>
          <a:p>
            <a:r>
              <a:rPr lang="en-US" sz="2400" i="1" dirty="0"/>
              <a:t>The morning woods </a:t>
            </a:r>
            <a:r>
              <a:rPr lang="en-US" sz="2400" i="1" u="sng" dirty="0">
                <a:highlight>
                  <a:srgbClr val="FFFF00"/>
                </a:highlight>
              </a:rPr>
              <a:t>were</a:t>
            </a:r>
            <a:r>
              <a:rPr lang="en-US" sz="2400" i="1" dirty="0"/>
              <a:t> utterly new. A strong yellow light </a:t>
            </a:r>
            <a:r>
              <a:rPr lang="en-US" sz="2400" i="1" u="sng" dirty="0">
                <a:highlight>
                  <a:srgbClr val="FFFF00"/>
                </a:highlight>
              </a:rPr>
              <a:t>came</a:t>
            </a:r>
            <a:r>
              <a:rPr lang="en-US" sz="2400" i="1" dirty="0"/>
              <a:t> between the trees; I </a:t>
            </a:r>
            <a:r>
              <a:rPr lang="en-US" sz="2400" i="1" u="sng" dirty="0">
                <a:highlight>
                  <a:srgbClr val="FFFF00"/>
                </a:highlight>
              </a:rPr>
              <a:t>saw</a:t>
            </a:r>
            <a:r>
              <a:rPr lang="en-US" sz="2400" i="1" dirty="0"/>
              <a:t> my shadow, and then I didn’t… The snakes </a:t>
            </a:r>
            <a:r>
              <a:rPr lang="en-US" sz="2400" i="1" u="sng" dirty="0">
                <a:highlight>
                  <a:srgbClr val="FFFF00"/>
                </a:highlight>
              </a:rPr>
              <a:t>were</a:t>
            </a:r>
            <a:r>
              <a:rPr lang="en-US" sz="2400" i="1" dirty="0"/>
              <a:t> out — I </a:t>
            </a:r>
            <a:r>
              <a:rPr lang="en-US" sz="2400" i="1" u="sng" dirty="0">
                <a:highlight>
                  <a:srgbClr val="FFFF00"/>
                </a:highlight>
              </a:rPr>
              <a:t>was</a:t>
            </a:r>
            <a:r>
              <a:rPr lang="en-US" sz="2400" i="1" dirty="0"/>
              <a:t> a bright, smashed one on the path -— and the butterflies </a:t>
            </a:r>
            <a:r>
              <a:rPr lang="en-US" sz="2400" i="1" u="sng" dirty="0">
                <a:highlight>
                  <a:srgbClr val="FFFF00"/>
                </a:highlight>
              </a:rPr>
              <a:t>were flying </a:t>
            </a:r>
            <a:r>
              <a:rPr lang="en-US" sz="2400" i="1" dirty="0"/>
              <a:t>all around…</a:t>
            </a:r>
          </a:p>
          <a:p>
            <a:endParaRPr lang="en-US" sz="2400" i="1" dirty="0"/>
          </a:p>
          <a:p>
            <a:endParaRPr lang="en-US" sz="2400" i="1" dirty="0"/>
          </a:p>
          <a:p>
            <a:r>
              <a:rPr lang="en-US" sz="2400" i="1" dirty="0"/>
              <a:t>--Edited verbs version</a:t>
            </a:r>
          </a:p>
        </p:txBody>
      </p:sp>
      <p:sp>
        <p:nvSpPr>
          <p:cNvPr id="5" name="Text Placeholder 4">
            <a:extLst>
              <a:ext uri="{FF2B5EF4-FFF2-40B4-BE49-F238E27FC236}">
                <a16:creationId xmlns:a16="http://schemas.microsoft.com/office/drawing/2014/main" id="{7E776B60-C5E1-E04A-BF69-B2B0DFC4DA0A}"/>
              </a:ext>
            </a:extLst>
          </p:cNvPr>
          <p:cNvSpPr>
            <a:spLocks noGrp="1"/>
          </p:cNvSpPr>
          <p:nvPr>
            <p:ph type="body" idx="2"/>
          </p:nvPr>
        </p:nvSpPr>
        <p:spPr>
          <a:xfrm>
            <a:off x="4682360" y="1408043"/>
            <a:ext cx="4156839" cy="4967700"/>
          </a:xfrm>
        </p:spPr>
        <p:txBody>
          <a:bodyPr/>
          <a:lstStyle/>
          <a:p>
            <a:pPr marL="190500" indent="0"/>
            <a:r>
              <a:rPr lang="en-US" sz="2400" i="1" dirty="0"/>
              <a:t>“The morning woods </a:t>
            </a:r>
            <a:r>
              <a:rPr lang="en-US" sz="2400" i="1" u="sng" dirty="0">
                <a:highlight>
                  <a:srgbClr val="FFFF00"/>
                </a:highlight>
              </a:rPr>
              <a:t>were</a:t>
            </a:r>
            <a:r>
              <a:rPr lang="en-US" sz="2400" i="1" dirty="0"/>
              <a:t> utterly new. A strong yellow light </a:t>
            </a:r>
            <a:r>
              <a:rPr lang="en-US" sz="2400" i="1" u="sng" dirty="0">
                <a:highlight>
                  <a:srgbClr val="FFFF00"/>
                </a:highlight>
              </a:rPr>
              <a:t>pooled</a:t>
            </a:r>
            <a:r>
              <a:rPr lang="en-US" sz="2400" i="1" dirty="0"/>
              <a:t> between the trees; my shadow </a:t>
            </a:r>
            <a:r>
              <a:rPr lang="en-US" sz="2400" i="1" u="sng" dirty="0">
                <a:highlight>
                  <a:srgbClr val="FFFF00"/>
                </a:highlight>
              </a:rPr>
              <a:t>appeared</a:t>
            </a:r>
            <a:r>
              <a:rPr lang="en-US" sz="2400" i="1" dirty="0"/>
              <a:t> and </a:t>
            </a:r>
            <a:r>
              <a:rPr lang="en-US" sz="2400" i="1" u="sng" dirty="0">
                <a:highlight>
                  <a:srgbClr val="FFFF00"/>
                </a:highlight>
              </a:rPr>
              <a:t>vanished</a:t>
            </a:r>
            <a:r>
              <a:rPr lang="en-US" sz="2400" i="1" dirty="0"/>
              <a:t> on the path… The snakes </a:t>
            </a:r>
            <a:r>
              <a:rPr lang="en-US" sz="2400" i="1" u="sng" dirty="0">
                <a:highlight>
                  <a:srgbClr val="FFFF00"/>
                </a:highlight>
              </a:rPr>
              <a:t>meandered</a:t>
            </a:r>
            <a:r>
              <a:rPr lang="en-US" sz="2400" i="1" dirty="0"/>
              <a:t> — I </a:t>
            </a:r>
            <a:r>
              <a:rPr lang="en-US" sz="2400" i="1" u="sng" dirty="0">
                <a:highlight>
                  <a:srgbClr val="FFFF00"/>
                </a:highlight>
              </a:rPr>
              <a:t>saw</a:t>
            </a:r>
            <a:r>
              <a:rPr lang="en-US" sz="2400" i="1" dirty="0"/>
              <a:t> a bright, smashed one on the path — and the butterflies </a:t>
            </a:r>
            <a:r>
              <a:rPr lang="en-US" sz="2400" i="1" u="sng" dirty="0">
                <a:highlight>
                  <a:srgbClr val="FFFF00"/>
                </a:highlight>
              </a:rPr>
              <a:t>were vaulting </a:t>
            </a:r>
            <a:r>
              <a:rPr lang="en-US" sz="2400" i="1" dirty="0"/>
              <a:t>and </a:t>
            </a:r>
            <a:r>
              <a:rPr lang="en-US" sz="2400" i="1" u="sng" dirty="0">
                <a:highlight>
                  <a:srgbClr val="FFFF00"/>
                </a:highlight>
              </a:rPr>
              <a:t>furling</a:t>
            </a:r>
            <a:r>
              <a:rPr lang="en-US" sz="2400" i="1" dirty="0"/>
              <a:t> about…”</a:t>
            </a:r>
          </a:p>
          <a:p>
            <a:pPr marL="190500" indent="0"/>
            <a:endParaRPr lang="en-US" sz="2400" i="1" dirty="0"/>
          </a:p>
          <a:p>
            <a:pPr marL="190500" indent="0"/>
            <a:r>
              <a:rPr lang="en-US" sz="2400" i="1" dirty="0"/>
              <a:t>--Annie Dillard, “The Pilgrim at Tinker Creek”</a:t>
            </a:r>
            <a:endParaRPr lang="en-US" sz="2400" dirty="0"/>
          </a:p>
          <a:p>
            <a:endParaRPr lang="en-US" sz="2400" dirty="0"/>
          </a:p>
        </p:txBody>
      </p:sp>
    </p:spTree>
    <p:extLst>
      <p:ext uri="{BB962C8B-B14F-4D97-AF65-F5344CB8AC3E}">
        <p14:creationId xmlns:p14="http://schemas.microsoft.com/office/powerpoint/2010/main" val="1639936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94A72-9FA1-584F-A5CD-7F53ADD15237}"/>
              </a:ext>
            </a:extLst>
          </p:cNvPr>
          <p:cNvSpPr>
            <a:spLocks noGrp="1"/>
          </p:cNvSpPr>
          <p:nvPr>
            <p:ph type="title"/>
          </p:nvPr>
        </p:nvSpPr>
        <p:spPr/>
        <p:txBody>
          <a:bodyPr/>
          <a:lstStyle/>
          <a:p>
            <a:r>
              <a:rPr lang="en-US" dirty="0"/>
              <a:t>Think about the following questions and discuss your observations:</a:t>
            </a:r>
          </a:p>
        </p:txBody>
      </p:sp>
      <p:sp>
        <p:nvSpPr>
          <p:cNvPr id="3" name="Text Placeholder 2">
            <a:extLst>
              <a:ext uri="{FF2B5EF4-FFF2-40B4-BE49-F238E27FC236}">
                <a16:creationId xmlns:a16="http://schemas.microsoft.com/office/drawing/2014/main" id="{401CE991-1EDE-CD46-BD24-AC7F7CC2DB9B}"/>
              </a:ext>
            </a:extLst>
          </p:cNvPr>
          <p:cNvSpPr>
            <a:spLocks noGrp="1"/>
          </p:cNvSpPr>
          <p:nvPr>
            <p:ph type="body" idx="1"/>
          </p:nvPr>
        </p:nvSpPr>
        <p:spPr/>
        <p:txBody>
          <a:bodyPr/>
          <a:lstStyle/>
          <a:p>
            <a:pPr marL="704850" indent="-514350">
              <a:buAutoNum type="arabicPeriod"/>
            </a:pPr>
            <a:r>
              <a:rPr lang="en-US" dirty="0"/>
              <a:t>Look at the helping verbs. What do you notice?</a:t>
            </a:r>
          </a:p>
          <a:p>
            <a:pPr marL="704850" indent="-514350">
              <a:buAutoNum type="arabicPeriod"/>
            </a:pPr>
            <a:r>
              <a:rPr lang="en-US" dirty="0"/>
              <a:t>Look at the types of verbs. Do they repeat?</a:t>
            </a:r>
          </a:p>
          <a:p>
            <a:pPr marL="704850" indent="-514350">
              <a:buAutoNum type="arabicPeriod"/>
            </a:pPr>
            <a:r>
              <a:rPr lang="en-US" dirty="0"/>
              <a:t>What differences do the changed words make on the poem?</a:t>
            </a:r>
          </a:p>
          <a:p>
            <a:pPr marL="704850" indent="-514350">
              <a:buAutoNum type="arabicPeriod"/>
            </a:pPr>
            <a:r>
              <a:rPr lang="en-US" dirty="0"/>
              <a:t>Which of  the versions do you prefer? Why?</a:t>
            </a:r>
          </a:p>
          <a:p>
            <a:pPr marL="704850" indent="-514350">
              <a:buAutoNum type="arabicPeriod"/>
            </a:pPr>
            <a:endParaRPr lang="en-US" dirty="0"/>
          </a:p>
        </p:txBody>
      </p:sp>
    </p:spTree>
    <p:extLst>
      <p:ext uri="{BB962C8B-B14F-4D97-AF65-F5344CB8AC3E}">
        <p14:creationId xmlns:p14="http://schemas.microsoft.com/office/powerpoint/2010/main" val="3597527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8662-0538-E648-9B67-F431BB5E0D57}"/>
              </a:ext>
            </a:extLst>
          </p:cNvPr>
          <p:cNvSpPr>
            <a:spLocks noGrp="1"/>
          </p:cNvSpPr>
          <p:nvPr>
            <p:ph type="title"/>
          </p:nvPr>
        </p:nvSpPr>
        <p:spPr>
          <a:xfrm>
            <a:off x="457200" y="457200"/>
            <a:ext cx="8229600" cy="1143000"/>
          </a:xfrm>
        </p:spPr>
        <p:txBody>
          <a:bodyPr/>
          <a:lstStyle/>
          <a:p>
            <a:r>
              <a:rPr lang="en-US" dirty="0"/>
              <a:t>Turn and talk: which sentences are stronger writing and why?</a:t>
            </a:r>
          </a:p>
        </p:txBody>
      </p:sp>
      <p:sp>
        <p:nvSpPr>
          <p:cNvPr id="3" name="Text Placeholder 2">
            <a:extLst>
              <a:ext uri="{FF2B5EF4-FFF2-40B4-BE49-F238E27FC236}">
                <a16:creationId xmlns:a16="http://schemas.microsoft.com/office/drawing/2014/main" id="{C7A4C399-B4DD-FC4B-8888-8D389E77C8A8}"/>
              </a:ext>
            </a:extLst>
          </p:cNvPr>
          <p:cNvSpPr>
            <a:spLocks noGrp="1"/>
          </p:cNvSpPr>
          <p:nvPr>
            <p:ph type="body" idx="1"/>
          </p:nvPr>
        </p:nvSpPr>
        <p:spPr>
          <a:xfrm>
            <a:off x="434009" y="2362200"/>
            <a:ext cx="8229600" cy="3733800"/>
          </a:xfrm>
        </p:spPr>
        <p:txBody>
          <a:bodyPr/>
          <a:lstStyle/>
          <a:p>
            <a:pPr marL="190500" indent="0"/>
            <a:r>
              <a:rPr lang="en-US" i="1" dirty="0"/>
              <a:t>I had been running.</a:t>
            </a:r>
            <a:br>
              <a:rPr lang="en-US" i="1" dirty="0"/>
            </a:br>
            <a:endParaRPr lang="en-US" i="1" dirty="0"/>
          </a:p>
          <a:p>
            <a:pPr marL="190500" indent="0"/>
            <a:r>
              <a:rPr lang="en-US" i="1" dirty="0"/>
              <a:t>I ran.</a:t>
            </a:r>
            <a:br>
              <a:rPr lang="en-US" i="1" dirty="0"/>
            </a:br>
            <a:endParaRPr lang="en-US" i="1" dirty="0"/>
          </a:p>
          <a:p>
            <a:pPr marL="190500" indent="0"/>
            <a:r>
              <a:rPr lang="en-US" i="1" dirty="0"/>
              <a:t>I am running.</a:t>
            </a:r>
            <a:br>
              <a:rPr lang="en-US" i="1" dirty="0"/>
            </a:br>
            <a:endParaRPr lang="en-US" i="1" dirty="0"/>
          </a:p>
          <a:p>
            <a:pPr marL="190500" indent="0"/>
            <a:r>
              <a:rPr lang="en-US" i="1" dirty="0"/>
              <a:t>I run.</a:t>
            </a:r>
            <a:endParaRPr lang="en-US" dirty="0"/>
          </a:p>
        </p:txBody>
      </p:sp>
    </p:spTree>
    <p:extLst>
      <p:ext uri="{BB962C8B-B14F-4D97-AF65-F5344CB8AC3E}">
        <p14:creationId xmlns:p14="http://schemas.microsoft.com/office/powerpoint/2010/main" val="2448027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8662-0538-E648-9B67-F431BB5E0D57}"/>
              </a:ext>
            </a:extLst>
          </p:cNvPr>
          <p:cNvSpPr>
            <a:spLocks noGrp="1"/>
          </p:cNvSpPr>
          <p:nvPr>
            <p:ph type="title"/>
          </p:nvPr>
        </p:nvSpPr>
        <p:spPr>
          <a:xfrm>
            <a:off x="381000" y="609600"/>
            <a:ext cx="8305800" cy="1447800"/>
          </a:xfrm>
        </p:spPr>
        <p:txBody>
          <a:bodyPr/>
          <a:lstStyle/>
          <a:p>
            <a:r>
              <a:rPr lang="en-US" dirty="0"/>
              <a:t>When possible, use simple tenses. They are usually the stronger choice.</a:t>
            </a:r>
          </a:p>
        </p:txBody>
      </p:sp>
      <p:sp>
        <p:nvSpPr>
          <p:cNvPr id="3" name="Text Placeholder 2">
            <a:extLst>
              <a:ext uri="{FF2B5EF4-FFF2-40B4-BE49-F238E27FC236}">
                <a16:creationId xmlns:a16="http://schemas.microsoft.com/office/drawing/2014/main" id="{C7A4C399-B4DD-FC4B-8888-8D389E77C8A8}"/>
              </a:ext>
            </a:extLst>
          </p:cNvPr>
          <p:cNvSpPr>
            <a:spLocks noGrp="1"/>
          </p:cNvSpPr>
          <p:nvPr>
            <p:ph type="body" idx="1"/>
          </p:nvPr>
        </p:nvSpPr>
        <p:spPr>
          <a:xfrm>
            <a:off x="457200" y="2362200"/>
            <a:ext cx="8229600" cy="3886200"/>
          </a:xfrm>
        </p:spPr>
        <p:txBody>
          <a:bodyPr/>
          <a:lstStyle/>
          <a:p>
            <a:pPr marL="190500" indent="0"/>
            <a:r>
              <a:rPr lang="en-US" b="1" dirty="0"/>
              <a:t>WEAK:</a:t>
            </a:r>
          </a:p>
          <a:p>
            <a:pPr marL="190500" indent="0"/>
            <a:r>
              <a:rPr lang="en-US" dirty="0"/>
              <a:t>Helping: </a:t>
            </a:r>
            <a:r>
              <a:rPr lang="en-US" i="1" dirty="0"/>
              <a:t>I had been running.</a:t>
            </a:r>
            <a:br>
              <a:rPr lang="en-US" i="1" dirty="0"/>
            </a:br>
            <a:r>
              <a:rPr lang="en-US" dirty="0"/>
              <a:t>Helping: </a:t>
            </a:r>
            <a:r>
              <a:rPr lang="en-US" i="1" dirty="0"/>
              <a:t>I am running.</a:t>
            </a:r>
          </a:p>
          <a:p>
            <a:pPr marL="190500" indent="0"/>
            <a:endParaRPr lang="en-US" i="1" dirty="0"/>
          </a:p>
          <a:p>
            <a:pPr marL="190500" indent="0"/>
            <a:r>
              <a:rPr lang="en-US" b="1" dirty="0"/>
              <a:t>STRONG:</a:t>
            </a:r>
          </a:p>
          <a:p>
            <a:pPr marL="190500" indent="0"/>
            <a:r>
              <a:rPr lang="en-US" dirty="0"/>
              <a:t>Simple past tense: </a:t>
            </a:r>
            <a:r>
              <a:rPr lang="en-US" i="1" dirty="0"/>
              <a:t>I ran.</a:t>
            </a:r>
            <a:br>
              <a:rPr lang="en-US" i="1" dirty="0"/>
            </a:br>
            <a:r>
              <a:rPr lang="en-US" dirty="0"/>
              <a:t>Simple present tense: </a:t>
            </a:r>
            <a:r>
              <a:rPr lang="en-US" i="1" dirty="0"/>
              <a:t>I run.</a:t>
            </a:r>
            <a:endParaRPr lang="en-US" dirty="0"/>
          </a:p>
        </p:txBody>
      </p:sp>
    </p:spTree>
    <p:extLst>
      <p:ext uri="{BB962C8B-B14F-4D97-AF65-F5344CB8AC3E}">
        <p14:creationId xmlns:p14="http://schemas.microsoft.com/office/powerpoint/2010/main" val="38731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B3079-F37A-4443-AE0D-DEBF5945EC73}"/>
              </a:ext>
            </a:extLst>
          </p:cNvPr>
          <p:cNvSpPr>
            <a:spLocks noGrp="1"/>
          </p:cNvSpPr>
          <p:nvPr>
            <p:ph type="title"/>
          </p:nvPr>
        </p:nvSpPr>
        <p:spPr/>
        <p:txBody>
          <a:bodyPr/>
          <a:lstStyle/>
          <a:p>
            <a:r>
              <a:rPr lang="en-US" dirty="0"/>
              <a:t>Apply what we learned:</a:t>
            </a:r>
          </a:p>
        </p:txBody>
      </p:sp>
      <p:sp>
        <p:nvSpPr>
          <p:cNvPr id="3" name="Text Placeholder 2">
            <a:extLst>
              <a:ext uri="{FF2B5EF4-FFF2-40B4-BE49-F238E27FC236}">
                <a16:creationId xmlns:a16="http://schemas.microsoft.com/office/drawing/2014/main" id="{7F0FC067-9F19-8349-AC47-9B13BB2157D2}"/>
              </a:ext>
            </a:extLst>
          </p:cNvPr>
          <p:cNvSpPr>
            <a:spLocks noGrp="1"/>
          </p:cNvSpPr>
          <p:nvPr>
            <p:ph type="body" idx="1"/>
          </p:nvPr>
        </p:nvSpPr>
        <p:spPr/>
        <p:txBody>
          <a:bodyPr/>
          <a:lstStyle/>
          <a:p>
            <a:pPr marL="704850" indent="-514350">
              <a:buFont typeface="+mj-lt"/>
              <a:buAutoNum type="arabicPeriod"/>
            </a:pPr>
            <a:r>
              <a:rPr lang="en-US" dirty="0"/>
              <a:t>Go back to the list you started at the beginning of class.</a:t>
            </a:r>
          </a:p>
          <a:p>
            <a:pPr marL="704850" indent="-514350">
              <a:buFont typeface="+mj-lt"/>
              <a:buAutoNum type="arabicPeriod"/>
            </a:pPr>
            <a:r>
              <a:rPr lang="en-US" dirty="0"/>
              <a:t>On the right side of the list of your own verbs, make changes to strengthen the verb use in each sentence. This may mean </a:t>
            </a:r>
            <a:r>
              <a:rPr lang="en-US" u="sng" dirty="0"/>
              <a:t>simplifying the verb tense</a:t>
            </a:r>
            <a:r>
              <a:rPr lang="en-US" dirty="0"/>
              <a:t>, or </a:t>
            </a:r>
            <a:r>
              <a:rPr lang="en-US" u="sng" dirty="0"/>
              <a:t>changing a single verb</a:t>
            </a:r>
            <a:r>
              <a:rPr lang="en-US" dirty="0"/>
              <a:t> to be more original.</a:t>
            </a:r>
          </a:p>
        </p:txBody>
      </p:sp>
    </p:spTree>
    <p:extLst>
      <p:ext uri="{BB962C8B-B14F-4D97-AF65-F5344CB8AC3E}">
        <p14:creationId xmlns:p14="http://schemas.microsoft.com/office/powerpoint/2010/main" val="164503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BA01-AA66-724A-A640-22D8BBA5FDC0}"/>
              </a:ext>
            </a:extLst>
          </p:cNvPr>
          <p:cNvSpPr>
            <a:spLocks noGrp="1"/>
          </p:cNvSpPr>
          <p:nvPr>
            <p:ph type="title"/>
          </p:nvPr>
        </p:nvSpPr>
        <p:spPr/>
        <p:txBody>
          <a:bodyPr/>
          <a:lstStyle/>
          <a:p>
            <a:r>
              <a:rPr lang="en-US" dirty="0"/>
              <a:t>There are THREE stages of revision:</a:t>
            </a:r>
          </a:p>
        </p:txBody>
      </p:sp>
      <p:sp>
        <p:nvSpPr>
          <p:cNvPr id="3" name="Text Placeholder 2">
            <a:extLst>
              <a:ext uri="{FF2B5EF4-FFF2-40B4-BE49-F238E27FC236}">
                <a16:creationId xmlns:a16="http://schemas.microsoft.com/office/drawing/2014/main" id="{BCE1C6C6-4A1E-3A4E-B7E4-E63908B044EA}"/>
              </a:ext>
            </a:extLst>
          </p:cNvPr>
          <p:cNvSpPr>
            <a:spLocks noGrp="1"/>
          </p:cNvSpPr>
          <p:nvPr>
            <p:ph type="body" idx="1"/>
          </p:nvPr>
        </p:nvSpPr>
        <p:spPr>
          <a:xfrm>
            <a:off x="304800" y="1600200"/>
            <a:ext cx="8382000" cy="4967700"/>
          </a:xfrm>
        </p:spPr>
        <p:txBody>
          <a:bodyPr/>
          <a:lstStyle/>
          <a:p>
            <a:r>
              <a:rPr lang="en-US" dirty="0"/>
              <a:t>Deep revision: May change content, structure, organization, and include fact checking. This is done to verify reporting and ensure clarity. (Adding a new engine.)</a:t>
            </a:r>
          </a:p>
          <a:p>
            <a:r>
              <a:rPr lang="en-US" b="1" dirty="0"/>
              <a:t>Surface level revision: Does not change content or require fact checking. This is done to make the language more attractive. (Changing the paint color.)</a:t>
            </a:r>
            <a:endParaRPr lang="en-US" dirty="0"/>
          </a:p>
          <a:p>
            <a:r>
              <a:rPr lang="en-US" dirty="0"/>
              <a:t>Final revision: Looks at AP style, proofreads for mistakes, picks fonts. (Getting a car wash.)</a:t>
            </a:r>
          </a:p>
        </p:txBody>
      </p:sp>
    </p:spTree>
    <p:extLst>
      <p:ext uri="{BB962C8B-B14F-4D97-AF65-F5344CB8AC3E}">
        <p14:creationId xmlns:p14="http://schemas.microsoft.com/office/powerpoint/2010/main" val="199285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BA01-AA66-724A-A640-22D8BBA5FDC0}"/>
              </a:ext>
            </a:extLst>
          </p:cNvPr>
          <p:cNvSpPr>
            <a:spLocks noGrp="1"/>
          </p:cNvSpPr>
          <p:nvPr>
            <p:ph type="title"/>
          </p:nvPr>
        </p:nvSpPr>
        <p:spPr/>
        <p:txBody>
          <a:bodyPr/>
          <a:lstStyle/>
          <a:p>
            <a:r>
              <a:rPr lang="en-US" dirty="0"/>
              <a:t>Today we are focusing on:</a:t>
            </a:r>
          </a:p>
        </p:txBody>
      </p:sp>
      <p:sp>
        <p:nvSpPr>
          <p:cNvPr id="3" name="Text Placeholder 2">
            <a:extLst>
              <a:ext uri="{FF2B5EF4-FFF2-40B4-BE49-F238E27FC236}">
                <a16:creationId xmlns:a16="http://schemas.microsoft.com/office/drawing/2014/main" id="{BCE1C6C6-4A1E-3A4E-B7E4-E63908B044EA}"/>
              </a:ext>
            </a:extLst>
          </p:cNvPr>
          <p:cNvSpPr>
            <a:spLocks noGrp="1"/>
          </p:cNvSpPr>
          <p:nvPr>
            <p:ph type="body" idx="1"/>
          </p:nvPr>
        </p:nvSpPr>
        <p:spPr>
          <a:xfrm>
            <a:off x="304800" y="1600200"/>
            <a:ext cx="8382000" cy="4967700"/>
          </a:xfrm>
        </p:spPr>
        <p:txBody>
          <a:bodyPr/>
          <a:lstStyle/>
          <a:p>
            <a:r>
              <a:rPr lang="en-US" dirty="0"/>
              <a:t>Deep revision: Adding a new engine.</a:t>
            </a:r>
          </a:p>
          <a:p>
            <a:endParaRPr lang="en-US" dirty="0"/>
          </a:p>
          <a:p>
            <a:r>
              <a:rPr lang="en-US" b="1" dirty="0"/>
              <a:t>Surface level revision: Does not change content or require fact checking. This is done to make the language more attractive. (Changing the paint color.)</a:t>
            </a:r>
          </a:p>
          <a:p>
            <a:endParaRPr lang="en-US" dirty="0"/>
          </a:p>
          <a:p>
            <a:r>
              <a:rPr lang="en-US" dirty="0"/>
              <a:t>Final revision: Getting a car wash.</a:t>
            </a:r>
          </a:p>
        </p:txBody>
      </p:sp>
    </p:spTree>
    <p:extLst>
      <p:ext uri="{BB962C8B-B14F-4D97-AF65-F5344CB8AC3E}">
        <p14:creationId xmlns:p14="http://schemas.microsoft.com/office/powerpoint/2010/main" val="272449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ABE66-8C4C-3549-A078-2008668B0827}"/>
              </a:ext>
            </a:extLst>
          </p:cNvPr>
          <p:cNvSpPr>
            <a:spLocks noGrp="1"/>
          </p:cNvSpPr>
          <p:nvPr>
            <p:ph type="title"/>
          </p:nvPr>
        </p:nvSpPr>
        <p:spPr>
          <a:xfrm>
            <a:off x="457200" y="274637"/>
            <a:ext cx="8229600" cy="792163"/>
          </a:xfrm>
        </p:spPr>
        <p:txBody>
          <a:bodyPr/>
          <a:lstStyle/>
          <a:p>
            <a:r>
              <a:rPr lang="en-US" dirty="0"/>
              <a:t>Review: Helping Verbs</a:t>
            </a:r>
          </a:p>
        </p:txBody>
      </p:sp>
      <p:sp>
        <p:nvSpPr>
          <p:cNvPr id="3" name="Text Placeholder 2">
            <a:extLst>
              <a:ext uri="{FF2B5EF4-FFF2-40B4-BE49-F238E27FC236}">
                <a16:creationId xmlns:a16="http://schemas.microsoft.com/office/drawing/2014/main" id="{97738115-28F8-5645-9FCA-7710194EDCB1}"/>
              </a:ext>
            </a:extLst>
          </p:cNvPr>
          <p:cNvSpPr>
            <a:spLocks noGrp="1"/>
          </p:cNvSpPr>
          <p:nvPr>
            <p:ph type="body" idx="1"/>
          </p:nvPr>
        </p:nvSpPr>
        <p:spPr>
          <a:xfrm>
            <a:off x="477078" y="1219200"/>
            <a:ext cx="8229600" cy="4967700"/>
          </a:xfrm>
        </p:spPr>
        <p:txBody>
          <a:bodyPr/>
          <a:lstStyle/>
          <a:p>
            <a:r>
              <a:rPr lang="en-US" dirty="0"/>
              <a:t> </a:t>
            </a:r>
            <a:r>
              <a:rPr lang="en-US" b="1" dirty="0"/>
              <a:t>Helping verbs</a:t>
            </a:r>
            <a:r>
              <a:rPr lang="en-US" dirty="0"/>
              <a:t> are </a:t>
            </a:r>
            <a:r>
              <a:rPr lang="en-US" b="1" dirty="0"/>
              <a:t>verbs</a:t>
            </a:r>
            <a:r>
              <a:rPr lang="en-US" dirty="0"/>
              <a:t> that help the main </a:t>
            </a:r>
            <a:r>
              <a:rPr lang="en-US" b="1" dirty="0"/>
              <a:t>verb</a:t>
            </a:r>
            <a:r>
              <a:rPr lang="en-US" dirty="0"/>
              <a:t> in a sentence by extending its </a:t>
            </a:r>
            <a:r>
              <a:rPr lang="en-US" b="1" dirty="0"/>
              <a:t>meaning</a:t>
            </a:r>
            <a:r>
              <a:rPr lang="en-US" dirty="0"/>
              <a:t>. They can also add detail to how time is conveyed in a sentence. As a result, </a:t>
            </a:r>
            <a:r>
              <a:rPr lang="en-US" b="1" dirty="0"/>
              <a:t>helping verbs </a:t>
            </a:r>
            <a:r>
              <a:rPr lang="en-US" dirty="0"/>
              <a:t>can create the most complicated </a:t>
            </a:r>
            <a:r>
              <a:rPr lang="en-US" b="1" dirty="0"/>
              <a:t>verb</a:t>
            </a:r>
            <a:r>
              <a:rPr lang="en-US" dirty="0"/>
              <a:t> tenses in English: the progressive and the perfect aspects.</a:t>
            </a:r>
          </a:p>
          <a:p>
            <a:endParaRPr lang="en-US" dirty="0"/>
          </a:p>
          <a:p>
            <a:r>
              <a:rPr lang="en-US" dirty="0"/>
              <a:t>will, shall, is, are, was, were, may, might, must, can, could, would, should, have, has, had, am, be, been, being, do, did, does.</a:t>
            </a:r>
          </a:p>
        </p:txBody>
      </p:sp>
    </p:spTree>
    <p:extLst>
      <p:ext uri="{BB962C8B-B14F-4D97-AF65-F5344CB8AC3E}">
        <p14:creationId xmlns:p14="http://schemas.microsoft.com/office/powerpoint/2010/main" val="76087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p:nvPr/>
        </p:nvSpPr>
        <p:spPr>
          <a:xfrm>
            <a:off x="7010400" y="6248400"/>
            <a:ext cx="1904999" cy="457200"/>
          </a:xfrm>
          <a:prstGeom prst="rect">
            <a:avLst/>
          </a:prstGeom>
          <a:noFill/>
          <a:ln>
            <a:noFill/>
          </a:ln>
        </p:spPr>
        <p:txBody>
          <a:bodyPr lIns="92075" tIns="46025" rIns="92075" bIns="46025" anchor="ctr" anchorCtr="0">
            <a:noAutofit/>
          </a:bodyPr>
          <a:lstStyle/>
          <a:p>
            <a:pPr marL="0" marR="0" lvl="0" indent="0" algn="r"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tl val="0"/>
              </a:rPr>
              <a:t>*</a:t>
            </a:r>
          </a:p>
        </p:txBody>
      </p:sp>
      <p:sp>
        <p:nvSpPr>
          <p:cNvPr id="190" name="Shape 190"/>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1" name="Shape 191"/>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2" name="Shape 192"/>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3" name="Shape 193"/>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4" name="Shape 194"/>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2" name="Title 1">
            <a:extLst>
              <a:ext uri="{FF2B5EF4-FFF2-40B4-BE49-F238E27FC236}">
                <a16:creationId xmlns:a16="http://schemas.microsoft.com/office/drawing/2014/main" id="{80772774-17C7-FF4E-949E-06E8786364CA}"/>
              </a:ext>
            </a:extLst>
          </p:cNvPr>
          <p:cNvSpPr>
            <a:spLocks noGrp="1"/>
          </p:cNvSpPr>
          <p:nvPr>
            <p:ph type="title"/>
          </p:nvPr>
        </p:nvSpPr>
        <p:spPr/>
        <p:txBody>
          <a:bodyPr/>
          <a:lstStyle/>
          <a:p>
            <a:r>
              <a:rPr lang="en-US" dirty="0"/>
              <a:t>On your second draft:</a:t>
            </a:r>
          </a:p>
        </p:txBody>
      </p:sp>
      <p:sp>
        <p:nvSpPr>
          <p:cNvPr id="3" name="Text Placeholder 2">
            <a:extLst>
              <a:ext uri="{FF2B5EF4-FFF2-40B4-BE49-F238E27FC236}">
                <a16:creationId xmlns:a16="http://schemas.microsoft.com/office/drawing/2014/main" id="{67F09CA9-D39C-4844-8376-622E2B0B2FDC}"/>
              </a:ext>
            </a:extLst>
          </p:cNvPr>
          <p:cNvSpPr>
            <a:spLocks noGrp="1"/>
          </p:cNvSpPr>
          <p:nvPr>
            <p:ph type="body" idx="1"/>
          </p:nvPr>
        </p:nvSpPr>
        <p:spPr/>
        <p:txBody>
          <a:bodyPr/>
          <a:lstStyle/>
          <a:p>
            <a:pPr marL="704850" indent="-514350" fontAlgn="base">
              <a:buFont typeface="+mj-lt"/>
              <a:buAutoNum type="arabicPeriod"/>
            </a:pPr>
            <a:r>
              <a:rPr lang="en-US" dirty="0"/>
              <a:t>Circle or highlight </a:t>
            </a:r>
            <a:r>
              <a:rPr lang="en-US" b="1" dirty="0"/>
              <a:t>all</a:t>
            </a:r>
            <a:r>
              <a:rPr lang="en-US" dirty="0"/>
              <a:t> of the verbs you used – include helping verbs we just discussed.</a:t>
            </a:r>
          </a:p>
          <a:p>
            <a:pPr marL="704850" indent="-514350" fontAlgn="base">
              <a:buFont typeface="+mj-lt"/>
              <a:buAutoNum type="arabicPeriod"/>
            </a:pPr>
            <a:r>
              <a:rPr lang="en-US" dirty="0"/>
              <a:t>Divide a piece of paper in half (long way).</a:t>
            </a:r>
          </a:p>
          <a:p>
            <a:pPr marL="704850" indent="-514350" fontAlgn="base">
              <a:buFont typeface="+mj-lt"/>
              <a:buAutoNum type="arabicPeriod"/>
            </a:pPr>
            <a:r>
              <a:rPr lang="en-US" dirty="0"/>
              <a:t>Write a list of your verbs on the left side column of your paper.</a:t>
            </a:r>
          </a:p>
          <a:p>
            <a:pPr marL="704850" indent="-514350">
              <a:buFont typeface="+mj-lt"/>
              <a:buAutoNum type="arabicPeriod"/>
            </a:pPr>
            <a:endParaRPr lang="en-US" dirty="0"/>
          </a:p>
        </p:txBody>
      </p:sp>
      <p:sp>
        <p:nvSpPr>
          <p:cNvPr id="195" name="Shape 195"/>
          <p:cNvSpPr txBox="1">
            <a:spLocks noGrp="1"/>
          </p:cNvSpPr>
          <p:nvPr>
            <p:ph type="sldNum" idx="12"/>
          </p:nvPr>
        </p:nvSpPr>
        <p:spPr>
          <a:xfrm>
            <a:off x="7239000" y="6248400"/>
            <a:ext cx="1905000" cy="457200"/>
          </a:xfrm>
          <a:prstGeom prst="rect">
            <a:avLst/>
          </a:prstGeom>
          <a:noFill/>
          <a:ln>
            <a:noFill/>
          </a:ln>
        </p:spPr>
        <p:txBody>
          <a:bodyPr lIns="92075" tIns="46025" rIns="92075" bIns="46025"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tl val="0"/>
              </a:rPr>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p:nvPr/>
        </p:nvSpPr>
        <p:spPr>
          <a:xfrm>
            <a:off x="7010400" y="6248400"/>
            <a:ext cx="1904999" cy="457200"/>
          </a:xfrm>
          <a:prstGeom prst="rect">
            <a:avLst/>
          </a:prstGeom>
          <a:noFill/>
          <a:ln>
            <a:noFill/>
          </a:ln>
        </p:spPr>
        <p:txBody>
          <a:bodyPr lIns="92075" tIns="46025" rIns="92075" bIns="46025" anchor="ctr" anchorCtr="0">
            <a:noAutofit/>
          </a:bodyPr>
          <a:lstStyle/>
          <a:p>
            <a:pPr marL="0" marR="0" lvl="0" indent="0" algn="r"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tl val="0"/>
              </a:rPr>
              <a:t>*</a:t>
            </a:r>
          </a:p>
        </p:txBody>
      </p:sp>
      <p:sp>
        <p:nvSpPr>
          <p:cNvPr id="190" name="Shape 190"/>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1" name="Shape 191"/>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2" name="Shape 192"/>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3" name="Shape 193"/>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194" name="Shape 194"/>
          <p:cNvSpPr txBox="1"/>
          <p:nvPr/>
        </p:nvSpPr>
        <p:spPr>
          <a:xfrm>
            <a:off x="4441825" y="3198809"/>
            <a:ext cx="260350" cy="46037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800" b="0" i="0" u="none" strike="noStrike" cap="none" baseline="0">
                <a:solidFill>
                  <a:schemeClr val="lt1"/>
                </a:solidFill>
                <a:latin typeface="Arial"/>
                <a:ea typeface="Arial"/>
                <a:cs typeface="Arial"/>
                <a:sym typeface="Arial"/>
                <a:rtl val="0"/>
              </a:rPr>
              <a:t> </a:t>
            </a:r>
          </a:p>
        </p:txBody>
      </p:sp>
      <p:sp>
        <p:nvSpPr>
          <p:cNvPr id="2" name="Title 1">
            <a:extLst>
              <a:ext uri="{FF2B5EF4-FFF2-40B4-BE49-F238E27FC236}">
                <a16:creationId xmlns:a16="http://schemas.microsoft.com/office/drawing/2014/main" id="{80772774-17C7-FF4E-949E-06E8786364CA}"/>
              </a:ext>
            </a:extLst>
          </p:cNvPr>
          <p:cNvSpPr>
            <a:spLocks noGrp="1"/>
          </p:cNvSpPr>
          <p:nvPr>
            <p:ph type="title"/>
          </p:nvPr>
        </p:nvSpPr>
        <p:spPr>
          <a:xfrm>
            <a:off x="457200" y="457200"/>
            <a:ext cx="8229600" cy="1143000"/>
          </a:xfrm>
        </p:spPr>
        <p:txBody>
          <a:bodyPr/>
          <a:lstStyle/>
          <a:p>
            <a:r>
              <a:rPr lang="en-US" dirty="0"/>
              <a:t>Look at your list. What do you notice? Are there patterns?</a:t>
            </a:r>
          </a:p>
        </p:txBody>
      </p:sp>
      <p:sp>
        <p:nvSpPr>
          <p:cNvPr id="3" name="Text Placeholder 2">
            <a:extLst>
              <a:ext uri="{FF2B5EF4-FFF2-40B4-BE49-F238E27FC236}">
                <a16:creationId xmlns:a16="http://schemas.microsoft.com/office/drawing/2014/main" id="{67F09CA9-D39C-4844-8376-622E2B0B2FDC}"/>
              </a:ext>
            </a:extLst>
          </p:cNvPr>
          <p:cNvSpPr>
            <a:spLocks noGrp="1"/>
          </p:cNvSpPr>
          <p:nvPr>
            <p:ph type="body" idx="1"/>
          </p:nvPr>
        </p:nvSpPr>
        <p:spPr/>
        <p:txBody>
          <a:bodyPr/>
          <a:lstStyle/>
          <a:p>
            <a:pPr marL="647700" indent="-457200" fontAlgn="base">
              <a:buFont typeface="Arial" panose="020B0604020202020204" pitchFamily="34" charset="0"/>
              <a:buChar char="•"/>
            </a:pPr>
            <a:r>
              <a:rPr lang="en-US" dirty="0"/>
              <a:t>Repeated verbs?</a:t>
            </a:r>
          </a:p>
          <a:p>
            <a:pPr marL="647700" indent="-457200" fontAlgn="base">
              <a:buFont typeface="Arial" panose="020B0604020202020204" pitchFamily="34" charset="0"/>
              <a:buChar char="•"/>
            </a:pPr>
            <a:r>
              <a:rPr lang="en-US" dirty="0"/>
              <a:t>Long verb phrases?</a:t>
            </a:r>
          </a:p>
          <a:p>
            <a:pPr marL="647700" indent="-457200" fontAlgn="base">
              <a:buFont typeface="Arial" panose="020B0604020202020204" pitchFamily="34" charset="0"/>
              <a:buChar char="•"/>
            </a:pPr>
            <a:r>
              <a:rPr lang="en-US" dirty="0"/>
              <a:t>Weak or common verbs?</a:t>
            </a:r>
          </a:p>
          <a:p>
            <a:pPr marL="647700" indent="-457200" fontAlgn="base">
              <a:buFont typeface="Arial" panose="020B0604020202020204" pitchFamily="34" charset="0"/>
              <a:buChar char="•"/>
            </a:pPr>
            <a:r>
              <a:rPr lang="en-US" dirty="0"/>
              <a:t>Lots of helper, auxiliary verbs?</a:t>
            </a:r>
          </a:p>
          <a:p>
            <a:pPr marL="647700" indent="-457200" fontAlgn="base">
              <a:buFont typeface="Arial" panose="020B0604020202020204" pitchFamily="34" charset="0"/>
              <a:buChar char="•"/>
            </a:pPr>
            <a:r>
              <a:rPr lang="en-US" dirty="0"/>
              <a:t>To-be verbs or strings of -</a:t>
            </a:r>
            <a:r>
              <a:rPr lang="en-US" dirty="0" err="1"/>
              <a:t>ing</a:t>
            </a:r>
            <a:r>
              <a:rPr lang="en-US" dirty="0"/>
              <a:t> verbs?</a:t>
            </a:r>
          </a:p>
          <a:p>
            <a:pPr marL="647700" indent="-457200">
              <a:buFont typeface="Arial" panose="020B0604020202020204" pitchFamily="34" charset="0"/>
              <a:buChar char="•"/>
            </a:pPr>
            <a:endParaRPr lang="en-US" dirty="0"/>
          </a:p>
        </p:txBody>
      </p:sp>
      <p:sp>
        <p:nvSpPr>
          <p:cNvPr id="195" name="Shape 195"/>
          <p:cNvSpPr txBox="1">
            <a:spLocks noGrp="1"/>
          </p:cNvSpPr>
          <p:nvPr>
            <p:ph type="sldNum" idx="12"/>
          </p:nvPr>
        </p:nvSpPr>
        <p:spPr>
          <a:xfrm>
            <a:off x="7239000" y="6248400"/>
            <a:ext cx="1905000" cy="457200"/>
          </a:xfrm>
          <a:prstGeom prst="rect">
            <a:avLst/>
          </a:prstGeom>
          <a:noFill/>
          <a:ln>
            <a:noFill/>
          </a:ln>
        </p:spPr>
        <p:txBody>
          <a:bodyPr lIns="92075" tIns="46025" rIns="92075" bIns="46025"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400" b="0" i="0" u="none" strike="noStrike" cap="none" baseline="0">
                <a:solidFill>
                  <a:schemeClr val="lt1"/>
                </a:solidFill>
                <a:latin typeface="Arial"/>
                <a:ea typeface="Arial"/>
                <a:cs typeface="Arial"/>
                <a:sym typeface="Arial"/>
                <a:rtl val="0"/>
              </a:rPr>
              <a:t> </a:t>
            </a:r>
          </a:p>
        </p:txBody>
      </p:sp>
    </p:spTree>
    <p:extLst>
      <p:ext uri="{BB962C8B-B14F-4D97-AF65-F5344CB8AC3E}">
        <p14:creationId xmlns:p14="http://schemas.microsoft.com/office/powerpoint/2010/main" val="144278798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91CA-E7E7-FC48-AA56-C05B1A5A4D1C}"/>
              </a:ext>
            </a:extLst>
          </p:cNvPr>
          <p:cNvSpPr>
            <a:spLocks noGrp="1"/>
          </p:cNvSpPr>
          <p:nvPr>
            <p:ph type="title"/>
          </p:nvPr>
        </p:nvSpPr>
        <p:spPr/>
        <p:txBody>
          <a:bodyPr/>
          <a:lstStyle/>
          <a:p>
            <a:r>
              <a:rPr lang="en-US" dirty="0"/>
              <a:t>What verbs are used?</a:t>
            </a:r>
          </a:p>
        </p:txBody>
      </p:sp>
      <p:sp>
        <p:nvSpPr>
          <p:cNvPr id="3" name="Text Placeholder 2">
            <a:extLst>
              <a:ext uri="{FF2B5EF4-FFF2-40B4-BE49-F238E27FC236}">
                <a16:creationId xmlns:a16="http://schemas.microsoft.com/office/drawing/2014/main" id="{D1B7FBE2-8061-0744-BBCE-4C576DC225B9}"/>
              </a:ext>
            </a:extLst>
          </p:cNvPr>
          <p:cNvSpPr>
            <a:spLocks noGrp="1"/>
          </p:cNvSpPr>
          <p:nvPr>
            <p:ph type="body" idx="1"/>
          </p:nvPr>
        </p:nvSpPr>
        <p:spPr>
          <a:xfrm>
            <a:off x="457200" y="1600200"/>
            <a:ext cx="5334000" cy="4967700"/>
          </a:xfrm>
        </p:spPr>
        <p:txBody>
          <a:bodyPr/>
          <a:lstStyle/>
          <a:p>
            <a:r>
              <a:rPr lang="en-US" i="1" dirty="0"/>
              <a:t>The morning woods were utterly new. A strong yellow light came between the trees; I saw my shadow, and then I didn’t… The snakes were out — I was a bright, smashed one on the path -— and the butterflies were flying all around…</a:t>
            </a:r>
          </a:p>
        </p:txBody>
      </p:sp>
    </p:spTree>
    <p:extLst>
      <p:ext uri="{BB962C8B-B14F-4D97-AF65-F5344CB8AC3E}">
        <p14:creationId xmlns:p14="http://schemas.microsoft.com/office/powerpoint/2010/main" val="153464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91CA-E7E7-FC48-AA56-C05B1A5A4D1C}"/>
              </a:ext>
            </a:extLst>
          </p:cNvPr>
          <p:cNvSpPr>
            <a:spLocks noGrp="1"/>
          </p:cNvSpPr>
          <p:nvPr>
            <p:ph type="title"/>
          </p:nvPr>
        </p:nvSpPr>
        <p:spPr/>
        <p:txBody>
          <a:bodyPr/>
          <a:lstStyle/>
          <a:p>
            <a:r>
              <a:rPr lang="en-US" dirty="0"/>
              <a:t>What verbs are used?</a:t>
            </a:r>
          </a:p>
        </p:txBody>
      </p:sp>
      <p:sp>
        <p:nvSpPr>
          <p:cNvPr id="3" name="Text Placeholder 2">
            <a:extLst>
              <a:ext uri="{FF2B5EF4-FFF2-40B4-BE49-F238E27FC236}">
                <a16:creationId xmlns:a16="http://schemas.microsoft.com/office/drawing/2014/main" id="{D1B7FBE2-8061-0744-BBCE-4C576DC225B9}"/>
              </a:ext>
            </a:extLst>
          </p:cNvPr>
          <p:cNvSpPr>
            <a:spLocks noGrp="1"/>
          </p:cNvSpPr>
          <p:nvPr>
            <p:ph type="body" idx="1"/>
          </p:nvPr>
        </p:nvSpPr>
        <p:spPr>
          <a:xfrm>
            <a:off x="457200" y="1600200"/>
            <a:ext cx="4953000" cy="4967700"/>
          </a:xfrm>
        </p:spPr>
        <p:txBody>
          <a:bodyPr/>
          <a:lstStyle/>
          <a:p>
            <a:r>
              <a:rPr lang="en-US" i="1" dirty="0"/>
              <a:t>The morning woods </a:t>
            </a:r>
            <a:r>
              <a:rPr lang="en-US" i="1" dirty="0">
                <a:highlight>
                  <a:srgbClr val="FFFF00"/>
                </a:highlight>
              </a:rPr>
              <a:t>were</a:t>
            </a:r>
            <a:r>
              <a:rPr lang="en-US" i="1" dirty="0"/>
              <a:t> utterly new. A strong yellow light </a:t>
            </a:r>
            <a:r>
              <a:rPr lang="en-US" i="1" dirty="0">
                <a:highlight>
                  <a:srgbClr val="FFFF00"/>
                </a:highlight>
              </a:rPr>
              <a:t>came</a:t>
            </a:r>
            <a:r>
              <a:rPr lang="en-US" i="1" dirty="0"/>
              <a:t> between the trees; I </a:t>
            </a:r>
            <a:r>
              <a:rPr lang="en-US" i="1" dirty="0">
                <a:highlight>
                  <a:srgbClr val="FFFF00"/>
                </a:highlight>
              </a:rPr>
              <a:t>saw</a:t>
            </a:r>
            <a:r>
              <a:rPr lang="en-US" i="1" dirty="0"/>
              <a:t> my shadow, and then I didn’t… The snakes </a:t>
            </a:r>
            <a:r>
              <a:rPr lang="en-US" i="1" dirty="0">
                <a:highlight>
                  <a:srgbClr val="FFFF00"/>
                </a:highlight>
              </a:rPr>
              <a:t>were</a:t>
            </a:r>
            <a:r>
              <a:rPr lang="en-US" i="1" dirty="0"/>
              <a:t> out — I </a:t>
            </a:r>
            <a:r>
              <a:rPr lang="en-US" i="1" dirty="0">
                <a:highlight>
                  <a:srgbClr val="FFFF00"/>
                </a:highlight>
              </a:rPr>
              <a:t>was</a:t>
            </a:r>
            <a:r>
              <a:rPr lang="en-US" i="1" dirty="0"/>
              <a:t> a bright, smashed one on the path -— and the butterflies </a:t>
            </a:r>
            <a:r>
              <a:rPr lang="en-US" i="1" dirty="0">
                <a:highlight>
                  <a:srgbClr val="FFFF00"/>
                </a:highlight>
              </a:rPr>
              <a:t>were flying </a:t>
            </a:r>
            <a:r>
              <a:rPr lang="en-US" i="1" dirty="0"/>
              <a:t>all around…</a:t>
            </a:r>
          </a:p>
        </p:txBody>
      </p:sp>
      <p:sp>
        <p:nvSpPr>
          <p:cNvPr id="4" name="Rectangle 3">
            <a:extLst>
              <a:ext uri="{FF2B5EF4-FFF2-40B4-BE49-F238E27FC236}">
                <a16:creationId xmlns:a16="http://schemas.microsoft.com/office/drawing/2014/main" id="{F9970A98-5CAC-9347-A33D-6CA7D8ECF366}"/>
              </a:ext>
            </a:extLst>
          </p:cNvPr>
          <p:cNvSpPr/>
          <p:nvPr/>
        </p:nvSpPr>
        <p:spPr>
          <a:xfrm>
            <a:off x="6400800" y="1981200"/>
            <a:ext cx="2057400" cy="3046988"/>
          </a:xfrm>
          <a:prstGeom prst="rect">
            <a:avLst/>
          </a:prstGeom>
        </p:spPr>
        <p:txBody>
          <a:bodyPr wrap="square">
            <a:spAutoFit/>
          </a:bodyPr>
          <a:lstStyle/>
          <a:p>
            <a:r>
              <a:rPr lang="en-US" sz="2400" i="1" dirty="0">
                <a:solidFill>
                  <a:srgbClr val="3F3F3F"/>
                </a:solidFill>
                <a:latin typeface="Domine"/>
              </a:rPr>
              <a:t>Were</a:t>
            </a:r>
            <a:br>
              <a:rPr lang="en-US" sz="2400" i="1" dirty="0">
                <a:solidFill>
                  <a:srgbClr val="3F3F3F"/>
                </a:solidFill>
                <a:latin typeface="Domine"/>
              </a:rPr>
            </a:br>
            <a:r>
              <a:rPr lang="en-US" sz="2400" i="1" dirty="0">
                <a:solidFill>
                  <a:srgbClr val="3F3F3F"/>
                </a:solidFill>
                <a:latin typeface="Domine"/>
              </a:rPr>
              <a:t>Came</a:t>
            </a:r>
            <a:br>
              <a:rPr lang="en-US" sz="2400" i="1" dirty="0">
                <a:solidFill>
                  <a:srgbClr val="3F3F3F"/>
                </a:solidFill>
                <a:latin typeface="Domine"/>
              </a:rPr>
            </a:br>
            <a:r>
              <a:rPr lang="en-US" sz="2400" i="1" dirty="0">
                <a:solidFill>
                  <a:srgbClr val="3F3F3F"/>
                </a:solidFill>
                <a:latin typeface="Domine"/>
              </a:rPr>
              <a:t>Saw</a:t>
            </a:r>
            <a:br>
              <a:rPr lang="en-US" sz="2400" i="1" dirty="0">
                <a:solidFill>
                  <a:srgbClr val="3F3F3F"/>
                </a:solidFill>
                <a:latin typeface="Domine"/>
              </a:rPr>
            </a:br>
            <a:r>
              <a:rPr lang="en-US" sz="2400" i="1" dirty="0">
                <a:solidFill>
                  <a:srgbClr val="3F3F3F"/>
                </a:solidFill>
                <a:latin typeface="Domine"/>
              </a:rPr>
              <a:t>Were</a:t>
            </a:r>
            <a:br>
              <a:rPr lang="en-US" sz="2400" i="1" dirty="0">
                <a:solidFill>
                  <a:srgbClr val="3F3F3F"/>
                </a:solidFill>
                <a:latin typeface="Domine"/>
              </a:rPr>
            </a:br>
            <a:r>
              <a:rPr lang="en-US" sz="2400" i="1" dirty="0">
                <a:solidFill>
                  <a:srgbClr val="3F3F3F"/>
                </a:solidFill>
                <a:latin typeface="Domine"/>
              </a:rPr>
              <a:t>Saw</a:t>
            </a:r>
          </a:p>
          <a:p>
            <a:r>
              <a:rPr lang="en-US" sz="2400" i="1" dirty="0">
                <a:solidFill>
                  <a:srgbClr val="3F3F3F"/>
                </a:solidFill>
                <a:latin typeface="Domine"/>
              </a:rPr>
              <a:t>Were</a:t>
            </a:r>
          </a:p>
          <a:p>
            <a:r>
              <a:rPr lang="en-US" sz="2400" i="1" dirty="0">
                <a:solidFill>
                  <a:srgbClr val="3F3F3F"/>
                </a:solidFill>
                <a:latin typeface="Domine"/>
              </a:rPr>
              <a:t>Was</a:t>
            </a:r>
            <a:br>
              <a:rPr lang="en-US" sz="2400" i="1" dirty="0">
                <a:solidFill>
                  <a:srgbClr val="3F3F3F"/>
                </a:solidFill>
                <a:latin typeface="Domine"/>
              </a:rPr>
            </a:br>
            <a:r>
              <a:rPr lang="en-US" sz="2400" i="1" dirty="0">
                <a:solidFill>
                  <a:srgbClr val="3F3F3F"/>
                </a:solidFill>
                <a:latin typeface="Domine"/>
              </a:rPr>
              <a:t>Were flying</a:t>
            </a:r>
            <a:endParaRPr lang="en-US" sz="2400" dirty="0"/>
          </a:p>
        </p:txBody>
      </p:sp>
    </p:spTree>
    <p:extLst>
      <p:ext uri="{BB962C8B-B14F-4D97-AF65-F5344CB8AC3E}">
        <p14:creationId xmlns:p14="http://schemas.microsoft.com/office/powerpoint/2010/main" val="3839000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4123-932A-504E-AF13-67CC3470F508}"/>
              </a:ext>
            </a:extLst>
          </p:cNvPr>
          <p:cNvSpPr>
            <a:spLocks noGrp="1"/>
          </p:cNvSpPr>
          <p:nvPr>
            <p:ph type="title"/>
          </p:nvPr>
        </p:nvSpPr>
        <p:spPr/>
        <p:txBody>
          <a:bodyPr/>
          <a:lstStyle/>
          <a:p>
            <a:r>
              <a:rPr lang="en-US" dirty="0"/>
              <a:t>Original Text:</a:t>
            </a:r>
          </a:p>
        </p:txBody>
      </p:sp>
      <p:sp>
        <p:nvSpPr>
          <p:cNvPr id="3" name="Text Placeholder 2">
            <a:extLst>
              <a:ext uri="{FF2B5EF4-FFF2-40B4-BE49-F238E27FC236}">
                <a16:creationId xmlns:a16="http://schemas.microsoft.com/office/drawing/2014/main" id="{11D91E26-8690-D34C-AC38-7A60B8C42F86}"/>
              </a:ext>
            </a:extLst>
          </p:cNvPr>
          <p:cNvSpPr>
            <a:spLocks noGrp="1"/>
          </p:cNvSpPr>
          <p:nvPr>
            <p:ph type="body" idx="1"/>
          </p:nvPr>
        </p:nvSpPr>
        <p:spPr/>
        <p:txBody>
          <a:bodyPr/>
          <a:lstStyle/>
          <a:p>
            <a:pPr marL="190500" indent="0"/>
            <a:r>
              <a:rPr lang="en-US" i="1" dirty="0"/>
              <a:t>“The morning woods were utterly new. A strong yellow light pooled between the trees; my shadow appeared and vanished on the path… The snakes meandered — I saw a bright, smashed one on the path — and the butterflies were vaulting and furling about…”</a:t>
            </a:r>
          </a:p>
          <a:p>
            <a:pPr marL="190500" indent="0"/>
            <a:endParaRPr lang="en-US" i="1" dirty="0"/>
          </a:p>
          <a:p>
            <a:pPr marL="190500" indent="0"/>
            <a:r>
              <a:rPr lang="en-US" i="1" dirty="0"/>
              <a:t>--Annie Dillard, “The Pilgrim at Tinker Creek”</a:t>
            </a:r>
            <a:endParaRPr lang="en-US" dirty="0"/>
          </a:p>
        </p:txBody>
      </p:sp>
    </p:spTree>
    <p:extLst>
      <p:ext uri="{BB962C8B-B14F-4D97-AF65-F5344CB8AC3E}">
        <p14:creationId xmlns:p14="http://schemas.microsoft.com/office/powerpoint/2010/main" val="1025701374"/>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1183</Words>
  <Application>Microsoft Macintosh PowerPoint</Application>
  <PresentationFormat>On-screen Show (4:3)</PresentationFormat>
  <Paragraphs>94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Domine</vt:lpstr>
      <vt:lpstr>Arial</vt:lpstr>
      <vt:lpstr>Garamond</vt:lpstr>
      <vt:lpstr>Helvetica Neue</vt:lpstr>
      <vt:lpstr>simple-light</vt:lpstr>
      <vt:lpstr>PowerPoint Presentation</vt:lpstr>
      <vt:lpstr>There are THREE stages of revision:</vt:lpstr>
      <vt:lpstr>Today we are focusing on:</vt:lpstr>
      <vt:lpstr>Review: Helping Verbs</vt:lpstr>
      <vt:lpstr>On your second draft:</vt:lpstr>
      <vt:lpstr>Look at your list. What do you notice? Are there patterns?</vt:lpstr>
      <vt:lpstr>What verbs are used?</vt:lpstr>
      <vt:lpstr>What verbs are used?</vt:lpstr>
      <vt:lpstr>Original Text:</vt:lpstr>
      <vt:lpstr>Side by side comparison:</vt:lpstr>
      <vt:lpstr>Think about the following questions and discuss your observations:</vt:lpstr>
      <vt:lpstr>Turn and talk: which sentences are stronger writing and why?</vt:lpstr>
      <vt:lpstr>When possible, use simple tenses. They are usually the stronger choice.</vt:lpstr>
      <vt:lpstr>Apply what we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dc:creator>
  <cp:lastModifiedBy>Rachel West</cp:lastModifiedBy>
  <cp:revision>15</cp:revision>
  <dcterms:modified xsi:type="dcterms:W3CDTF">2019-01-20T23:06:04Z</dcterms:modified>
</cp:coreProperties>
</file>