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144000"/>
  <p:notesSz cx="6858000" cy="9144000"/>
  <p:embeddedFontLst>
    <p:embeddedFont>
      <p:font typeface="Garamond"/>
      <p:regular r:id="rId15"/>
      <p:bold r:id="rId16"/>
      <p:italic r:id="rId17"/>
      <p:boldItalic r:id="rId18"/>
    </p:embeddedFont>
    <p:embeddedFont>
      <p:font typeface="Helvetica Neue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.fntdata"/><Relationship Id="rId11" Type="http://schemas.openxmlformats.org/officeDocument/2006/relationships/slide" Target="slides/slide7.xml"/><Relationship Id="rId22" Type="http://schemas.openxmlformats.org/officeDocument/2006/relationships/font" Target="fonts/HelveticaNeue-boldItalic.fntdata"/><Relationship Id="rId10" Type="http://schemas.openxmlformats.org/officeDocument/2006/relationships/slide" Target="slides/slide6.xml"/><Relationship Id="rId21" Type="http://schemas.openxmlformats.org/officeDocument/2006/relationships/font" Target="fonts/HelveticaNeue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Garamond-regular.fntdata"/><Relationship Id="rId14" Type="http://schemas.openxmlformats.org/officeDocument/2006/relationships/slide" Target="slides/slide10.xml"/><Relationship Id="rId17" Type="http://schemas.openxmlformats.org/officeDocument/2006/relationships/font" Target="fonts/Garamond-italic.fntdata"/><Relationship Id="rId16" Type="http://schemas.openxmlformats.org/officeDocument/2006/relationships/font" Target="fonts/Garamond-bold.fntdata"/><Relationship Id="rId5" Type="http://schemas.openxmlformats.org/officeDocument/2006/relationships/slide" Target="slides/slide1.xml"/><Relationship Id="rId19" Type="http://schemas.openxmlformats.org/officeDocument/2006/relationships/font" Target="fonts/HelveticaNeue-regular.fntdata"/><Relationship Id="rId6" Type="http://schemas.openxmlformats.org/officeDocument/2006/relationships/slide" Target="slides/slide2.xml"/><Relationship Id="rId18" Type="http://schemas.openxmlformats.org/officeDocument/2006/relationships/font" Target="fonts/Garamond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JEA"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urriculum-background.jpg" id="28" name="Shape 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57"/>
            <a:ext cx="9144001" cy="6737685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Shape 29"/>
          <p:cNvSpPr txBox="1"/>
          <p:nvPr/>
        </p:nvSpPr>
        <p:spPr>
          <a:xfrm>
            <a:off x="-12750" y="1309575"/>
            <a:ext cx="9144000" cy="3693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Verb Tenses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US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Content derived from JEA’s magazine, Communication : Journalism Education Today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-12750" y="5174600"/>
            <a:ext cx="9144000" cy="132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Editing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Future tense	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An adverb or adverbial phrase can also be used to show future tense.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The principal speaks tomorrow.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Verb tenses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verb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expresses actions, events or states of being about the subject of the sentence. It is the critical element of the predicate of a sentence.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>
              <a:spcBef>
                <a:spcPts val="0"/>
              </a:spcBef>
              <a:buNone/>
            </a:pP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Verb tense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is critical for journalistic writing, expressing the time at which an event occurs.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Verb tenses	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Clear writing conveys the action of the verb in the past, present or future.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These are the “simple” tenses.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Present tense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Use present tense to indicate: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action, state of being at the present time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habitual action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an occurrence in the near future</a:t>
            </a:r>
          </a:p>
          <a:p>
            <a:pPr indent="-228600" lvl="0" marL="457200">
              <a:spcBef>
                <a:spcPts val="0"/>
              </a:spcBef>
            </a:pPr>
            <a:r>
              <a:rPr lang="en-US"/>
              <a:t>actions that occurred in the past that continue up to the present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Present tense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SINGULAR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I run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you run</a:t>
            </a:r>
          </a:p>
          <a:p>
            <a:pPr indent="-228600" lvl="0" marL="457200">
              <a:spcBef>
                <a:spcPts val="0"/>
              </a:spcBef>
            </a:pPr>
            <a:r>
              <a:rPr lang="en-US"/>
              <a:t>he/she/it runs</a:t>
            </a:r>
          </a:p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PLURAL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we run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you run</a:t>
            </a:r>
          </a:p>
          <a:p>
            <a:pPr indent="-228600" lvl="0" marL="457200">
              <a:spcBef>
                <a:spcPts val="0"/>
              </a:spcBef>
            </a:pPr>
            <a:r>
              <a:rPr lang="en-US"/>
              <a:t>they run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Past tense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Use past tense to indicate any action, activity or state of being that happened in the past.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He walked to the store.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He did not run three miles.</a:t>
            </a:r>
          </a:p>
          <a:p>
            <a:pPr indent="-228600" lvl="0" marL="457200">
              <a:spcBef>
                <a:spcPts val="0"/>
              </a:spcBef>
            </a:pPr>
            <a:r>
              <a:rPr lang="en-US"/>
              <a:t>Did he win the race?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Future tense	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Use future tense to indicate the action, event or situation will occur at a later time.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Future tense	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/>
              <a:t>Use auxiliary words such as will or shall to convey future meaning.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The editor of the yearbook will win a scholarship.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Future tense	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Verbs/phrases such as a form of </a:t>
            </a:r>
            <a:r>
              <a:rPr i="1" lang="en-US"/>
              <a:t>to be</a:t>
            </a:r>
            <a:r>
              <a:rPr lang="en-US"/>
              <a:t> used with </a:t>
            </a:r>
            <a:r>
              <a:rPr i="1" lang="en-US"/>
              <a:t>going to</a:t>
            </a:r>
            <a:r>
              <a:rPr lang="en-US"/>
              <a:t> can also convey future tense.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The copy editor is going to learn about the proper use of verbs.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