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4" r:id="rId1"/>
  </p:sldMasterIdLst>
  <p:notesMasterIdLst>
    <p:notesMasterId r:id="rId34"/>
  </p:notesMasterIdLst>
  <p:sldIdLst>
    <p:sldId id="256" r:id="rId2"/>
    <p:sldId id="287" r:id="rId3"/>
    <p:sldId id="286" r:id="rId4"/>
    <p:sldId id="284" r:id="rId5"/>
    <p:sldId id="281" r:id="rId6"/>
    <p:sldId id="282" r:id="rId7"/>
    <p:sldId id="277" r:id="rId8"/>
    <p:sldId id="285" r:id="rId9"/>
    <p:sldId id="278" r:id="rId10"/>
    <p:sldId id="283" r:id="rId11"/>
    <p:sldId id="279" r:id="rId12"/>
    <p:sldId id="280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971684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86017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4780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59583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0395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0679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4772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3010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1966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8820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29858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2314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93038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8687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9615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2428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880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5225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8492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4551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02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4587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indent="304800" algn="ctr">
              <a:buSzPct val="100000"/>
              <a:defRPr sz="4800"/>
            </a:lvl1pPr>
            <a:lvl2pPr indent="304800" algn="ctr">
              <a:buSzPct val="100000"/>
              <a:defRPr sz="4800"/>
            </a:lvl2pPr>
            <a:lvl3pPr indent="304800" algn="ctr">
              <a:buSzPct val="100000"/>
              <a:defRPr sz="4800"/>
            </a:lvl3pPr>
            <a:lvl4pPr indent="304800" algn="ctr">
              <a:buSzPct val="100000"/>
              <a:defRPr sz="4800"/>
            </a:lvl4pPr>
            <a:lvl5pPr indent="304800" algn="ctr">
              <a:buSzPct val="100000"/>
              <a:defRPr sz="4800"/>
            </a:lvl5pPr>
            <a:lvl6pPr indent="304800" algn="ctr">
              <a:buSzPct val="100000"/>
              <a:defRPr sz="4800"/>
            </a:lvl6pPr>
            <a:lvl7pPr indent="304800" algn="ctr">
              <a:buSzPct val="100000"/>
              <a:defRPr sz="4800"/>
            </a:lvl7pPr>
            <a:lvl8pPr indent="304800" algn="ctr">
              <a:buSzPct val="100000"/>
              <a:defRPr sz="4800"/>
            </a:lvl8pPr>
            <a:lvl9pPr indent="304800" algn="ctr">
              <a:buSzPct val="100000"/>
              <a:defRPr sz="4800"/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marL="0" indent="19050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marL="0" indent="19050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marL="0" indent="19050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marL="0" indent="19050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marL="0" indent="19050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marL="0" indent="19050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marL="0" indent="19050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marL="0" indent="19050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/>
            </a:lvl1pPr>
            <a:lvl2pPr indent="457200">
              <a:defRPr/>
            </a:lvl2pPr>
            <a:lvl3pPr indent="914400">
              <a:defRPr/>
            </a:lvl3pPr>
            <a:lvl4pPr indent="1371600"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285750" indent="-171450"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marL="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342900" indent="-152400"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 marL="742950" indent="-13335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 marL="1143000" indent="-7620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 marL="16002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 marL="20574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 marL="25146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 marL="29718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 marL="34290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 marL="3886200" indent="-1143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Shape 2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88249" cy="7226475"/>
          </a:xfrm>
          <a:prstGeom prst="rect">
            <a:avLst/>
          </a:prstGeom>
        </p:spPr>
      </p:pic>
      <p:sp>
        <p:nvSpPr>
          <p:cNvPr id="24" name="Shape 24"/>
          <p:cNvSpPr txBox="1">
            <a:spLocks noGrp="1"/>
          </p:cNvSpPr>
          <p:nvPr>
            <p:ph type="ctrTitle"/>
          </p:nvPr>
        </p:nvSpPr>
        <p:spPr>
          <a:xfrm>
            <a:off x="2316480" y="2680622"/>
            <a:ext cx="7772400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" sz="9600" dirty="0">
                <a:latin typeface="Garamond"/>
                <a:ea typeface="Garamond"/>
                <a:cs typeface="Garamond"/>
                <a:sym typeface="Garamond"/>
              </a:rPr>
              <a:t>Distribution</a:t>
            </a:r>
          </a:p>
        </p:txBody>
      </p:sp>
      <p:sp>
        <p:nvSpPr>
          <p:cNvPr id="25" name="Shape 25"/>
          <p:cNvSpPr txBox="1">
            <a:spLocks noGrp="1"/>
          </p:cNvSpPr>
          <p:nvPr>
            <p:ph type="subTitle" idx="1"/>
          </p:nvPr>
        </p:nvSpPr>
        <p:spPr>
          <a:xfrm>
            <a:off x="2316480" y="3937333"/>
            <a:ext cx="7772400" cy="784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Entrepreneurship</a:t>
            </a:r>
          </a:p>
        </p:txBody>
      </p:sp>
      <p:sp>
        <p:nvSpPr>
          <p:cNvPr id="6" name="Shape 35"/>
          <p:cNvSpPr txBox="1">
            <a:spLocks/>
          </p:cNvSpPr>
          <p:nvPr/>
        </p:nvSpPr>
        <p:spPr>
          <a:xfrm>
            <a:off x="914400" y="6453737"/>
            <a:ext cx="10363200" cy="104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-152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0" marR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0" marR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0" marR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0" marR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0" marR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0" marR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0" marR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indent="0">
              <a:lnSpc>
                <a:spcPct val="90000"/>
              </a:lnSpc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Attribution: Adviser Sarah Nichols of Whitney High School contributed photos to this slideshow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209550"/>
            <a:ext cx="7086600" cy="4724400"/>
          </a:xfrm>
          <a:prstGeom prst="rect">
            <a:avLst/>
          </a:prstGeom>
        </p:spPr>
      </p:pic>
      <p:sp>
        <p:nvSpPr>
          <p:cNvPr id="5" name="Shape 78"/>
          <p:cNvSpPr/>
          <p:nvPr/>
        </p:nvSpPr>
        <p:spPr>
          <a:xfrm>
            <a:off x="359229" y="1600200"/>
            <a:ext cx="2144486" cy="1920242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6" name="Shape 79"/>
          <p:cNvSpPr txBox="1"/>
          <p:nvPr/>
        </p:nvSpPr>
        <p:spPr>
          <a:xfrm>
            <a:off x="594359" y="1722121"/>
            <a:ext cx="1645920" cy="16459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SzPct val="25000"/>
            </a:pPr>
            <a:r>
              <a:rPr lang="en-US" sz="1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Make sure your school mascot is there to sign yearbooks</a:t>
            </a:r>
            <a:endParaRPr lang="en-US"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598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06" y="205978"/>
            <a:ext cx="7101987" cy="4734658"/>
          </a:xfrm>
          <a:prstGeom prst="rect">
            <a:avLst/>
          </a:prstGeom>
        </p:spPr>
      </p:pic>
      <p:sp>
        <p:nvSpPr>
          <p:cNvPr id="5" name="Shape 78"/>
          <p:cNvSpPr/>
          <p:nvPr/>
        </p:nvSpPr>
        <p:spPr>
          <a:xfrm>
            <a:off x="206829" y="2697480"/>
            <a:ext cx="2144486" cy="1920242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6" name="Shape 79"/>
          <p:cNvSpPr txBox="1"/>
          <p:nvPr/>
        </p:nvSpPr>
        <p:spPr>
          <a:xfrm>
            <a:off x="441959" y="2971801"/>
            <a:ext cx="1645920" cy="16459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 staff members on hand to survey buyers on their impressions</a:t>
            </a:r>
            <a:endParaRPr lang="en-US" sz="1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Shape 81"/>
          <p:cNvCxnSpPr/>
          <p:nvPr/>
        </p:nvCxnSpPr>
        <p:spPr>
          <a:xfrm flipV="1">
            <a:off x="2038350" y="3825240"/>
            <a:ext cx="3310890" cy="403270"/>
          </a:xfrm>
          <a:prstGeom prst="straightConnector1">
            <a:avLst/>
          </a:prstGeom>
          <a:noFill/>
          <a:ln w="63500" cap="flat">
            <a:solidFill>
              <a:schemeClr val="accent1"/>
            </a:solidFill>
            <a:prstDash val="solid"/>
            <a:miter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86532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42" y="205978"/>
            <a:ext cx="7097316" cy="4731544"/>
          </a:xfrm>
          <a:prstGeom prst="rect">
            <a:avLst/>
          </a:prstGeom>
        </p:spPr>
      </p:pic>
      <p:sp>
        <p:nvSpPr>
          <p:cNvPr id="5" name="Shape 78"/>
          <p:cNvSpPr/>
          <p:nvPr/>
        </p:nvSpPr>
        <p:spPr>
          <a:xfrm>
            <a:off x="3361509" y="2743200"/>
            <a:ext cx="2144486" cy="1920242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6" name="Shape 79"/>
          <p:cNvSpPr txBox="1"/>
          <p:nvPr/>
        </p:nvSpPr>
        <p:spPr>
          <a:xfrm>
            <a:off x="3596639" y="2865121"/>
            <a:ext cx="1645920" cy="16459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SzPct val="25000"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Distribution events allow buyers to experience the yearbook together</a:t>
            </a:r>
          </a:p>
        </p:txBody>
      </p:sp>
    </p:spTree>
    <p:extLst>
      <p:ext uri="{BB962C8B-B14F-4D97-AF65-F5344CB8AC3E}">
        <p14:creationId xmlns:p14="http://schemas.microsoft.com/office/powerpoint/2010/main" val="139195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"/>
              <a:t>Brainstorming</a:t>
            </a:r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Consider the following aspects of the distribution process. What are some important factors that staffs need to consider? How does each represent an opportunity to create a positive publications image? What kinds of problems can occur?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"/>
              <a:t>Planning</a:t>
            </a:r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/>
              <a:t>Important Factors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Allow sufficient time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Consider both buyers and non-buyers/those who interact with your publication and those who don’t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Work with administration to determine when, where and how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For yearbook/new publication launch</a:t>
            </a:r>
          </a:p>
          <a:p>
            <a:pPr marL="1371600" lvl="1" indent="-342900" rtl="0"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/>
              <a:t>Set a budget to determine event perks and branding strategy</a:t>
            </a:r>
          </a:p>
          <a:p>
            <a:pPr marL="1828800" lvl="2" indent="-342900" rtl="0">
              <a:buClr>
                <a:schemeClr val="dk1"/>
              </a:buClr>
              <a:buSzPct val="100000"/>
              <a:buFont typeface="Wingdings"/>
              <a:buChar char="§"/>
            </a:pPr>
            <a:r>
              <a:rPr lang="en" sz="1800"/>
              <a:t>Food? Signing party? Pens? Ice cream? Popcorn?</a:t>
            </a:r>
          </a:p>
          <a:p>
            <a:pPr marL="1828800" lvl="2" indent="-342900" rtl="0">
              <a:buClr>
                <a:schemeClr val="dk1"/>
              </a:buClr>
              <a:buSzPct val="100000"/>
              <a:buFont typeface="Wingdings"/>
              <a:buChar char="§"/>
            </a:pPr>
            <a:r>
              <a:rPr lang="en" sz="1800"/>
              <a:t>Staff tshirts? Flyers? Advertising?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/>
              <a:t>Planning</a:t>
            </a:r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/>
              <a:t>Opportunity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Plan a coherent branding strategy</a:t>
            </a:r>
          </a:p>
          <a:p>
            <a:pPr marL="1371600" lvl="1" indent="-342900" rtl="0"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/>
              <a:t>Staff tshirts? Fliers?</a:t>
            </a:r>
          </a:p>
          <a:p>
            <a:pPr marL="1371600" lvl="1" indent="-342900" rtl="0"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/>
              <a:t>Present yourselves as entrepreneurs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Use your distribution method as a sales tactic</a:t>
            </a:r>
          </a:p>
          <a:p>
            <a:pPr marL="1371600" lvl="1" indent="-342900" rtl="0"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/>
              <a:t>Preview the perks</a:t>
            </a:r>
          </a:p>
          <a:p>
            <a:pPr marL="1371600" lvl="1" indent="-342900" rtl="0"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/>
              <a:t>Distribute fliers/email home</a:t>
            </a:r>
          </a:p>
          <a:p>
            <a:pPr marL="1371600" lvl="1" indent="-342900" rtl="0"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/>
              <a:t>Use social media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/>
              <a:t>Planning</a:t>
            </a:r>
          </a:p>
        </p:txBody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/>
              <a:t>Problems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Lack of direction — need a leader!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Insufficient time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Budget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Administration may push back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/>
              <a:t>Distribution Event 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457200" y="77343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dirty="0"/>
              <a:t>Important Factors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 dirty="0"/>
              <a:t>Consider both buyers and non-buyers/those who interact and those who don’t</a:t>
            </a:r>
          </a:p>
          <a:p>
            <a:pPr marL="1371600" lvl="1" indent="-342900" rtl="0"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 dirty="0"/>
              <a:t>Sell those extra books!</a:t>
            </a:r>
          </a:p>
          <a:p>
            <a:pPr marL="1371600" lvl="1" indent="-342900" rtl="0"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 dirty="0"/>
              <a:t>Demonstrate how the new publication will add to their lives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 dirty="0"/>
              <a:t>Determine when, where and how</a:t>
            </a:r>
          </a:p>
          <a:p>
            <a:pPr marL="1371600" lvl="1" indent="-342900" rtl="0"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 dirty="0"/>
              <a:t>At school? During school? After school?</a:t>
            </a:r>
          </a:p>
          <a:p>
            <a:pPr marL="1371600" lvl="1" indent="-342900" rtl="0"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 dirty="0"/>
              <a:t>May/June? Summer? Fall?</a:t>
            </a:r>
          </a:p>
          <a:p>
            <a:pPr marL="1371600" lvl="1" indent="-342900" rtl="0"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 dirty="0"/>
              <a:t>Classroom? Gym? Cafeteria?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 dirty="0"/>
              <a:t>Consider perks for yearbook/new publication reveal</a:t>
            </a:r>
          </a:p>
          <a:p>
            <a:pPr marL="1371600" lvl="1" indent="-342900" rtl="0"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 dirty="0"/>
              <a:t>Food? Signing party? Pens? Ice cream? Popcorn?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/>
              <a:t>Distribution Event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/>
              <a:t>Opportunity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Make direct connections with the audience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Allow audience to make connections with each other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Build a readership for a new publication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Get direct feedback instead of relying on surveys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Sell extra books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/>
              <a:t>Distribution Event</a:t>
            </a:r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/>
              <a:t>Problems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Lack of planning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Lack of audience buy-in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Not everyone will be able to come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Hard to avoid disrupting the school day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People will complain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Distribution: Whitney High School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>
              <a:lnSpc>
                <a:spcPct val="90000"/>
              </a:lnSpc>
              <a:spcBef>
                <a:spcPts val="0"/>
              </a:spcBef>
              <a:buFont typeface="Calibri"/>
              <a:buChar char="•"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For each of the following examples, </a:t>
            </a:r>
            <a:r>
              <a:rPr lang="en-US" sz="2800" dirty="0" smtClean="0">
                <a:latin typeface="Calibri"/>
                <a:ea typeface="Calibri"/>
                <a:cs typeface="Calibri"/>
                <a:sym typeface="Calibri"/>
              </a:rPr>
              <a:t>consider 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…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Calibri"/>
              <a:buChar char="•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How does this help </a:t>
            </a:r>
            <a:r>
              <a:rPr lang="en-US" dirty="0" smtClean="0">
                <a:latin typeface="Calibri"/>
                <a:ea typeface="Calibri"/>
                <a:cs typeface="Calibri"/>
                <a:sym typeface="Calibri"/>
              </a:rPr>
              <a:t>promote the yearbook?</a:t>
            </a:r>
            <a:endParaRPr lang="en-US" dirty="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Calibri"/>
              <a:buChar char="•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What do you like and dislike about this?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Calibri"/>
              <a:buChar char="•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How effective would it be in your own context?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91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/>
              <a:t>Opportunities for Critique/Feedback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457200" y="10477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/>
              <a:t>Important Factors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Consider both buyers and non-buyers/those who interact and those who don’t</a:t>
            </a:r>
          </a:p>
          <a:p>
            <a:pPr marL="1371600" lvl="1" indent="-342900" rtl="0"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/>
              <a:t>Finding out why people don’t read/interact is just as important as finding out what the actual readers like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Determine when, where, and how</a:t>
            </a:r>
          </a:p>
          <a:p>
            <a:pPr marL="1371600" lvl="1" indent="-342900" rtl="0"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/>
              <a:t>At school? During school? After school? Online? Focus groups?</a:t>
            </a:r>
          </a:p>
          <a:p>
            <a:pPr marL="1371600" lvl="1" indent="-342900" rtl="0"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/>
              <a:t>Immediately upon receipt of publication? Later?</a:t>
            </a:r>
          </a:p>
          <a:p>
            <a:pPr marL="1371600" lvl="1" indent="-342900" rtl="0"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/>
              <a:t>Social media? Email? Letters to the Editor?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Create a consistent story and train your staff</a:t>
            </a:r>
          </a:p>
          <a:p>
            <a:pPr marL="1371600" lvl="1" indent="-342900" rtl="0"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/>
              <a:t>Not everyone should respond; have a system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/>
              <a:t>Opportunities for Critique/Feedback</a:t>
            </a:r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/>
              <a:t>Opportunity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Keep readers and reach new readers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Demonstrate responsibility and professionalism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Reinforce the idea of the publication as a public forum for student expression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/>
              <a:t>Opportunities for Critique/Feedback</a:t>
            </a:r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/>
              <a:t>Problems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People will still complain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It is easy to be discouraged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Readers may not use your system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Readers may not understand your system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It is impossible to reach everyone … but still try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/>
              <a:t>Making Corrections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457200" y="10477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/>
              <a:t>Important Factors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Acknowledge your error, apologize and include a correction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Designate an area of your publication for this</a:t>
            </a:r>
          </a:p>
          <a:p>
            <a:pPr marL="1371600" lvl="1" indent="-342900" rtl="0"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/>
              <a:t>Newspaper: Near staff box or in the opinion section</a:t>
            </a:r>
          </a:p>
          <a:p>
            <a:pPr marL="1371600" lvl="1" indent="-342900" rtl="0"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/>
              <a:t>Online: Make corrections in the article and acknowledge at the bottom</a:t>
            </a:r>
          </a:p>
          <a:p>
            <a:pPr marL="1371600" lvl="1" indent="-342900" rtl="0"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/>
              <a:t>Yearbook: Could be run in newspaper or online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Have a process and make readers aware of it each time a publication is distributed</a:t>
            </a:r>
          </a:p>
          <a:p>
            <a:pPr marL="1371600" lvl="1" indent="-342900" rtl="0"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/>
              <a:t>Check comments on articles and social media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/>
              <a:t>Making Corrections</a:t>
            </a:r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/>
              <a:t>Opportunity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Demonstrate responsibility and professionalism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Reinforce the idea of the publication as a public forum for student expression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Appease unhappy readers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/>
              <a:t>Making Corrections</a:t>
            </a:r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/>
              <a:t>Problems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People will still complain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It is easy to be discouraged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Readers may not use your system</a:t>
            </a:r>
          </a:p>
          <a:p>
            <a:pPr marL="1371600" lvl="1" indent="-342900" rtl="0"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/>
              <a:t>Check comments on articles and social media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Readers may not understand what a public forum for student expression means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Administration or other adults may try to increase censorship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/>
              <a:t>Responding to Criticism</a:t>
            </a:r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/>
              <a:t>Important Factors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Be polite and brief</a:t>
            </a:r>
          </a:p>
          <a:p>
            <a:pPr marL="1371600" lvl="1" indent="-342900" rtl="0"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/>
              <a:t>Try to take the conversation offline and in person, in the case of social media comments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Resolve the problem without ceding control to the reader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Stick together as a staff, but also acknowledge your mistakes, errors or lapses in judgement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/>
              <a:t>Responding to Criticism</a:t>
            </a:r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/>
              <a:t>Opportunity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Demonstrate responsibility and professionalism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Reinforce the idea of the publication as a public forum for student expression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Appease unhappy readers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/>
              <a:t>Responding to Criticism</a:t>
            </a:r>
          </a:p>
        </p:txBody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/>
              <a:t>Problems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People will still complain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It is easy to be discouraged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Readers may not use your system</a:t>
            </a:r>
          </a:p>
          <a:p>
            <a:pPr marL="1371600" lvl="1" indent="-342900" rtl="0"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/>
              <a:t>Check comments on articles and social media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Readers may not understand what a public forum for student expression means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Administration or other adults may try to increase censorship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/>
              <a:t>Limiting Disruption</a:t>
            </a:r>
          </a:p>
        </p:txBody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/>
              <a:t>Important Factors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Work with your administration, not against them</a:t>
            </a:r>
          </a:p>
          <a:p>
            <a:pPr marL="1371600" lvl="1" indent="-342900" rtl="0"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/>
              <a:t>They ARE allowed to define the time, place and manner of your distribution, in most cases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Find common ground — You don’t want to keep kids from learning either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Determine what you value — Audience feedback? Efficiency? Conversation?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Aim for non-disruptive times</a:t>
            </a:r>
          </a:p>
          <a:p>
            <a:pPr marL="1371600" lvl="1" indent="-342900" rtl="0"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/>
              <a:t>Beginning or end of the day, lunch time, activity period, etc.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68" y="205978"/>
            <a:ext cx="7014063" cy="4676042"/>
          </a:xfrm>
          <a:prstGeom prst="rect">
            <a:avLst/>
          </a:prstGeom>
        </p:spPr>
      </p:pic>
      <p:sp>
        <p:nvSpPr>
          <p:cNvPr id="5" name="Shape 78"/>
          <p:cNvSpPr/>
          <p:nvPr/>
        </p:nvSpPr>
        <p:spPr>
          <a:xfrm>
            <a:off x="6424749" y="1920240"/>
            <a:ext cx="2144486" cy="1920242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6" name="Shape 79"/>
          <p:cNvSpPr txBox="1"/>
          <p:nvPr/>
        </p:nvSpPr>
        <p:spPr>
          <a:xfrm>
            <a:off x="6659879" y="2042161"/>
            <a:ext cx="1645920" cy="16459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SzPct val="25000"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Distribution events allow buyers to experience the yearbook together</a:t>
            </a:r>
          </a:p>
        </p:txBody>
      </p:sp>
    </p:spTree>
    <p:extLst>
      <p:ext uri="{BB962C8B-B14F-4D97-AF65-F5344CB8AC3E}">
        <p14:creationId xmlns:p14="http://schemas.microsoft.com/office/powerpoint/2010/main" val="56456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/>
              <a:t>Limiting Disruption</a:t>
            </a:r>
          </a:p>
        </p:txBody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/>
              <a:t>Opportunity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Demonstrate responsibility and professionalism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Reinforce the idea of student control over a publication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Demonstrate a willingness to respect the educational environment of a school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/>
              <a:t>Limiting Disruption</a:t>
            </a:r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/>
              <a:t>Problems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Administration or other adults may be unwilling to compromise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Teachers may not buy-in to your system</a:t>
            </a:r>
          </a:p>
          <a:p>
            <a:pPr marL="914400" lvl="0" indent="-3810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400"/>
              <a:t>You will probably not get to do everything you want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"/>
              <a:t>Reflection</a:t>
            </a:r>
          </a:p>
        </p:txBody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36666"/>
              <a:buFont typeface="Arial"/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your opinion, which of these aspects provides the greatest challenge for a staff?</a:t>
            </a:r>
          </a:p>
          <a:p>
            <a:endParaRPr lang="en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en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0"/>
              </a:spcBef>
              <a:buClr>
                <a:srgbClr val="000000"/>
              </a:buClr>
              <a:buSzPct val="36666"/>
              <a:buFont typeface="Arial"/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your opinion, which of these aspects provides the best opportunity to create a positive publications image?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71" y="205978"/>
            <a:ext cx="6922991" cy="4858576"/>
          </a:xfrm>
          <a:prstGeom prst="rect">
            <a:avLst/>
          </a:prstGeom>
        </p:spPr>
      </p:pic>
      <p:sp>
        <p:nvSpPr>
          <p:cNvPr id="7" name="Shape 78"/>
          <p:cNvSpPr/>
          <p:nvPr/>
        </p:nvSpPr>
        <p:spPr>
          <a:xfrm>
            <a:off x="84909" y="1264919"/>
            <a:ext cx="2144486" cy="1905711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8" name="Shape 79"/>
          <p:cNvSpPr txBox="1"/>
          <p:nvPr/>
        </p:nvSpPr>
        <p:spPr>
          <a:xfrm>
            <a:off x="348343" y="1447720"/>
            <a:ext cx="1645920" cy="17229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Involve staff members in all aspects of the distribution event</a:t>
            </a:r>
            <a:endParaRPr lang="en-US" sz="1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Shape 81"/>
          <p:cNvCxnSpPr/>
          <p:nvPr/>
        </p:nvCxnSpPr>
        <p:spPr>
          <a:xfrm>
            <a:off x="1994263" y="2217774"/>
            <a:ext cx="1419497" cy="417492"/>
          </a:xfrm>
          <a:prstGeom prst="straightConnector1">
            <a:avLst/>
          </a:prstGeom>
          <a:noFill/>
          <a:ln w="63500" cap="flat">
            <a:solidFill>
              <a:schemeClr val="accent1"/>
            </a:solidFill>
            <a:prstDash val="solid"/>
            <a:miter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58966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92" y="215411"/>
            <a:ext cx="7069016" cy="4712678"/>
          </a:xfrm>
          <a:prstGeom prst="rect">
            <a:avLst/>
          </a:prstGeom>
        </p:spPr>
      </p:pic>
      <p:sp>
        <p:nvSpPr>
          <p:cNvPr id="5" name="Shape 78"/>
          <p:cNvSpPr/>
          <p:nvPr/>
        </p:nvSpPr>
        <p:spPr>
          <a:xfrm>
            <a:off x="84909" y="1341120"/>
            <a:ext cx="2144486" cy="1920242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6" name="Shape 79"/>
          <p:cNvSpPr txBox="1"/>
          <p:nvPr/>
        </p:nvSpPr>
        <p:spPr>
          <a:xfrm>
            <a:off x="320039" y="1615441"/>
            <a:ext cx="1645920" cy="16459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Hold the event at a time when many students will be able to attend</a:t>
            </a:r>
            <a:endParaRPr lang="en-US" sz="1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Shape 81"/>
          <p:cNvCxnSpPr/>
          <p:nvPr/>
        </p:nvCxnSpPr>
        <p:spPr>
          <a:xfrm>
            <a:off x="1916430" y="2872150"/>
            <a:ext cx="1664970" cy="389211"/>
          </a:xfrm>
          <a:prstGeom prst="straightConnector1">
            <a:avLst/>
          </a:prstGeom>
          <a:noFill/>
          <a:ln w="63500" cap="flat">
            <a:solidFill>
              <a:schemeClr val="accent1"/>
            </a:solidFill>
            <a:prstDash val="solid"/>
            <a:miter/>
            <a:headEnd type="none" w="med" len="med"/>
            <a:tailEnd type="triangle" w="med" len="med"/>
          </a:ln>
        </p:spPr>
      </p:cxnSp>
      <p:cxnSp>
        <p:nvCxnSpPr>
          <p:cNvPr id="9" name="Shape 81"/>
          <p:cNvCxnSpPr/>
          <p:nvPr/>
        </p:nvCxnSpPr>
        <p:spPr>
          <a:xfrm>
            <a:off x="1970588" y="1920084"/>
            <a:ext cx="3637732" cy="381157"/>
          </a:xfrm>
          <a:prstGeom prst="straightConnector1">
            <a:avLst/>
          </a:prstGeom>
          <a:noFill/>
          <a:ln w="63500" cap="flat">
            <a:solidFill>
              <a:schemeClr val="accent1"/>
            </a:solidFill>
            <a:prstDash val="solid"/>
            <a:miter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03333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08" y="203689"/>
            <a:ext cx="7104184" cy="4736122"/>
          </a:xfrm>
          <a:prstGeom prst="rect">
            <a:avLst/>
          </a:prstGeom>
        </p:spPr>
      </p:pic>
      <p:sp>
        <p:nvSpPr>
          <p:cNvPr id="7" name="Shape 78"/>
          <p:cNvSpPr/>
          <p:nvPr/>
        </p:nvSpPr>
        <p:spPr>
          <a:xfrm>
            <a:off x="176349" y="457200"/>
            <a:ext cx="2144486" cy="1920242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8" name="Shape 79"/>
          <p:cNvSpPr txBox="1"/>
          <p:nvPr/>
        </p:nvSpPr>
        <p:spPr>
          <a:xfrm>
            <a:off x="411479" y="731521"/>
            <a:ext cx="1645920" cy="16459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Create orderly lines so buyers know where to go, especially at</a:t>
            </a:r>
            <a:r>
              <a:rPr lang="en-US" sz="18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big schools</a:t>
            </a:r>
            <a:endParaRPr lang="en-US" sz="1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Shape 81"/>
          <p:cNvCxnSpPr/>
          <p:nvPr/>
        </p:nvCxnSpPr>
        <p:spPr>
          <a:xfrm>
            <a:off x="2007870" y="1988230"/>
            <a:ext cx="1664970" cy="389211"/>
          </a:xfrm>
          <a:prstGeom prst="straightConnector1">
            <a:avLst/>
          </a:prstGeom>
          <a:noFill/>
          <a:ln w="63500" cap="flat">
            <a:solidFill>
              <a:schemeClr val="accent1"/>
            </a:solidFill>
            <a:prstDash val="solid"/>
            <a:miter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86951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2373" y="983620"/>
            <a:ext cx="4846756" cy="32311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83" y="175827"/>
            <a:ext cx="3231171" cy="4846757"/>
          </a:xfrm>
          <a:prstGeom prst="rect">
            <a:avLst/>
          </a:prstGeom>
        </p:spPr>
      </p:pic>
      <p:sp>
        <p:nvSpPr>
          <p:cNvPr id="10" name="Shape 78"/>
          <p:cNvSpPr/>
          <p:nvPr/>
        </p:nvSpPr>
        <p:spPr>
          <a:xfrm>
            <a:off x="3620589" y="2042160"/>
            <a:ext cx="2144486" cy="2667002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11" name="Shape 79"/>
          <p:cNvSpPr txBox="1"/>
          <p:nvPr/>
        </p:nvSpPr>
        <p:spPr>
          <a:xfrm>
            <a:off x="3855719" y="2346960"/>
            <a:ext cx="1645920" cy="23622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Alphabetize books and check names off of a list to make it easier to keep track of buyers</a:t>
            </a:r>
            <a:endParaRPr lang="en-US" sz="1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" name="Shape 81"/>
          <p:cNvCxnSpPr/>
          <p:nvPr/>
        </p:nvCxnSpPr>
        <p:spPr>
          <a:xfrm flipV="1">
            <a:off x="5452110" y="2880360"/>
            <a:ext cx="826770" cy="1439590"/>
          </a:xfrm>
          <a:prstGeom prst="straightConnector1">
            <a:avLst/>
          </a:prstGeom>
          <a:noFill/>
          <a:ln w="63500" cap="flat">
            <a:solidFill>
              <a:schemeClr val="accent1"/>
            </a:solidFill>
            <a:prstDash val="solid"/>
            <a:miter/>
            <a:headEnd type="none" w="med" len="med"/>
            <a:tailEnd type="triangle" w="med" len="med"/>
          </a:ln>
        </p:spPr>
      </p:cxnSp>
      <p:cxnSp>
        <p:nvCxnSpPr>
          <p:cNvPr id="14" name="Shape 81"/>
          <p:cNvCxnSpPr/>
          <p:nvPr/>
        </p:nvCxnSpPr>
        <p:spPr>
          <a:xfrm flipH="1" flipV="1">
            <a:off x="2911830" y="2952455"/>
            <a:ext cx="1024777" cy="1367495"/>
          </a:xfrm>
          <a:prstGeom prst="straightConnector1">
            <a:avLst/>
          </a:prstGeom>
          <a:noFill/>
          <a:ln w="63500" cap="flat">
            <a:solidFill>
              <a:schemeClr val="accent1"/>
            </a:solidFill>
            <a:prstDash val="solid"/>
            <a:miter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71394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40" y="194305"/>
            <a:ext cx="3154362" cy="47315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330" y="238675"/>
            <a:ext cx="3124783" cy="4687174"/>
          </a:xfrm>
          <a:prstGeom prst="rect">
            <a:avLst/>
          </a:prstGeom>
        </p:spPr>
      </p:pic>
      <p:sp>
        <p:nvSpPr>
          <p:cNvPr id="9" name="Shape 78"/>
          <p:cNvSpPr/>
          <p:nvPr/>
        </p:nvSpPr>
        <p:spPr>
          <a:xfrm>
            <a:off x="186712" y="3005607"/>
            <a:ext cx="2144486" cy="1920242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10" name="Shape 79"/>
          <p:cNvSpPr txBox="1"/>
          <p:nvPr/>
        </p:nvSpPr>
        <p:spPr>
          <a:xfrm>
            <a:off x="421842" y="3112288"/>
            <a:ext cx="1645920" cy="16459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Distribution</a:t>
            </a:r>
            <a:r>
              <a:rPr lang="en-US" sz="18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events allow buyers to experience the yearbook together</a:t>
            </a:r>
            <a:endParaRPr lang="en-US" sz="1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035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90" y="226360"/>
            <a:ext cx="7049233" cy="4699489"/>
          </a:xfrm>
          <a:prstGeom prst="rect">
            <a:avLst/>
          </a:prstGeom>
        </p:spPr>
      </p:pic>
      <p:sp>
        <p:nvSpPr>
          <p:cNvPr id="8" name="Shape 78"/>
          <p:cNvSpPr/>
          <p:nvPr/>
        </p:nvSpPr>
        <p:spPr>
          <a:xfrm>
            <a:off x="1426029" y="381000"/>
            <a:ext cx="2144486" cy="1920242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9" name="Shape 79"/>
          <p:cNvSpPr txBox="1"/>
          <p:nvPr/>
        </p:nvSpPr>
        <p:spPr>
          <a:xfrm>
            <a:off x="1661159" y="868679"/>
            <a:ext cx="1645920" cy="1432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Offer food and make the event a party!</a:t>
            </a:r>
            <a:endParaRPr lang="en-US" sz="1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Shape 81"/>
          <p:cNvCxnSpPr/>
          <p:nvPr/>
        </p:nvCxnSpPr>
        <p:spPr>
          <a:xfrm>
            <a:off x="3257550" y="1912030"/>
            <a:ext cx="1101090" cy="2111330"/>
          </a:xfrm>
          <a:prstGeom prst="straightConnector1">
            <a:avLst/>
          </a:prstGeom>
          <a:noFill/>
          <a:ln w="63500" cap="flat">
            <a:solidFill>
              <a:schemeClr val="accent1"/>
            </a:solidFill>
            <a:prstDash val="solid"/>
            <a:miter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85496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1047</Words>
  <Application>Microsoft Office PowerPoint</Application>
  <PresentationFormat>On-screen Show (16:9)</PresentationFormat>
  <Paragraphs>155</Paragraphs>
  <Slides>32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Courier New</vt:lpstr>
      <vt:lpstr>Garamond</vt:lpstr>
      <vt:lpstr>Helvetica Neue</vt:lpstr>
      <vt:lpstr>Wingdings</vt:lpstr>
      <vt:lpstr>simple-light</vt:lpstr>
      <vt:lpstr>Distribution</vt:lpstr>
      <vt:lpstr>Distribution: Whitney High 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Brainstorming</vt:lpstr>
      <vt:lpstr>Planning</vt:lpstr>
      <vt:lpstr>Planning</vt:lpstr>
      <vt:lpstr>Planning</vt:lpstr>
      <vt:lpstr>Distribution Event </vt:lpstr>
      <vt:lpstr>Distribution Event</vt:lpstr>
      <vt:lpstr>Distribution Event</vt:lpstr>
      <vt:lpstr>Opportunities for Critique/Feedback</vt:lpstr>
      <vt:lpstr>Opportunities for Critique/Feedback</vt:lpstr>
      <vt:lpstr>Opportunities for Critique/Feedback</vt:lpstr>
      <vt:lpstr>Making Corrections</vt:lpstr>
      <vt:lpstr>Making Corrections</vt:lpstr>
      <vt:lpstr>Making Corrections</vt:lpstr>
      <vt:lpstr>Responding to Criticism</vt:lpstr>
      <vt:lpstr>Responding to Criticism</vt:lpstr>
      <vt:lpstr>Responding to Criticism</vt:lpstr>
      <vt:lpstr>Limiting Disruption</vt:lpstr>
      <vt:lpstr>Limiting Disruption</vt:lpstr>
      <vt:lpstr>Limiting Disruption</vt:lpstr>
      <vt:lpstr>Reflection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Distribution</dc:title>
  <dc:creator>Abrianna Nelson</dc:creator>
  <cp:lastModifiedBy>Abrianna Nelson</cp:lastModifiedBy>
  <cp:revision>6</cp:revision>
  <dcterms:modified xsi:type="dcterms:W3CDTF">2015-02-01T03:56:53Z</dcterms:modified>
</cp:coreProperties>
</file>