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69" r:id="rId16"/>
    <p:sldId id="270" r:id="rId17"/>
    <p:sldId id="271" r:id="rId18"/>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88377D-D391-4870-9232-DF3903F3A3F0}">
  <a:tblStyle styleId="{6188377D-D391-4870-9232-DF3903F3A3F0}" styleName="Table_0">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0F5FB"/>
          </a:solidFill>
        </a:fill>
      </a:tcStyle>
    </a:wholeTbl>
    <a:band1H>
      <a:tcStyle>
        <a:tcBdr/>
        <a:fill>
          <a:solidFill>
            <a:srgbClr val="DDEAF6"/>
          </a:solidFill>
        </a:fill>
      </a:tcStyle>
    </a:band1H>
    <a:band1V>
      <a:tcStyle>
        <a:tcBdr/>
        <a:fill>
          <a:solidFill>
            <a:srgbClr val="DDEAF6"/>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8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91425" rIns="91425" bIns="91425" anchor="b" anchorCtr="0"/>
          <a:lstStyle>
            <a:lvl1pPr marL="0" marR="0" indent="0" algn="r"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087158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39" name="Shape 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605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00" name="Shape 10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0183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08" name="Shape 10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4184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16" name="Shape 1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0" i="0" u="none" strike="noStrike" cap="none" baseline="0">
                <a:latin typeface="Merriweather Sans"/>
                <a:ea typeface="Merriweather Sans"/>
                <a:cs typeface="Merriweather Sans"/>
                <a:sym typeface="Merriweather Sans"/>
              </a:rPr>
              <a:t>Staff members shared modules and tagged students to increase interest.</a:t>
            </a:r>
          </a:p>
        </p:txBody>
      </p:sp>
    </p:spTree>
    <p:extLst>
      <p:ext uri="{BB962C8B-B14F-4D97-AF65-F5344CB8AC3E}">
        <p14:creationId xmlns:p14="http://schemas.microsoft.com/office/powerpoint/2010/main" val="2569919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24" name="Shape 12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0" i="0" u="none" strike="noStrike" cap="none" baseline="0">
                <a:latin typeface="Merriweather Sans"/>
                <a:ea typeface="Merriweather Sans"/>
                <a:cs typeface="Merriweather Sans"/>
                <a:sym typeface="Merriweather Sans"/>
              </a:rPr>
              <a:t>the staff didn’t solely rely on marketing materials from their kit. they printed out photos that were being used in the book and created this wall of content by using the windows. notice that they include their theme phrase ‘are you wired’ on the promotional materials</a:t>
            </a:r>
          </a:p>
        </p:txBody>
      </p:sp>
    </p:spTree>
    <p:extLst>
      <p:ext uri="{BB962C8B-B14F-4D97-AF65-F5344CB8AC3E}">
        <p14:creationId xmlns:p14="http://schemas.microsoft.com/office/powerpoint/2010/main" val="2297350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32" name="Shape 13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7401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41" name="Shape 14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0" i="0" u="none" strike="noStrike" cap="none" baseline="0">
                <a:latin typeface="Merriweather Sans"/>
                <a:ea typeface="Merriweather Sans"/>
                <a:cs typeface="Merriweather Sans"/>
                <a:sym typeface="Merriweather Sans"/>
              </a:rPr>
              <a:t>The staff created a fun contest that was included as a content spread in the book</a:t>
            </a:r>
          </a:p>
        </p:txBody>
      </p:sp>
    </p:spTree>
    <p:extLst>
      <p:ext uri="{BB962C8B-B14F-4D97-AF65-F5344CB8AC3E}">
        <p14:creationId xmlns:p14="http://schemas.microsoft.com/office/powerpoint/2010/main" val="369033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50" name="Shape 15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972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45" name="Shape 4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859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51" name="Shape 5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087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57" name="Shape 5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876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63" name="Shape 6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84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69" name="Shape 69"/>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336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75" name="Shape 7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161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84" name="Shape 8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63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92" name="Shape 9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167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914400" y="2111123"/>
            <a:ext cx="10363200" cy="1546500"/>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13" name="Shape 13"/>
          <p:cNvSpPr txBox="1">
            <a:spLocks noGrp="1"/>
          </p:cNvSpPr>
          <p:nvPr>
            <p:ph type="subTitle" idx="1"/>
          </p:nvPr>
        </p:nvSpPr>
        <p:spPr>
          <a:xfrm>
            <a:off x="914400" y="3786737"/>
            <a:ext cx="10363200" cy="1046400"/>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609600" y="274637"/>
            <a:ext cx="10972799"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1"/>
          </p:nvPr>
        </p:nvSpPr>
        <p:spPr>
          <a:xfrm>
            <a:off x="609600" y="1600200"/>
            <a:ext cx="10972799"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09600" y="274637"/>
            <a:ext cx="10972799"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9" name="Shape 19"/>
          <p:cNvSpPr txBox="1">
            <a:spLocks noGrp="1"/>
          </p:cNvSpPr>
          <p:nvPr>
            <p:ph type="body" idx="1"/>
          </p:nvPr>
        </p:nvSpPr>
        <p:spPr>
          <a:xfrm>
            <a:off x="609600" y="1600200"/>
            <a:ext cx="53259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0" name="Shape 20"/>
          <p:cNvSpPr txBox="1">
            <a:spLocks noGrp="1"/>
          </p:cNvSpPr>
          <p:nvPr>
            <p:ph type="body" idx="2"/>
          </p:nvPr>
        </p:nvSpPr>
        <p:spPr>
          <a:xfrm>
            <a:off x="6256365" y="1600200"/>
            <a:ext cx="53259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274637"/>
            <a:ext cx="10972799"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609600" y="5875078"/>
            <a:ext cx="10972799" cy="69270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38200" y="365125"/>
            <a:ext cx="10515599" cy="1325700"/>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838200" y="1825625"/>
            <a:ext cx="10515599" cy="43511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Calibri"/>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Calibri"/>
              <a:buChar char="•"/>
              <a:defRPr sz="2400">
                <a:solidFill>
                  <a:schemeClr val="dk1"/>
                </a:solidFill>
                <a:latin typeface="Calibri"/>
                <a:ea typeface="Calibri"/>
                <a:cs typeface="Calibri"/>
                <a:sym typeface="Calibri"/>
              </a:defRPr>
            </a:lvl2pPr>
            <a:lvl3pPr marL="1143000" indent="-101600" algn="l" rtl="0">
              <a:lnSpc>
                <a:spcPct val="90000"/>
              </a:lnSpc>
              <a:spcBef>
                <a:spcPts val="500"/>
              </a:spcBef>
              <a:buClr>
                <a:schemeClr val="dk1"/>
              </a:buClr>
              <a:buFont typeface="Calibri"/>
              <a:buChar char="•"/>
              <a:defRPr sz="2000">
                <a:solidFill>
                  <a:schemeClr val="dk1"/>
                </a:solidFill>
                <a:latin typeface="Calibri"/>
                <a:ea typeface="Calibri"/>
                <a:cs typeface="Calibri"/>
                <a:sym typeface="Calibri"/>
              </a:defRPr>
            </a:lvl3pPr>
            <a:lvl4pPr marL="1600200" indent="-114300" algn="l" rtl="0">
              <a:lnSpc>
                <a:spcPct val="90000"/>
              </a:lnSpc>
              <a:spcBef>
                <a:spcPts val="500"/>
              </a:spcBef>
              <a:buClr>
                <a:schemeClr val="dk1"/>
              </a:buClr>
              <a:buFont typeface="Calibri"/>
              <a:buChar char="•"/>
              <a:defRPr sz="1800">
                <a:solidFill>
                  <a:schemeClr val="dk1"/>
                </a:solidFill>
                <a:latin typeface="Calibri"/>
                <a:ea typeface="Calibri"/>
                <a:cs typeface="Calibri"/>
                <a:sym typeface="Calibri"/>
              </a:defRPr>
            </a:lvl4pPr>
            <a:lvl5pPr marL="2057400" indent="-114300" algn="l" rtl="0">
              <a:lnSpc>
                <a:spcPct val="90000"/>
              </a:lnSpc>
              <a:spcBef>
                <a:spcPts val="500"/>
              </a:spcBef>
              <a:buClr>
                <a:schemeClr val="dk1"/>
              </a:buClr>
              <a:buFont typeface="Calibri"/>
              <a:buChar char="•"/>
              <a:defRPr sz="1800">
                <a:solidFill>
                  <a:schemeClr val="dk1"/>
                </a:solidFill>
                <a:latin typeface="Calibri"/>
                <a:ea typeface="Calibri"/>
                <a:cs typeface="Calibri"/>
                <a:sym typeface="Calibri"/>
              </a:defRPr>
            </a:lvl5pPr>
            <a:lvl6pPr marL="2514600" indent="-114300" algn="l" rtl="0">
              <a:lnSpc>
                <a:spcPct val="90000"/>
              </a:lnSpc>
              <a:spcBef>
                <a:spcPts val="500"/>
              </a:spcBef>
              <a:buClr>
                <a:schemeClr val="dk1"/>
              </a:buClr>
              <a:buFont typeface="Calibri"/>
              <a:buChar char="•"/>
              <a:defRPr sz="1800">
                <a:solidFill>
                  <a:schemeClr val="dk1"/>
                </a:solidFill>
                <a:latin typeface="Calibri"/>
                <a:ea typeface="Calibri"/>
                <a:cs typeface="Calibri"/>
                <a:sym typeface="Calibri"/>
              </a:defRPr>
            </a:lvl6pPr>
            <a:lvl7pPr marL="2971800" indent="-114300" algn="l" rtl="0">
              <a:lnSpc>
                <a:spcPct val="90000"/>
              </a:lnSpc>
              <a:spcBef>
                <a:spcPts val="500"/>
              </a:spcBef>
              <a:buClr>
                <a:schemeClr val="dk1"/>
              </a:buClr>
              <a:buFont typeface="Calibri"/>
              <a:buChar char="•"/>
              <a:defRPr sz="1800">
                <a:solidFill>
                  <a:schemeClr val="dk1"/>
                </a:solidFill>
                <a:latin typeface="Calibri"/>
                <a:ea typeface="Calibri"/>
                <a:cs typeface="Calibri"/>
                <a:sym typeface="Calibri"/>
              </a:defRPr>
            </a:lvl7pPr>
            <a:lvl8pPr marL="3429000" indent="-114300" algn="l" rtl="0">
              <a:lnSpc>
                <a:spcPct val="90000"/>
              </a:lnSpc>
              <a:spcBef>
                <a:spcPts val="500"/>
              </a:spcBef>
              <a:buClr>
                <a:schemeClr val="dk1"/>
              </a:buClr>
              <a:buFont typeface="Calibri"/>
              <a:buChar char="•"/>
              <a:defRPr sz="1800">
                <a:solidFill>
                  <a:schemeClr val="dk1"/>
                </a:solidFill>
                <a:latin typeface="Calibri"/>
                <a:ea typeface="Calibri"/>
                <a:cs typeface="Calibri"/>
                <a:sym typeface="Calibri"/>
              </a:defRPr>
            </a:lvl8pPr>
            <a:lvl9pPr marL="3886200" indent="-114300" algn="l" rtl="0">
              <a:lnSpc>
                <a:spcPct val="90000"/>
              </a:lnSpc>
              <a:spcBef>
                <a:spcPts val="500"/>
              </a:spcBef>
              <a:buClr>
                <a:schemeClr val="dk1"/>
              </a:buClr>
              <a:buFont typeface="Calibri"/>
              <a:buChar char="•"/>
              <a:defRPr sz="1800">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838200" y="6356350"/>
            <a:ext cx="2743199" cy="365099"/>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4038600" y="6356350"/>
            <a:ext cx="4114800" cy="365099"/>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8610600" y="6356350"/>
            <a:ext cx="2743199" cy="365099"/>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600" y="274637"/>
            <a:ext cx="10972799" cy="114300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10" name="Shape 10"/>
          <p:cNvSpPr txBox="1">
            <a:spLocks noGrp="1"/>
          </p:cNvSpPr>
          <p:nvPr>
            <p:ph type="body" idx="1"/>
          </p:nvPr>
        </p:nvSpPr>
        <p:spPr>
          <a:xfrm>
            <a:off x="609600" y="1600200"/>
            <a:ext cx="10972799" cy="496770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Shape 33"/>
          <p:cNvPicPr preferRelativeResize="0"/>
          <p:nvPr/>
        </p:nvPicPr>
        <p:blipFill>
          <a:blip r:embed="rId3"/>
          <a:stretch>
            <a:fillRect/>
          </a:stretch>
        </p:blipFill>
        <p:spPr>
          <a:xfrm>
            <a:off x="11875" y="28925"/>
            <a:ext cx="12388249" cy="7226475"/>
          </a:xfrm>
          <a:prstGeom prst="rect">
            <a:avLst/>
          </a:prstGeom>
        </p:spPr>
      </p:pic>
      <p:sp>
        <p:nvSpPr>
          <p:cNvPr id="34" name="Shape 34"/>
          <p:cNvSpPr txBox="1">
            <a:spLocks noGrp="1"/>
          </p:cNvSpPr>
          <p:nvPr>
            <p:ph type="ctrTitle"/>
          </p:nvPr>
        </p:nvSpPr>
        <p:spPr>
          <a:xfrm>
            <a:off x="914400" y="1730126"/>
            <a:ext cx="10363200" cy="251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9600" b="0" i="0" u="none" strike="noStrike" cap="none" baseline="0">
                <a:solidFill>
                  <a:schemeClr val="dk1"/>
                </a:solidFill>
                <a:latin typeface="Garamond"/>
                <a:ea typeface="Garamond"/>
                <a:cs typeface="Garamond"/>
                <a:sym typeface="Garamond"/>
              </a:rPr>
              <a:t>Publication Branding</a:t>
            </a:r>
          </a:p>
        </p:txBody>
      </p:sp>
      <p:sp>
        <p:nvSpPr>
          <p:cNvPr id="35" name="Shape 35"/>
          <p:cNvSpPr txBox="1">
            <a:spLocks noGrp="1"/>
          </p:cNvSpPr>
          <p:nvPr>
            <p:ph type="subTitle" idx="1"/>
          </p:nvPr>
        </p:nvSpPr>
        <p:spPr>
          <a:xfrm>
            <a:off x="914400" y="6031707"/>
            <a:ext cx="10363200" cy="10464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Calibri"/>
              <a:buNone/>
            </a:pPr>
            <a:r>
              <a:rPr lang="en-US" sz="1800" dirty="0">
                <a:solidFill>
                  <a:schemeClr val="dk1"/>
                </a:solidFill>
                <a:latin typeface="Calibri"/>
                <a:ea typeface="Calibri"/>
                <a:cs typeface="Calibri"/>
                <a:sym typeface="Calibri"/>
              </a:rPr>
              <a:t>Attribution: Adviser Ava </a:t>
            </a:r>
            <a:r>
              <a:rPr lang="en-US" sz="1800" dirty="0" err="1">
                <a:solidFill>
                  <a:schemeClr val="dk1"/>
                </a:solidFill>
                <a:latin typeface="Calibri"/>
                <a:ea typeface="Calibri"/>
                <a:cs typeface="Calibri"/>
                <a:sym typeface="Calibri"/>
              </a:rPr>
              <a:t>Butzu</a:t>
            </a:r>
            <a:r>
              <a:rPr lang="en-US" sz="1800" dirty="0">
                <a:solidFill>
                  <a:schemeClr val="dk1"/>
                </a:solidFill>
                <a:latin typeface="Calibri"/>
                <a:ea typeface="Calibri"/>
                <a:cs typeface="Calibri"/>
                <a:sym typeface="Calibri"/>
              </a:rPr>
              <a:t> of Grand Blanc High </a:t>
            </a:r>
            <a:r>
              <a:rPr lang="en-US" sz="1800" dirty="0" smtClean="0">
                <a:solidFill>
                  <a:schemeClr val="dk1"/>
                </a:solidFill>
                <a:latin typeface="Calibri"/>
                <a:ea typeface="Calibri"/>
                <a:cs typeface="Calibri"/>
                <a:sym typeface="Calibri"/>
              </a:rPr>
              <a:t>School (Mich.), </a:t>
            </a:r>
            <a:r>
              <a:rPr lang="en-US" sz="1800" dirty="0" smtClean="0">
                <a:solidFill>
                  <a:schemeClr val="dk1"/>
                </a:solidFill>
                <a:latin typeface="Calibri"/>
                <a:ea typeface="Calibri"/>
                <a:cs typeface="Calibri"/>
                <a:sym typeface="Calibri"/>
              </a:rPr>
              <a:t>adviser Sarah Nichols of Whitney High School (Calif.), and adviser Mary Van of Century High School (N.D.) </a:t>
            </a:r>
            <a:r>
              <a:rPr lang="en-US" sz="1800" dirty="0" smtClean="0">
                <a:solidFill>
                  <a:schemeClr val="dk1"/>
                </a:solidFill>
                <a:latin typeface="Calibri"/>
                <a:ea typeface="Calibri"/>
                <a:cs typeface="Calibri"/>
                <a:sym typeface="Calibri"/>
              </a:rPr>
              <a:t>contributed </a:t>
            </a:r>
            <a:r>
              <a:rPr lang="en-US" sz="1800" dirty="0">
                <a:solidFill>
                  <a:schemeClr val="dk1"/>
                </a:solidFill>
                <a:latin typeface="Calibri"/>
                <a:ea typeface="Calibri"/>
                <a:cs typeface="Calibri"/>
                <a:sym typeface="Calibri"/>
              </a:rPr>
              <a:t>to this slideshow</a:t>
            </a:r>
          </a:p>
        </p:txBody>
      </p:sp>
      <p:sp>
        <p:nvSpPr>
          <p:cNvPr id="36" name="Shape 36"/>
          <p:cNvSpPr txBox="1"/>
          <p:nvPr/>
        </p:nvSpPr>
        <p:spPr>
          <a:xfrm>
            <a:off x="1083650" y="4628775"/>
            <a:ext cx="9923400" cy="457200"/>
          </a:xfrm>
          <a:prstGeom prst="rect">
            <a:avLst/>
          </a:prstGeom>
        </p:spPr>
        <p:txBody>
          <a:bodyPr lIns="91425" tIns="91425" rIns="91425" bIns="91425" anchor="t" anchorCtr="0">
            <a:noAutofit/>
          </a:bodyPr>
          <a:lstStyle/>
          <a:p>
            <a:pPr algn="ctr">
              <a:buNone/>
            </a:pPr>
            <a:r>
              <a:rPr lang="en-US" sz="3000">
                <a:latin typeface="Helvetica Neue"/>
                <a:ea typeface="Helvetica Neue"/>
                <a:cs typeface="Helvetica Neue"/>
                <a:sym typeface="Helvetica Neue"/>
              </a:rPr>
              <a:t>Entrepreneurship</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a:blip r:embed="rId3"/>
          <a:stretch>
            <a:fillRect/>
          </a:stretch>
        </p:blipFill>
        <p:spPr>
          <a:xfrm>
            <a:off x="3169338" y="0"/>
            <a:ext cx="6464299" cy="6858000"/>
          </a:xfrm>
          <a:prstGeom prst="rect">
            <a:avLst/>
          </a:prstGeom>
        </p:spPr>
      </p:pic>
      <p:sp>
        <p:nvSpPr>
          <p:cNvPr id="95" name="Shape 95"/>
          <p:cNvSpPr/>
          <p:nvPr/>
        </p:nvSpPr>
        <p:spPr>
          <a:xfrm>
            <a:off x="9514659" y="1794509"/>
            <a:ext cx="2144486" cy="3234688"/>
          </a:xfrm>
          <a:prstGeom prst="roundRect">
            <a:avLst>
              <a:gd name="adj" fmla="val 16667"/>
            </a:avLst>
          </a:prstGeom>
          <a:solidFill>
            <a:schemeClr val="accent1">
              <a:alpha val="74901"/>
            </a:schemeClr>
          </a:solidFill>
          <a:ln w="12700" cap="flat">
            <a:solidFill>
              <a:srgbClr val="42719C"/>
            </a:solidFill>
            <a:prstDash val="solid"/>
            <a:miter/>
            <a:headEnd type="none" w="med" len="med"/>
            <a:tailEnd type="none" w="med" len="med"/>
          </a:ln>
        </p:spPr>
        <p:txBody>
          <a:bodyPr lIns="91425" tIns="45700" rIns="91425" bIns="45700" anchor="ctr" anchorCtr="0">
            <a:noAutofit/>
          </a:bodyPr>
          <a:lstStyle/>
          <a:p>
            <a:endParaRPr/>
          </a:p>
        </p:txBody>
      </p:sp>
      <p:sp>
        <p:nvSpPr>
          <p:cNvPr id="96" name="Shape 96"/>
          <p:cNvSpPr txBox="1"/>
          <p:nvPr/>
        </p:nvSpPr>
        <p:spPr>
          <a:xfrm>
            <a:off x="9763942" y="2040371"/>
            <a:ext cx="1645920" cy="286232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a:solidFill>
                  <a:schemeClr val="dk1"/>
                </a:solidFill>
                <a:latin typeface="Calibri"/>
                <a:ea typeface="Calibri"/>
                <a:cs typeface="Calibri"/>
                <a:sym typeface="Calibri"/>
              </a:rPr>
              <a:t>Use unique sales tactics that will speak to your audience and relate to their everyday experiences … even parking tickets!</a:t>
            </a:r>
          </a:p>
        </p:txBody>
      </p:sp>
      <p:cxnSp>
        <p:nvCxnSpPr>
          <p:cNvPr id="97" name="Shape 97"/>
          <p:cNvCxnSpPr/>
          <p:nvPr/>
        </p:nvCxnSpPr>
        <p:spPr>
          <a:xfrm rot="10800000">
            <a:off x="6335758" y="1428749"/>
            <a:ext cx="3493770" cy="1180510"/>
          </a:xfrm>
          <a:prstGeom prst="straightConnector1">
            <a:avLst/>
          </a:prstGeom>
          <a:noFill/>
          <a:ln w="63500" cap="flat">
            <a:solidFill>
              <a:schemeClr val="accent1"/>
            </a:solidFill>
            <a:prstDash val="solid"/>
            <a:miter/>
            <a:headEnd type="none" w="med" len="med"/>
            <a:tailEnd type="triangle" w="med" len="med"/>
          </a:ln>
        </p:spPr>
      </p:cxn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a:blip r:embed="rId3"/>
          <a:stretch>
            <a:fillRect/>
          </a:stretch>
        </p:blipFill>
        <p:spPr>
          <a:xfrm>
            <a:off x="1524000" y="0"/>
            <a:ext cx="5143499" cy="6858000"/>
          </a:xfrm>
          <a:prstGeom prst="rect">
            <a:avLst/>
          </a:prstGeom>
        </p:spPr>
      </p:pic>
      <p:sp>
        <p:nvSpPr>
          <p:cNvPr id="103" name="Shape 103"/>
          <p:cNvSpPr/>
          <p:nvPr/>
        </p:nvSpPr>
        <p:spPr>
          <a:xfrm>
            <a:off x="8165918" y="1680209"/>
            <a:ext cx="2144486" cy="3006088"/>
          </a:xfrm>
          <a:prstGeom prst="roundRect">
            <a:avLst>
              <a:gd name="adj" fmla="val 16667"/>
            </a:avLst>
          </a:prstGeom>
          <a:solidFill>
            <a:schemeClr val="accent1">
              <a:alpha val="74901"/>
            </a:schemeClr>
          </a:solidFill>
          <a:ln w="12700" cap="flat">
            <a:solidFill>
              <a:srgbClr val="42719C"/>
            </a:solidFill>
            <a:prstDash val="solid"/>
            <a:miter/>
            <a:headEnd type="none" w="med" len="med"/>
            <a:tailEnd type="none" w="med" len="med"/>
          </a:ln>
        </p:spPr>
        <p:txBody>
          <a:bodyPr lIns="91425" tIns="45700" rIns="91425" bIns="45700" anchor="ctr" anchorCtr="0">
            <a:noAutofit/>
          </a:bodyPr>
          <a:lstStyle/>
          <a:p>
            <a:endParaRPr/>
          </a:p>
        </p:txBody>
      </p:sp>
      <p:sp>
        <p:nvSpPr>
          <p:cNvPr id="104" name="Shape 104"/>
          <p:cNvSpPr txBox="1"/>
          <p:nvPr/>
        </p:nvSpPr>
        <p:spPr>
          <a:xfrm>
            <a:off x="8415202" y="1926071"/>
            <a:ext cx="1645920" cy="258532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a:solidFill>
                  <a:schemeClr val="dk1"/>
                </a:solidFill>
                <a:latin typeface="Calibri"/>
                <a:ea typeface="Calibri"/>
                <a:cs typeface="Calibri"/>
                <a:sym typeface="Calibri"/>
              </a:rPr>
              <a:t>Use direct, personal marketing to individuals, making the sales process personal instead of business</a:t>
            </a:r>
          </a:p>
        </p:txBody>
      </p:sp>
      <p:cxnSp>
        <p:nvCxnSpPr>
          <p:cNvPr id="105" name="Shape 105"/>
          <p:cNvCxnSpPr/>
          <p:nvPr/>
        </p:nvCxnSpPr>
        <p:spPr>
          <a:xfrm rot="10800000">
            <a:off x="4987019" y="1314449"/>
            <a:ext cx="3493770" cy="1180510"/>
          </a:xfrm>
          <a:prstGeom prst="straightConnector1">
            <a:avLst/>
          </a:prstGeom>
          <a:noFill/>
          <a:ln w="63500" cap="flat">
            <a:solidFill>
              <a:schemeClr val="accent1"/>
            </a:solidFill>
            <a:prstDash val="solid"/>
            <a:miter/>
            <a:headEnd type="none" w="med" len="med"/>
            <a:tailEnd type="triangle" w="med" len="med"/>
          </a:ln>
        </p:spPr>
      </p:cxn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a:blip r:embed="rId3"/>
          <a:stretch>
            <a:fillRect/>
          </a:stretch>
        </p:blipFill>
        <p:spPr>
          <a:xfrm>
            <a:off x="1952625" y="357188"/>
            <a:ext cx="8393905" cy="6366866"/>
          </a:xfrm>
          <a:prstGeom prst="rect">
            <a:avLst/>
          </a:prstGeom>
        </p:spPr>
      </p:pic>
      <p:sp>
        <p:nvSpPr>
          <p:cNvPr id="111" name="Shape 111"/>
          <p:cNvSpPr/>
          <p:nvPr/>
        </p:nvSpPr>
        <p:spPr>
          <a:xfrm>
            <a:off x="8360228" y="2457450"/>
            <a:ext cx="2144486" cy="3509009"/>
          </a:xfrm>
          <a:prstGeom prst="roundRect">
            <a:avLst>
              <a:gd name="adj" fmla="val 16667"/>
            </a:avLst>
          </a:prstGeom>
          <a:solidFill>
            <a:schemeClr val="accent1">
              <a:alpha val="74901"/>
            </a:schemeClr>
          </a:solidFill>
          <a:ln w="12700" cap="flat">
            <a:solidFill>
              <a:srgbClr val="42719C"/>
            </a:solidFill>
            <a:prstDash val="solid"/>
            <a:miter/>
            <a:headEnd type="none" w="med" len="med"/>
            <a:tailEnd type="none" w="med" len="med"/>
          </a:ln>
        </p:spPr>
        <p:txBody>
          <a:bodyPr lIns="91425" tIns="45700" rIns="91425" bIns="45700" anchor="ctr" anchorCtr="0">
            <a:noAutofit/>
          </a:bodyPr>
          <a:lstStyle/>
          <a:p>
            <a:endParaRPr/>
          </a:p>
        </p:txBody>
      </p:sp>
      <p:sp>
        <p:nvSpPr>
          <p:cNvPr id="112" name="Shape 112"/>
          <p:cNvSpPr txBox="1"/>
          <p:nvPr/>
        </p:nvSpPr>
        <p:spPr>
          <a:xfrm>
            <a:off x="8609511" y="2703310"/>
            <a:ext cx="1645920" cy="313932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dirty="0">
                <a:solidFill>
                  <a:schemeClr val="dk1"/>
                </a:solidFill>
                <a:latin typeface="Calibri"/>
                <a:ea typeface="Calibri"/>
                <a:cs typeface="Calibri"/>
                <a:sym typeface="Calibri"/>
              </a:rPr>
              <a:t>Take screen shots of modules in the yearbook or post photos used in a story on social media to show students how they are featured</a:t>
            </a:r>
          </a:p>
        </p:txBody>
      </p:sp>
      <p:cxnSp>
        <p:nvCxnSpPr>
          <p:cNvPr id="113" name="Shape 113"/>
          <p:cNvCxnSpPr/>
          <p:nvPr/>
        </p:nvCxnSpPr>
        <p:spPr>
          <a:xfrm rot="10800000">
            <a:off x="5181329" y="2091689"/>
            <a:ext cx="3493770" cy="1180510"/>
          </a:xfrm>
          <a:prstGeom prst="straightConnector1">
            <a:avLst/>
          </a:prstGeom>
          <a:noFill/>
          <a:ln w="63500" cap="flat">
            <a:solidFill>
              <a:schemeClr val="accent1"/>
            </a:solidFill>
            <a:prstDash val="solid"/>
            <a:miter/>
            <a:headEnd type="none" w="med" len="med"/>
            <a:tailEnd type="triangle" w="med" len="med"/>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p:tgtEl>
                                          <p:spTgt spid="110"/>
                                        </p:tgtEl>
                                        <p:attrNameLst>
                                          <p:attrName>ppt_w</p:attrName>
                                        </p:attrNameLst>
                                      </p:cBhvr>
                                      <p:tavLst>
                                        <p:tav tm="0">
                                          <p:val>
                                            <p:strVal val="0"/>
                                          </p:val>
                                        </p:tav>
                                        <p:tav tm="100000">
                                          <p:val>
                                            <p:strVal val="#ppt_w"/>
                                          </p:val>
                                        </p:tav>
                                      </p:tavLst>
                                    </p:anim>
                                    <p:anim calcmode="lin" valueType="num">
                                      <p:cBhvr additive="base">
                                        <p:cTn id="8" dur="500"/>
                                        <p:tgtEl>
                                          <p:spTgt spid="1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600" y="0"/>
            <a:ext cx="3863662"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138" y="0"/>
            <a:ext cx="3863662" cy="6858000"/>
          </a:xfrm>
          <a:prstGeom prst="rect">
            <a:avLst/>
          </a:prstGeom>
        </p:spPr>
      </p:pic>
      <p:sp>
        <p:nvSpPr>
          <p:cNvPr id="6" name="Shape 111"/>
          <p:cNvSpPr/>
          <p:nvPr/>
        </p:nvSpPr>
        <p:spPr>
          <a:xfrm>
            <a:off x="5066043" y="1648557"/>
            <a:ext cx="2144486" cy="3509009"/>
          </a:xfrm>
          <a:prstGeom prst="roundRect">
            <a:avLst>
              <a:gd name="adj" fmla="val 16667"/>
            </a:avLst>
          </a:prstGeom>
          <a:solidFill>
            <a:schemeClr val="accent1">
              <a:alpha val="74901"/>
            </a:schemeClr>
          </a:solidFill>
          <a:ln w="12700" cap="flat">
            <a:solidFill>
              <a:srgbClr val="42719C"/>
            </a:solidFill>
            <a:prstDash val="solid"/>
            <a:miter/>
            <a:headEnd type="none" w="med" len="med"/>
            <a:tailEnd type="none" w="med" len="med"/>
          </a:ln>
        </p:spPr>
        <p:txBody>
          <a:bodyPr lIns="91425" tIns="45700" rIns="91425" bIns="45700" anchor="ctr" anchorCtr="0">
            <a:noAutofit/>
          </a:bodyPr>
          <a:lstStyle/>
          <a:p>
            <a:endParaRPr/>
          </a:p>
        </p:txBody>
      </p:sp>
      <p:sp>
        <p:nvSpPr>
          <p:cNvPr id="7" name="Shape 112"/>
          <p:cNvSpPr txBox="1"/>
          <p:nvPr/>
        </p:nvSpPr>
        <p:spPr>
          <a:xfrm>
            <a:off x="5315326" y="1894417"/>
            <a:ext cx="1645920" cy="313932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dirty="0">
                <a:solidFill>
                  <a:schemeClr val="dk1"/>
                </a:solidFill>
                <a:latin typeface="Calibri"/>
                <a:ea typeface="Calibri"/>
                <a:cs typeface="Calibri"/>
                <a:sym typeface="Calibri"/>
              </a:rPr>
              <a:t>Take screen shots of modules in the yearbook or post photos used in a story on social media to show students how they are featured</a:t>
            </a:r>
          </a:p>
        </p:txBody>
      </p:sp>
    </p:spTree>
    <p:extLst>
      <p:ext uri="{BB962C8B-B14F-4D97-AF65-F5344CB8AC3E}">
        <p14:creationId xmlns:p14="http://schemas.microsoft.com/office/powerpoint/2010/main" val="1012104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p:cNvPicPr preferRelativeResize="0"/>
          <p:nvPr/>
        </p:nvPicPr>
        <p:blipFill>
          <a:blip r:embed="rId3"/>
          <a:stretch>
            <a:fillRect/>
          </a:stretch>
        </p:blipFill>
        <p:spPr>
          <a:xfrm>
            <a:off x="1524000" y="-1"/>
            <a:ext cx="9144001" cy="6898107"/>
          </a:xfrm>
          <a:prstGeom prst="rect">
            <a:avLst/>
          </a:prstGeom>
        </p:spPr>
      </p:pic>
      <p:sp>
        <p:nvSpPr>
          <p:cNvPr id="119" name="Shape 119"/>
          <p:cNvSpPr/>
          <p:nvPr/>
        </p:nvSpPr>
        <p:spPr>
          <a:xfrm>
            <a:off x="9514659" y="1348740"/>
            <a:ext cx="2144486" cy="4493177"/>
          </a:xfrm>
          <a:prstGeom prst="roundRect">
            <a:avLst>
              <a:gd name="adj" fmla="val 16667"/>
            </a:avLst>
          </a:prstGeom>
          <a:solidFill>
            <a:schemeClr val="accent1">
              <a:alpha val="74901"/>
            </a:schemeClr>
          </a:solidFill>
          <a:ln w="12700" cap="flat">
            <a:solidFill>
              <a:srgbClr val="42719C"/>
            </a:solidFill>
            <a:prstDash val="solid"/>
            <a:miter/>
            <a:headEnd type="none" w="med" len="med"/>
            <a:tailEnd type="none" w="med" len="med"/>
          </a:ln>
        </p:spPr>
        <p:txBody>
          <a:bodyPr lIns="91425" tIns="45700" rIns="91425" bIns="45700" anchor="ctr" anchorCtr="0">
            <a:noAutofit/>
          </a:bodyPr>
          <a:lstStyle/>
          <a:p>
            <a:endParaRPr/>
          </a:p>
        </p:txBody>
      </p:sp>
      <p:sp>
        <p:nvSpPr>
          <p:cNvPr id="120" name="Shape 120"/>
          <p:cNvSpPr txBox="1"/>
          <p:nvPr/>
        </p:nvSpPr>
        <p:spPr>
          <a:xfrm>
            <a:off x="9763942" y="1594600"/>
            <a:ext cx="1645920" cy="424731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a:solidFill>
                  <a:schemeClr val="dk1"/>
                </a:solidFill>
                <a:latin typeface="Calibri"/>
                <a:ea typeface="Calibri"/>
                <a:cs typeface="Calibri"/>
                <a:sym typeface="Calibri"/>
              </a:rPr>
              <a:t>Print off photos used in the yearbook and make a giant wall; encourage members of your publications staff to be involved in marketing from their own social media accounts</a:t>
            </a:r>
          </a:p>
        </p:txBody>
      </p:sp>
      <p:cxnSp>
        <p:nvCxnSpPr>
          <p:cNvPr id="121" name="Shape 121"/>
          <p:cNvCxnSpPr/>
          <p:nvPr/>
        </p:nvCxnSpPr>
        <p:spPr>
          <a:xfrm rot="10800000">
            <a:off x="6335758" y="982980"/>
            <a:ext cx="3493770" cy="1180510"/>
          </a:xfrm>
          <a:prstGeom prst="straightConnector1">
            <a:avLst/>
          </a:prstGeom>
          <a:noFill/>
          <a:ln w="63500" cap="flat">
            <a:solidFill>
              <a:schemeClr val="accent1"/>
            </a:solidFill>
            <a:prstDash val="solid"/>
            <a:miter/>
            <a:headEnd type="none" w="med" len="med"/>
            <a:tailEnd type="triangle" w="med" len="med"/>
          </a:ln>
        </p:spPr>
      </p:cxn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a:blip r:embed="rId3"/>
          <a:stretch>
            <a:fillRect/>
          </a:stretch>
        </p:blipFill>
        <p:spPr>
          <a:xfrm>
            <a:off x="2197556" y="0"/>
            <a:ext cx="7635875" cy="6878231"/>
          </a:xfrm>
          <a:prstGeom prst="rect">
            <a:avLst/>
          </a:prstGeom>
        </p:spPr>
      </p:pic>
      <p:sp>
        <p:nvSpPr>
          <p:cNvPr id="127" name="Shape 127"/>
          <p:cNvSpPr/>
          <p:nvPr/>
        </p:nvSpPr>
        <p:spPr>
          <a:xfrm>
            <a:off x="450668" y="1714500"/>
            <a:ext cx="2144486" cy="1748790"/>
          </a:xfrm>
          <a:prstGeom prst="roundRect">
            <a:avLst>
              <a:gd name="adj" fmla="val 16667"/>
            </a:avLst>
          </a:prstGeom>
          <a:solidFill>
            <a:schemeClr val="accent1">
              <a:alpha val="74901"/>
            </a:schemeClr>
          </a:solidFill>
          <a:ln w="12700" cap="flat">
            <a:solidFill>
              <a:srgbClr val="42719C"/>
            </a:solidFill>
            <a:prstDash val="solid"/>
            <a:miter/>
            <a:headEnd type="none" w="med" len="med"/>
            <a:tailEnd type="none" w="med" len="med"/>
          </a:ln>
        </p:spPr>
        <p:txBody>
          <a:bodyPr lIns="91425" tIns="45700" rIns="91425" bIns="45700" anchor="ctr" anchorCtr="0">
            <a:noAutofit/>
          </a:bodyPr>
          <a:lstStyle/>
          <a:p>
            <a:endParaRPr/>
          </a:p>
        </p:txBody>
      </p:sp>
      <p:sp>
        <p:nvSpPr>
          <p:cNvPr id="128" name="Shape 128"/>
          <p:cNvSpPr txBox="1"/>
          <p:nvPr/>
        </p:nvSpPr>
        <p:spPr>
          <a:xfrm>
            <a:off x="699952" y="1960360"/>
            <a:ext cx="1645920"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a:solidFill>
                  <a:schemeClr val="dk1"/>
                </a:solidFill>
                <a:latin typeface="Calibri"/>
                <a:ea typeface="Calibri"/>
                <a:cs typeface="Calibri"/>
                <a:sym typeface="Calibri"/>
              </a:rPr>
              <a:t>Ask students to submit their own content to the publication</a:t>
            </a:r>
          </a:p>
        </p:txBody>
      </p:sp>
      <p:cxnSp>
        <p:nvCxnSpPr>
          <p:cNvPr id="129" name="Shape 129"/>
          <p:cNvCxnSpPr/>
          <p:nvPr/>
        </p:nvCxnSpPr>
        <p:spPr>
          <a:xfrm rot="10800000" flipH="1">
            <a:off x="2345872" y="1289809"/>
            <a:ext cx="1313360" cy="1761945"/>
          </a:xfrm>
          <a:prstGeom prst="straightConnector1">
            <a:avLst/>
          </a:prstGeom>
          <a:noFill/>
          <a:ln w="63500" cap="flat">
            <a:solidFill>
              <a:schemeClr val="accent1"/>
            </a:solidFill>
            <a:prstDash val="solid"/>
            <a:miter/>
            <a:headEnd type="none" w="med" len="med"/>
            <a:tailEnd type="triangle" w="med" len="med"/>
          </a:ln>
        </p:spPr>
      </p:cxn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a:blip r:embed="rId3"/>
          <a:stretch>
            <a:fillRect/>
          </a:stretch>
        </p:blipFill>
        <p:spPr>
          <a:xfrm>
            <a:off x="1524000" y="22328"/>
            <a:ext cx="8572500" cy="6429375"/>
          </a:xfrm>
          <a:prstGeom prst="rect">
            <a:avLst/>
          </a:prstGeom>
        </p:spPr>
      </p:pic>
      <p:pic>
        <p:nvPicPr>
          <p:cNvPr id="135" name="Shape 135"/>
          <p:cNvPicPr preferRelativeResize="0"/>
          <p:nvPr/>
        </p:nvPicPr>
        <p:blipFill>
          <a:blip r:embed="rId4"/>
          <a:stretch>
            <a:fillRect/>
          </a:stretch>
        </p:blipFill>
        <p:spPr>
          <a:xfrm>
            <a:off x="5434087" y="3429001"/>
            <a:ext cx="5233912" cy="3464719"/>
          </a:xfrm>
          <a:prstGeom prst="rect">
            <a:avLst/>
          </a:prstGeom>
        </p:spPr>
      </p:pic>
      <p:sp>
        <p:nvSpPr>
          <p:cNvPr id="136" name="Shape 136"/>
          <p:cNvSpPr/>
          <p:nvPr/>
        </p:nvSpPr>
        <p:spPr>
          <a:xfrm>
            <a:off x="199208" y="424689"/>
            <a:ext cx="2144486" cy="4947409"/>
          </a:xfrm>
          <a:prstGeom prst="roundRect">
            <a:avLst>
              <a:gd name="adj" fmla="val 16667"/>
            </a:avLst>
          </a:prstGeom>
          <a:solidFill>
            <a:schemeClr val="accent1">
              <a:alpha val="74901"/>
            </a:schemeClr>
          </a:solidFill>
          <a:ln w="12700" cap="flat">
            <a:solidFill>
              <a:srgbClr val="42719C"/>
            </a:solidFill>
            <a:prstDash val="solid"/>
            <a:miter/>
            <a:headEnd type="none" w="med" len="med"/>
            <a:tailEnd type="none" w="med" len="med"/>
          </a:ln>
        </p:spPr>
        <p:txBody>
          <a:bodyPr lIns="91425" tIns="45700" rIns="91425" bIns="45700" anchor="ctr" anchorCtr="0">
            <a:noAutofit/>
          </a:bodyPr>
          <a:lstStyle/>
          <a:p>
            <a:endParaRPr/>
          </a:p>
        </p:txBody>
      </p:sp>
      <p:sp>
        <p:nvSpPr>
          <p:cNvPr id="137" name="Shape 137"/>
          <p:cNvSpPr txBox="1"/>
          <p:nvPr/>
        </p:nvSpPr>
        <p:spPr>
          <a:xfrm>
            <a:off x="448491" y="670552"/>
            <a:ext cx="1645920" cy="452431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a:solidFill>
                  <a:schemeClr val="dk1"/>
                </a:solidFill>
                <a:latin typeface="Calibri"/>
                <a:ea typeface="Calibri"/>
                <a:cs typeface="Calibri"/>
                <a:sym typeface="Calibri"/>
              </a:rPr>
              <a:t>Create a contest that can serve as both a way to engage your audience and a way to gather content for your publication (featured: a spread in the yearbook made up of the students’ doodles)</a:t>
            </a:r>
          </a:p>
        </p:txBody>
      </p:sp>
      <p:cxnSp>
        <p:nvCxnSpPr>
          <p:cNvPr id="138" name="Shape 138"/>
          <p:cNvCxnSpPr/>
          <p:nvPr/>
        </p:nvCxnSpPr>
        <p:spPr>
          <a:xfrm rot="10800000" flipH="1">
            <a:off x="2094411" y="1565910"/>
            <a:ext cx="4729298" cy="196035"/>
          </a:xfrm>
          <a:prstGeom prst="straightConnector1">
            <a:avLst/>
          </a:prstGeom>
          <a:noFill/>
          <a:ln w="63500" cap="flat">
            <a:solidFill>
              <a:schemeClr val="accent1"/>
            </a:solidFill>
            <a:prstDash val="solid"/>
            <a:miter/>
            <a:headEnd type="none" w="med" len="med"/>
            <a:tailEnd type="triangle" w="med" len="med"/>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p:tgtEl>
                                          <p:spTgt spid="135"/>
                                        </p:tgtEl>
                                        <p:attrNameLst>
                                          <p:attrName>ppt_w</p:attrName>
                                        </p:attrNameLst>
                                      </p:cBhvr>
                                      <p:tavLst>
                                        <p:tav tm="0">
                                          <p:val>
                                            <p:strVal val="0"/>
                                          </p:val>
                                        </p:tav>
                                        <p:tav tm="100000">
                                          <p:val>
                                            <p:strVal val="#ppt_w"/>
                                          </p:val>
                                        </p:tav>
                                      </p:tavLst>
                                    </p:anim>
                                    <p:anim calcmode="lin" valueType="num">
                                      <p:cBhvr additive="base">
                                        <p:cTn id="8" dur="500"/>
                                        <p:tgtEl>
                                          <p:spTgt spid="13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p:nvPr/>
        </p:nvPicPr>
        <p:blipFill>
          <a:blip r:embed="rId3"/>
          <a:stretch>
            <a:fillRect/>
          </a:stretch>
        </p:blipFill>
        <p:spPr>
          <a:xfrm>
            <a:off x="1524000" y="0"/>
            <a:ext cx="9479216" cy="4191000"/>
          </a:xfrm>
          <a:prstGeom prst="rect">
            <a:avLst/>
          </a:prstGeom>
        </p:spPr>
      </p:pic>
      <p:pic>
        <p:nvPicPr>
          <p:cNvPr id="144" name="Shape 144"/>
          <p:cNvPicPr preferRelativeResize="0"/>
          <p:nvPr/>
        </p:nvPicPr>
        <p:blipFill>
          <a:blip r:embed="rId4"/>
          <a:stretch>
            <a:fillRect/>
          </a:stretch>
        </p:blipFill>
        <p:spPr>
          <a:xfrm>
            <a:off x="1524000" y="-107840"/>
            <a:ext cx="9434286" cy="6965839"/>
          </a:xfrm>
          <a:prstGeom prst="rect">
            <a:avLst/>
          </a:prstGeom>
        </p:spPr>
      </p:pic>
      <p:sp>
        <p:nvSpPr>
          <p:cNvPr id="145" name="Shape 145"/>
          <p:cNvSpPr/>
          <p:nvPr/>
        </p:nvSpPr>
        <p:spPr>
          <a:xfrm>
            <a:off x="187775" y="1579125"/>
            <a:ext cx="2144400" cy="3528900"/>
          </a:xfrm>
          <a:prstGeom prst="roundRect">
            <a:avLst>
              <a:gd name="adj" fmla="val 16667"/>
            </a:avLst>
          </a:prstGeom>
          <a:solidFill>
            <a:schemeClr val="accent1">
              <a:alpha val="74901"/>
            </a:schemeClr>
          </a:solidFill>
          <a:ln w="12700" cap="flat">
            <a:solidFill>
              <a:srgbClr val="42719C"/>
            </a:solidFill>
            <a:prstDash val="solid"/>
            <a:miter/>
            <a:headEnd type="none" w="med" len="med"/>
            <a:tailEnd type="none" w="med" len="med"/>
          </a:ln>
        </p:spPr>
        <p:txBody>
          <a:bodyPr lIns="91425" tIns="45700" rIns="91425" bIns="45700" anchor="ctr" anchorCtr="0">
            <a:noAutofit/>
          </a:bodyPr>
          <a:lstStyle/>
          <a:p>
            <a:endParaRPr/>
          </a:p>
        </p:txBody>
      </p:sp>
      <p:sp>
        <p:nvSpPr>
          <p:cNvPr id="146" name="Shape 146"/>
          <p:cNvSpPr txBox="1"/>
          <p:nvPr/>
        </p:nvSpPr>
        <p:spPr>
          <a:xfrm>
            <a:off x="187779" y="1824982"/>
            <a:ext cx="2041070" cy="286232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a:solidFill>
                  <a:schemeClr val="dk1"/>
                </a:solidFill>
                <a:latin typeface="Calibri"/>
                <a:ea typeface="Calibri"/>
                <a:cs typeface="Calibri"/>
                <a:sym typeface="Calibri"/>
              </a:rPr>
              <a:t>Use current trends in social media (Throwback Thursday, selfies, “Keep calm and …”, “I don’t always … but when I do I …”) to market the publication, as well as increase ad sales</a:t>
            </a:r>
          </a:p>
        </p:txBody>
      </p:sp>
      <p:cxnSp>
        <p:nvCxnSpPr>
          <p:cNvPr id="147" name="Shape 147"/>
          <p:cNvCxnSpPr/>
          <p:nvPr/>
        </p:nvCxnSpPr>
        <p:spPr>
          <a:xfrm rot="10800000" flipH="1">
            <a:off x="2082982" y="1303019"/>
            <a:ext cx="1746068" cy="1613356"/>
          </a:xfrm>
          <a:prstGeom prst="straightConnector1">
            <a:avLst/>
          </a:prstGeom>
          <a:noFill/>
          <a:ln w="63500" cap="flat">
            <a:solidFill>
              <a:schemeClr val="accent1"/>
            </a:solidFill>
            <a:prstDash val="solid"/>
            <a:miter/>
            <a:headEnd type="none" w="med" len="med"/>
            <a:tailEnd type="triangle" w="med" len="med"/>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1000"/>
                                        <p:tgtEl>
                                          <p:spTgt spid="14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 calcmode="lin" valueType="num">
                                      <p:cBhvr additive="base">
                                        <p:cTn id="12" dur="1000"/>
                                        <p:tgtEl>
                                          <p:spTgt spid="14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Warm Up</a:t>
            </a:r>
          </a:p>
        </p:txBody>
      </p:sp>
      <p:sp>
        <p:nvSpPr>
          <p:cNvPr id="42" name="Shape 42"/>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1. Think of an actor or reality television star who has largely lost credibility with the public. What did that person do to build their following? What kinds of actions destroyed their relationship with their audience?</a:t>
            </a:r>
          </a:p>
          <a:p>
            <a:pPr marL="228600" marR="0" lvl="0" indent="-228600" algn="l" rtl="0">
              <a:lnSpc>
                <a:spcPct val="90000"/>
              </a:lnSpc>
              <a:spcBef>
                <a:spcPts val="100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2. If your non-journalism classmates were to describe (1) your staff and (2) your publication in 3-5 sentences, what do you think they would say?” </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Discussion</a:t>
            </a:r>
          </a:p>
        </p:txBody>
      </p:sp>
      <p:sp>
        <p:nvSpPr>
          <p:cNvPr id="48" name="Shape 48"/>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To what extent is a positive view of a publication and publication staff necessary to a publication’s success?</a:t>
            </a:r>
          </a:p>
          <a:p>
            <a:pPr marL="228600" marR="0" lvl="0" indent="-228600" algn="l" rtl="0">
              <a:lnSpc>
                <a:spcPct val="90000"/>
              </a:lnSpc>
              <a:spcBef>
                <a:spcPts val="100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How does social media play a role in establishing a publication’s “brand”, the face they portray to their audience?</a:t>
            </a:r>
          </a:p>
          <a:p>
            <a:pPr marL="228600" marR="0" lvl="0" indent="-228600" algn="l" rtl="0">
              <a:lnSpc>
                <a:spcPct val="90000"/>
              </a:lnSpc>
              <a:spcBef>
                <a:spcPts val="100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What other interactions do we have with our audience that form our “brand”?</a:t>
            </a:r>
          </a:p>
          <a:p>
            <a:endParaRPr lang="en-US" sz="28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Debrief</a:t>
            </a:r>
          </a:p>
        </p:txBody>
      </p:sp>
      <p:sp>
        <p:nvSpPr>
          <p:cNvPr id="54" name="Shape 54"/>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3. Based on our initial discussion, why is publication branding important?</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Branding</a:t>
            </a:r>
          </a:p>
        </p:txBody>
      </p:sp>
      <p:sp>
        <p:nvSpPr>
          <p:cNvPr id="60" name="Shape 60"/>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A </a:t>
            </a:r>
            <a:r>
              <a:rPr lang="en-US" sz="2800" b="0" i="0" u="sng" strike="noStrike" cap="none" baseline="0">
                <a:solidFill>
                  <a:schemeClr val="dk1"/>
                </a:solidFill>
                <a:latin typeface="Calibri"/>
                <a:ea typeface="Calibri"/>
                <a:cs typeface="Calibri"/>
                <a:sym typeface="Calibri"/>
              </a:rPr>
              <a:t>strategic</a:t>
            </a:r>
            <a:r>
              <a:rPr lang="en-US" sz="2800" b="0" i="0" u="none" strike="noStrike" cap="none" baseline="0">
                <a:solidFill>
                  <a:schemeClr val="dk1"/>
                </a:solidFill>
                <a:latin typeface="Calibri"/>
                <a:ea typeface="Calibri"/>
                <a:cs typeface="Calibri"/>
                <a:sym typeface="Calibri"/>
              </a:rPr>
              <a:t> plan to put forward a specific </a:t>
            </a:r>
            <a:r>
              <a:rPr lang="en-US" sz="2800" b="0" i="0" u="sng" strike="noStrike" cap="none" baseline="0">
                <a:solidFill>
                  <a:schemeClr val="dk1"/>
                </a:solidFill>
                <a:latin typeface="Calibri"/>
                <a:ea typeface="Calibri"/>
                <a:cs typeface="Calibri"/>
                <a:sym typeface="Calibri"/>
              </a:rPr>
              <a:t>image</a:t>
            </a:r>
            <a:r>
              <a:rPr lang="en-US" sz="2800" b="0" i="0" u="none" strike="noStrike" cap="none" baseline="0">
                <a:solidFill>
                  <a:schemeClr val="dk1"/>
                </a:solidFill>
                <a:latin typeface="Calibri"/>
                <a:ea typeface="Calibri"/>
                <a:cs typeface="Calibri"/>
                <a:sym typeface="Calibri"/>
              </a:rPr>
              <a:t> to an audience and/or to interact with an audience in order to facilitate a </a:t>
            </a:r>
            <a:r>
              <a:rPr lang="en-US" sz="2800" b="0" i="0" u="sng" strike="noStrike" cap="none" baseline="0">
                <a:solidFill>
                  <a:schemeClr val="dk1"/>
                </a:solidFill>
                <a:latin typeface="Calibri"/>
                <a:ea typeface="Calibri"/>
                <a:cs typeface="Calibri"/>
                <a:sym typeface="Calibri"/>
              </a:rPr>
              <a:t>positive</a:t>
            </a:r>
            <a:r>
              <a:rPr lang="en-US" sz="2800" b="0" i="0" u="none" strike="noStrike" cap="none" baseline="0">
                <a:solidFill>
                  <a:schemeClr val="dk1"/>
                </a:solidFill>
                <a:latin typeface="Calibri"/>
                <a:ea typeface="Calibri"/>
                <a:cs typeface="Calibri"/>
                <a:sym typeface="Calibri"/>
              </a:rPr>
              <a:t> audience outlook, thereby increasing the </a:t>
            </a:r>
            <a:r>
              <a:rPr lang="en-US" sz="2800" b="0" i="0" u="sng" strike="noStrike" cap="none" baseline="0">
                <a:solidFill>
                  <a:schemeClr val="dk1"/>
                </a:solidFill>
                <a:latin typeface="Calibri"/>
                <a:ea typeface="Calibri"/>
                <a:cs typeface="Calibri"/>
                <a:sym typeface="Calibri"/>
              </a:rPr>
              <a:t>favor</a:t>
            </a:r>
            <a:r>
              <a:rPr lang="en-US" sz="2800" b="0" i="0" u="none" strike="noStrike" cap="none" baseline="0">
                <a:solidFill>
                  <a:schemeClr val="dk1"/>
                </a:solidFill>
                <a:latin typeface="Calibri"/>
                <a:ea typeface="Calibri"/>
                <a:cs typeface="Calibri"/>
                <a:sym typeface="Calibri"/>
              </a:rPr>
              <a:t> of the brand in their eyes</a:t>
            </a:r>
          </a:p>
          <a:p>
            <a:pPr marL="685800" marR="0" lvl="1" indent="-228600" algn="l" rtl="0">
              <a:lnSpc>
                <a:spcPct val="90000"/>
              </a:lnSpc>
              <a:spcBef>
                <a:spcPts val="50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Publications, like individuals, need a </a:t>
            </a:r>
            <a:r>
              <a:rPr lang="en-US" sz="2400" b="0" i="0" u="sng" strike="noStrike" cap="none" baseline="0">
                <a:solidFill>
                  <a:schemeClr val="dk1"/>
                </a:solidFill>
                <a:latin typeface="Calibri"/>
                <a:ea typeface="Calibri"/>
                <a:cs typeface="Calibri"/>
                <a:sym typeface="Calibri"/>
              </a:rPr>
              <a:t>brand management strategy </a:t>
            </a:r>
            <a:r>
              <a:rPr lang="en-US" sz="2400" b="0" i="0" u="none" strike="noStrike" cap="none" baseline="0">
                <a:solidFill>
                  <a:schemeClr val="dk1"/>
                </a:solidFill>
                <a:latin typeface="Calibri"/>
                <a:ea typeface="Calibri"/>
                <a:cs typeface="Calibri"/>
                <a:sym typeface="Calibri"/>
              </a:rPr>
              <a:t>to …</a:t>
            </a:r>
          </a:p>
          <a:p>
            <a:pPr marL="1143000" marR="0" lvl="2" indent="-228600" algn="l" rtl="0">
              <a:lnSpc>
                <a:spcPct val="90000"/>
              </a:lnSpc>
              <a:spcBef>
                <a:spcPts val="500"/>
              </a:spcBef>
              <a:buClr>
                <a:schemeClr val="dk1"/>
              </a:buClr>
              <a:buSzPct val="100000"/>
              <a:buFont typeface="Calibri"/>
              <a:buChar char="•"/>
            </a:pPr>
            <a:r>
              <a:rPr lang="en-US" sz="2000" b="0" i="0" u="none" strike="noStrike" cap="none" baseline="0">
                <a:solidFill>
                  <a:schemeClr val="dk1"/>
                </a:solidFill>
                <a:latin typeface="Calibri"/>
                <a:ea typeface="Calibri"/>
                <a:cs typeface="Calibri"/>
                <a:sym typeface="Calibri"/>
              </a:rPr>
              <a:t>Maintain a </a:t>
            </a:r>
            <a:r>
              <a:rPr lang="en-US" sz="2000" b="0" i="0" u="sng" strike="noStrike" cap="none" baseline="0">
                <a:solidFill>
                  <a:schemeClr val="dk1"/>
                </a:solidFill>
                <a:latin typeface="Calibri"/>
                <a:ea typeface="Calibri"/>
                <a:cs typeface="Calibri"/>
                <a:sym typeface="Calibri"/>
              </a:rPr>
              <a:t>positive</a:t>
            </a:r>
            <a:r>
              <a:rPr lang="en-US" sz="2000" b="0" i="0" u="none" strike="noStrike" cap="none" baseline="0">
                <a:solidFill>
                  <a:schemeClr val="dk1"/>
                </a:solidFill>
                <a:latin typeface="Calibri"/>
                <a:ea typeface="Calibri"/>
                <a:cs typeface="Calibri"/>
                <a:sym typeface="Calibri"/>
              </a:rPr>
              <a:t> image with the audience, including </a:t>
            </a:r>
            <a:r>
              <a:rPr lang="en-US" sz="2000" b="0" i="0" u="sng" strike="noStrike" cap="none" baseline="0">
                <a:solidFill>
                  <a:schemeClr val="dk1"/>
                </a:solidFill>
                <a:latin typeface="Calibri"/>
                <a:ea typeface="Calibri"/>
                <a:cs typeface="Calibri"/>
                <a:sym typeface="Calibri"/>
              </a:rPr>
              <a:t>credibility</a:t>
            </a:r>
            <a:r>
              <a:rPr lang="en-US" sz="2000" b="0" i="0" u="none" strike="noStrike" cap="none" baseline="0">
                <a:solidFill>
                  <a:schemeClr val="dk1"/>
                </a:solidFill>
                <a:latin typeface="Calibri"/>
                <a:ea typeface="Calibri"/>
                <a:cs typeface="Calibri"/>
                <a:sym typeface="Calibri"/>
              </a:rPr>
              <a:t> and </a:t>
            </a:r>
            <a:r>
              <a:rPr lang="en-US" sz="2000" b="0" i="0" u="sng" strike="noStrike" cap="none" baseline="0">
                <a:solidFill>
                  <a:schemeClr val="dk1"/>
                </a:solidFill>
                <a:latin typeface="Calibri"/>
                <a:ea typeface="Calibri"/>
                <a:cs typeface="Calibri"/>
                <a:sym typeface="Calibri"/>
              </a:rPr>
              <a:t>responsibility</a:t>
            </a:r>
          </a:p>
          <a:p>
            <a:pPr marL="1143000" marR="0" lvl="2" indent="-228600" algn="l" rtl="0">
              <a:lnSpc>
                <a:spcPct val="90000"/>
              </a:lnSpc>
              <a:spcBef>
                <a:spcPts val="500"/>
              </a:spcBef>
              <a:buClr>
                <a:schemeClr val="dk1"/>
              </a:buClr>
              <a:buSzPct val="100000"/>
              <a:buFont typeface="Calibri"/>
              <a:buChar char="•"/>
            </a:pPr>
            <a:r>
              <a:rPr lang="en-US" sz="2000" b="0" i="0" u="none" strike="noStrike" cap="none" baseline="0">
                <a:solidFill>
                  <a:schemeClr val="dk1"/>
                </a:solidFill>
                <a:latin typeface="Calibri"/>
                <a:ea typeface="Calibri"/>
                <a:cs typeface="Calibri"/>
                <a:sym typeface="Calibri"/>
              </a:rPr>
              <a:t>Encourage the audience to </a:t>
            </a:r>
            <a:r>
              <a:rPr lang="en-US" sz="2000" b="0" i="0" u="sng" strike="noStrike" cap="none" baseline="0">
                <a:solidFill>
                  <a:schemeClr val="dk1"/>
                </a:solidFill>
                <a:latin typeface="Calibri"/>
                <a:ea typeface="Calibri"/>
                <a:cs typeface="Calibri"/>
                <a:sym typeface="Calibri"/>
              </a:rPr>
              <a:t>interact</a:t>
            </a:r>
            <a:r>
              <a:rPr lang="en-US" sz="2000" b="0" i="0" u="none" strike="noStrike" cap="none" baseline="0">
                <a:solidFill>
                  <a:schemeClr val="dk1"/>
                </a:solidFill>
                <a:latin typeface="Calibri"/>
                <a:ea typeface="Calibri"/>
                <a:cs typeface="Calibri"/>
                <a:sym typeface="Calibri"/>
              </a:rPr>
              <a:t> with the publication</a:t>
            </a:r>
          </a:p>
          <a:p>
            <a:pPr marL="1143000" marR="0" lvl="2" indent="-228600" algn="l" rtl="0">
              <a:lnSpc>
                <a:spcPct val="90000"/>
              </a:lnSpc>
              <a:spcBef>
                <a:spcPts val="500"/>
              </a:spcBef>
              <a:buClr>
                <a:schemeClr val="dk1"/>
              </a:buClr>
              <a:buSzPct val="100000"/>
              <a:buFont typeface="Calibri"/>
              <a:buChar char="•"/>
            </a:pPr>
            <a:r>
              <a:rPr lang="en-US" sz="2000" b="0" i="0" u="none" strike="noStrike" cap="none" baseline="0">
                <a:solidFill>
                  <a:schemeClr val="dk1"/>
                </a:solidFill>
                <a:latin typeface="Calibri"/>
                <a:ea typeface="Calibri"/>
                <a:cs typeface="Calibri"/>
                <a:sym typeface="Calibri"/>
              </a:rPr>
              <a:t>Drive </a:t>
            </a:r>
            <a:r>
              <a:rPr lang="en-US" sz="2000" b="0" i="0" u="sng" strike="noStrike" cap="none" baseline="0">
                <a:solidFill>
                  <a:schemeClr val="dk1"/>
                </a:solidFill>
                <a:latin typeface="Calibri"/>
                <a:ea typeface="Calibri"/>
                <a:cs typeface="Calibri"/>
                <a:sym typeface="Calibri"/>
              </a:rPr>
              <a:t>sales</a:t>
            </a:r>
            <a:r>
              <a:rPr lang="en-US" sz="2000" b="0" i="0" u="none" strike="noStrike" cap="none" baseline="0">
                <a:solidFill>
                  <a:schemeClr val="dk1"/>
                </a:solidFill>
                <a:latin typeface="Calibri"/>
                <a:ea typeface="Calibri"/>
                <a:cs typeface="Calibri"/>
                <a:sym typeface="Calibri"/>
              </a:rPr>
              <a:t> of physical products (yearbooks, newspapers) as well as </a:t>
            </a:r>
            <a:r>
              <a:rPr lang="en-US" sz="2000" b="0" i="0" u="sng" strike="noStrike" cap="none" baseline="0">
                <a:solidFill>
                  <a:schemeClr val="dk1"/>
                </a:solidFill>
                <a:latin typeface="Calibri"/>
                <a:ea typeface="Calibri"/>
                <a:cs typeface="Calibri"/>
                <a:sym typeface="Calibri"/>
              </a:rPr>
              <a:t>traffic</a:t>
            </a:r>
            <a:r>
              <a:rPr lang="en-US" sz="2000" b="0" i="0" u="none" strike="noStrike" cap="none" baseline="0">
                <a:solidFill>
                  <a:schemeClr val="dk1"/>
                </a:solidFill>
                <a:latin typeface="Calibri"/>
                <a:ea typeface="Calibri"/>
                <a:cs typeface="Calibri"/>
                <a:sym typeface="Calibri"/>
              </a:rPr>
              <a:t> to electronic products (website, social media)</a:t>
            </a:r>
          </a:p>
          <a:p>
            <a:pPr marL="685800" marR="0" lvl="1" indent="-228600" algn="l" rtl="0">
              <a:lnSpc>
                <a:spcPct val="90000"/>
              </a:lnSpc>
              <a:spcBef>
                <a:spcPts val="50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Our audience is </a:t>
            </a:r>
            <a:r>
              <a:rPr lang="en-US" sz="2400" b="0" i="0" u="sng" strike="noStrike" cap="none" baseline="0">
                <a:solidFill>
                  <a:schemeClr val="dk1"/>
                </a:solidFill>
                <a:latin typeface="Calibri"/>
                <a:ea typeface="Calibri"/>
                <a:cs typeface="Calibri"/>
                <a:sym typeface="Calibri"/>
              </a:rPr>
              <a:t>social</a:t>
            </a:r>
            <a:r>
              <a:rPr lang="en-US" sz="2400" b="0" i="0" u="none" strike="noStrike" cap="none" baseline="0">
                <a:solidFill>
                  <a:schemeClr val="dk1"/>
                </a:solidFill>
                <a:latin typeface="Calibri"/>
                <a:ea typeface="Calibri"/>
                <a:cs typeface="Calibri"/>
                <a:sym typeface="Calibri"/>
              </a:rPr>
              <a:t>, therefore we need to participate in their </a:t>
            </a:r>
            <a:r>
              <a:rPr lang="en-US" sz="2400" b="0" i="0" u="sng" strike="noStrike" cap="none" baseline="0">
                <a:solidFill>
                  <a:schemeClr val="dk1"/>
                </a:solidFill>
                <a:latin typeface="Calibri"/>
                <a:ea typeface="Calibri"/>
                <a:cs typeface="Calibri"/>
                <a:sym typeface="Calibri"/>
              </a:rPr>
              <a:t>social culture</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Publication Branding</a:t>
            </a:r>
          </a:p>
        </p:txBody>
      </p:sp>
      <p:graphicFrame>
        <p:nvGraphicFramePr>
          <p:cNvPr id="66" name="Shape 66"/>
          <p:cNvGraphicFramePr/>
          <p:nvPr/>
        </p:nvGraphicFramePr>
        <p:xfrm>
          <a:off x="838200" y="1825625"/>
          <a:ext cx="10515600" cy="4084360"/>
        </p:xfrm>
        <a:graphic>
          <a:graphicData uri="http://schemas.openxmlformats.org/drawingml/2006/table">
            <a:tbl>
              <a:tblPr firstRow="1" bandRow="1">
                <a:noFill/>
                <a:tableStyleId>{6188377D-D391-4870-9232-DF3903F3A3F0}</a:tableStyleId>
              </a:tblPr>
              <a:tblGrid>
                <a:gridCol w="1445200"/>
                <a:gridCol w="3763075"/>
                <a:gridCol w="5307325"/>
              </a:tblGrid>
              <a:tr h="370850">
                <a:tc>
                  <a:txBody>
                    <a:bodyPr/>
                    <a:lstStyle/>
                    <a:p>
                      <a:endParaRPr/>
                    </a:p>
                  </a:txBody>
                  <a:tcPr marL="91450" marR="91450" marT="45725" marB="45725"/>
                </a:tc>
                <a:tc>
                  <a:txBody>
                    <a:bodyPr/>
                    <a:lstStyle/>
                    <a:p>
                      <a:pPr lvl="0" algn="ctr" rtl="0">
                        <a:spcBef>
                          <a:spcPts val="0"/>
                        </a:spcBef>
                        <a:buSzPct val="25000"/>
                        <a:buNone/>
                      </a:pPr>
                      <a:r>
                        <a:rPr lang="en-US" sz="2400"/>
                        <a:t>Before</a:t>
                      </a:r>
                    </a:p>
                  </a:txBody>
                  <a:tcPr marL="91450" marR="91450" marT="45725" marB="45725"/>
                </a:tc>
                <a:tc>
                  <a:txBody>
                    <a:bodyPr/>
                    <a:lstStyle/>
                    <a:p>
                      <a:pPr lvl="0" algn="ctr" rtl="0">
                        <a:spcBef>
                          <a:spcPts val="0"/>
                        </a:spcBef>
                        <a:buSzPct val="25000"/>
                        <a:buNone/>
                      </a:pPr>
                      <a:r>
                        <a:rPr lang="en-US" sz="2400"/>
                        <a:t>Now</a:t>
                      </a:r>
                    </a:p>
                  </a:txBody>
                  <a:tcPr marL="91450" marR="91450" marT="45725" marB="45725"/>
                </a:tc>
              </a:tr>
              <a:tr h="370850">
                <a:tc>
                  <a:txBody>
                    <a:bodyPr/>
                    <a:lstStyle/>
                    <a:p>
                      <a:pPr marL="0" lvl="0" algn="l" rtl="0">
                        <a:spcBef>
                          <a:spcPts val="0"/>
                        </a:spcBef>
                        <a:buSzPct val="25000"/>
                        <a:buNone/>
                      </a:pPr>
                      <a:r>
                        <a:rPr lang="en-US" sz="2000"/>
                        <a:t>Production</a:t>
                      </a:r>
                    </a:p>
                  </a:txBody>
                  <a:tcPr marL="91450" marR="91450" marT="45725" marB="45725"/>
                </a:tc>
                <a:tc>
                  <a:txBody>
                    <a:bodyPr/>
                    <a:lstStyle/>
                    <a:p>
                      <a:pPr marL="0" lvl="0" algn="l" rtl="0">
                        <a:spcBef>
                          <a:spcPts val="0"/>
                        </a:spcBef>
                        <a:buSzPct val="25000"/>
                        <a:buNone/>
                      </a:pPr>
                      <a:r>
                        <a:rPr lang="en-US" sz="2000"/>
                        <a:t>Producing a publication behind </a:t>
                      </a:r>
                      <a:r>
                        <a:rPr lang="en-US" sz="2000" u="sng"/>
                        <a:t>closed</a:t>
                      </a:r>
                      <a:r>
                        <a:rPr lang="en-US" sz="2000"/>
                        <a:t> doors, revealing</a:t>
                      </a:r>
                      <a:r>
                        <a:rPr lang="en-US" sz="2000" baseline="0"/>
                        <a:t> it when the </a:t>
                      </a:r>
                      <a:r>
                        <a:rPr lang="en-US" sz="2000" u="sng" baseline="0"/>
                        <a:t>staff</a:t>
                      </a:r>
                      <a:r>
                        <a:rPr lang="en-US" sz="2000" baseline="0"/>
                        <a:t> was ready</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2000">
                          <a:solidFill>
                            <a:schemeClr val="dk1"/>
                          </a:solidFill>
                        </a:rPr>
                        <a:t>Maintaining a </a:t>
                      </a:r>
                      <a:r>
                        <a:rPr lang="en-US" sz="2000" u="sng">
                          <a:solidFill>
                            <a:schemeClr val="dk1"/>
                          </a:solidFill>
                        </a:rPr>
                        <a:t>constant</a:t>
                      </a:r>
                      <a:r>
                        <a:rPr lang="en-US" sz="2000">
                          <a:solidFill>
                            <a:schemeClr val="dk1"/>
                          </a:solidFill>
                        </a:rPr>
                        <a:t> , professional, positive </a:t>
                      </a:r>
                      <a:r>
                        <a:rPr lang="en-US" sz="2000" u="sng">
                          <a:solidFill>
                            <a:schemeClr val="dk1"/>
                          </a:solidFill>
                        </a:rPr>
                        <a:t>presence</a:t>
                      </a:r>
                      <a:r>
                        <a:rPr lang="en-US" sz="2000">
                          <a:solidFill>
                            <a:schemeClr val="dk1"/>
                          </a:solidFill>
                        </a:rPr>
                        <a:t> among our student body, including </a:t>
                      </a:r>
                      <a:r>
                        <a:rPr lang="en-US" sz="2000" u="sng">
                          <a:solidFill>
                            <a:schemeClr val="dk1"/>
                          </a:solidFill>
                        </a:rPr>
                        <a:t>previews</a:t>
                      </a:r>
                      <a:r>
                        <a:rPr lang="en-US" sz="2000">
                          <a:solidFill>
                            <a:schemeClr val="dk1"/>
                          </a:solidFill>
                        </a:rPr>
                        <a:t> of content</a:t>
                      </a:r>
                    </a:p>
                  </a:txBody>
                  <a:tcPr marL="91450" marR="91450" marT="45725" marB="45725"/>
                </a:tc>
              </a:tr>
              <a:tr h="370850">
                <a:tc>
                  <a:txBody>
                    <a:bodyPr/>
                    <a:lstStyle/>
                    <a:p>
                      <a:pPr marL="0" lvl="0" algn="l" rtl="0">
                        <a:spcBef>
                          <a:spcPts val="0"/>
                        </a:spcBef>
                        <a:buSzPct val="25000"/>
                        <a:buNone/>
                      </a:pPr>
                      <a:r>
                        <a:rPr lang="en-US" sz="2000"/>
                        <a:t>Sales</a:t>
                      </a:r>
                    </a:p>
                  </a:txBody>
                  <a:tcPr marL="91450" marR="91450" marT="45725" marB="45725"/>
                </a:tc>
                <a:tc>
                  <a:txBody>
                    <a:bodyPr/>
                    <a:lstStyle/>
                    <a:p>
                      <a:pPr marL="0" lvl="0" algn="l" rtl="0">
                        <a:spcBef>
                          <a:spcPts val="0"/>
                        </a:spcBef>
                        <a:buSzPct val="25000"/>
                        <a:buNone/>
                      </a:pPr>
                      <a:r>
                        <a:rPr lang="en-US" sz="2000"/>
                        <a:t>Conducted on a</a:t>
                      </a:r>
                      <a:r>
                        <a:rPr lang="en-US" sz="2000" baseline="0"/>
                        <a:t> </a:t>
                      </a:r>
                      <a:r>
                        <a:rPr lang="en-US" sz="2000" u="sng" baseline="0"/>
                        <a:t>weekly</a:t>
                      </a:r>
                      <a:r>
                        <a:rPr lang="en-US" sz="2000" baseline="0"/>
                        <a:t> basis; </a:t>
                      </a:r>
                      <a:r>
                        <a:rPr lang="en-US" sz="2000" u="sng" baseline="0"/>
                        <a:t>one-size-fits</a:t>
                      </a:r>
                      <a:r>
                        <a:rPr lang="en-US" sz="2000" baseline="0"/>
                        <a:t> all strategy</a:t>
                      </a:r>
                    </a:p>
                  </a:txBody>
                  <a:tcPr marL="91450" marR="91450" marT="45725" marB="45725"/>
                </a:tc>
                <a:tc>
                  <a:txBody>
                    <a:bodyPr/>
                    <a:lstStyle/>
                    <a:p>
                      <a:pPr marL="0" lvl="0" algn="l" rtl="0">
                        <a:spcBef>
                          <a:spcPts val="0"/>
                        </a:spcBef>
                        <a:buSzPct val="25000"/>
                        <a:buNone/>
                      </a:pPr>
                      <a:r>
                        <a:rPr lang="en-US" sz="2000"/>
                        <a:t>Use a “</a:t>
                      </a:r>
                      <a:r>
                        <a:rPr lang="en-US" sz="2000" u="sng"/>
                        <a:t>blitz</a:t>
                      </a:r>
                      <a:r>
                        <a:rPr lang="en-US" sz="2000"/>
                        <a:t>” strategy,</a:t>
                      </a:r>
                      <a:r>
                        <a:rPr lang="en-US" sz="2000" baseline="0"/>
                        <a:t> </a:t>
                      </a:r>
                      <a:r>
                        <a:rPr lang="en-US" sz="2000" u="sng" baseline="0"/>
                        <a:t>targeting</a:t>
                      </a:r>
                      <a:r>
                        <a:rPr lang="en-US" sz="2000" baseline="0"/>
                        <a:t> students at key moments during the year with materials that relate to their </a:t>
                      </a:r>
                      <a:r>
                        <a:rPr lang="en-US" sz="2000" u="sng" baseline="0"/>
                        <a:t>interests</a:t>
                      </a:r>
                      <a:r>
                        <a:rPr lang="en-US" sz="2000" baseline="0"/>
                        <a:t> and </a:t>
                      </a:r>
                      <a:r>
                        <a:rPr lang="en-US" sz="2000" u="sng" baseline="0"/>
                        <a:t>experiences</a:t>
                      </a:r>
                      <a:r>
                        <a:rPr lang="en-US" sz="2000" baseline="0"/>
                        <a:t> and that are </a:t>
                      </a:r>
                      <a:r>
                        <a:rPr lang="en-US" sz="2000" u="sng" baseline="0"/>
                        <a:t>personalized</a:t>
                      </a:r>
                      <a:r>
                        <a:rPr lang="en-US" sz="2000" baseline="0"/>
                        <a:t> and interesting</a:t>
                      </a:r>
                    </a:p>
                  </a:txBody>
                  <a:tcPr marL="91450" marR="91450" marT="45725" marB="45725"/>
                </a:tc>
              </a:tr>
              <a:tr h="370850">
                <a:tc>
                  <a:txBody>
                    <a:bodyPr/>
                    <a:lstStyle/>
                    <a:p>
                      <a:pPr marL="0" lvl="0" algn="l" rtl="0">
                        <a:spcBef>
                          <a:spcPts val="0"/>
                        </a:spcBef>
                        <a:buSzPct val="25000"/>
                        <a:buNone/>
                      </a:pPr>
                      <a:r>
                        <a:rPr lang="en-US" sz="2000"/>
                        <a:t>Content</a:t>
                      </a:r>
                    </a:p>
                  </a:txBody>
                  <a:tcPr marL="91450" marR="91450" marT="45725" marB="45725"/>
                </a:tc>
                <a:tc>
                  <a:txBody>
                    <a:bodyPr/>
                    <a:lstStyle/>
                    <a:p>
                      <a:pPr marL="0" lvl="0" algn="l" rtl="0">
                        <a:spcBef>
                          <a:spcPts val="0"/>
                        </a:spcBef>
                        <a:buSzPct val="25000"/>
                        <a:buNone/>
                      </a:pPr>
                      <a:r>
                        <a:rPr lang="en-US" sz="2000" u="sng"/>
                        <a:t>Staff</a:t>
                      </a:r>
                      <a:r>
                        <a:rPr lang="en-US" sz="2000"/>
                        <a:t> decides all of the content on</a:t>
                      </a:r>
                      <a:r>
                        <a:rPr lang="en-US" sz="2000" baseline="0"/>
                        <a:t> their own</a:t>
                      </a:r>
                    </a:p>
                  </a:txBody>
                  <a:tcPr marL="91450" marR="91450" marT="45725" marB="45725"/>
                </a:tc>
                <a:tc>
                  <a:txBody>
                    <a:bodyPr/>
                    <a:lstStyle/>
                    <a:p>
                      <a:pPr marL="0" lvl="0" algn="l" rtl="0">
                        <a:spcBef>
                          <a:spcPts val="0"/>
                        </a:spcBef>
                        <a:buSzPct val="25000"/>
                        <a:buNone/>
                      </a:pPr>
                      <a:r>
                        <a:rPr lang="en-US" sz="2000"/>
                        <a:t>Go to where </a:t>
                      </a:r>
                      <a:r>
                        <a:rPr lang="en-US" sz="2000" u="sng"/>
                        <a:t>students</a:t>
                      </a:r>
                      <a:r>
                        <a:rPr lang="en-US" sz="2000"/>
                        <a:t> are and </a:t>
                      </a:r>
                      <a:r>
                        <a:rPr lang="en-US" sz="2000" u="sng"/>
                        <a:t>ask</a:t>
                      </a:r>
                      <a:r>
                        <a:rPr lang="en-US" sz="2000"/>
                        <a:t> for content and</a:t>
                      </a:r>
                      <a:r>
                        <a:rPr lang="en-US" sz="2000" baseline="0"/>
                        <a:t> ideas; </a:t>
                      </a:r>
                      <a:r>
                        <a:rPr lang="en-US" sz="2000" u="sng" baseline="0"/>
                        <a:t>involve</a:t>
                      </a:r>
                      <a:r>
                        <a:rPr lang="en-US" sz="2000" baseline="0"/>
                        <a:t> them in the process so they feel some sense of </a:t>
                      </a:r>
                      <a:r>
                        <a:rPr lang="en-US" sz="2000" u="sng" baseline="0"/>
                        <a:t>ownership</a:t>
                      </a:r>
                      <a:r>
                        <a:rPr lang="en-US" sz="2000" baseline="0"/>
                        <a:t>, that the publication is theirs also</a:t>
                      </a:r>
                    </a:p>
                  </a:txBody>
                  <a:tcPr marL="91450" marR="91450" marT="45725" marB="45725"/>
                </a:tc>
              </a:tr>
            </a:tbl>
          </a:graphicData>
        </a:graphic>
      </p:graphicFrame>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Publication Branding</a:t>
            </a:r>
          </a:p>
        </p:txBody>
      </p:sp>
      <p:sp>
        <p:nvSpPr>
          <p:cNvPr id="72" name="Shape 72"/>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For each of the following examples, record …</a:t>
            </a:r>
          </a:p>
          <a:p>
            <a:pPr marL="685800" marR="0" lvl="1" indent="-228600" algn="l" rtl="0">
              <a:lnSpc>
                <a:spcPct val="90000"/>
              </a:lnSpc>
              <a:spcBef>
                <a:spcPts val="50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How does this help support a publication’s brand?</a:t>
            </a:r>
          </a:p>
          <a:p>
            <a:pPr marL="685800" marR="0" lvl="1" indent="-228600" algn="l" rtl="0">
              <a:lnSpc>
                <a:spcPct val="90000"/>
              </a:lnSpc>
              <a:spcBef>
                <a:spcPts val="50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What do you like and dislike about this?</a:t>
            </a:r>
          </a:p>
          <a:p>
            <a:pPr marL="685800" marR="0" lvl="1" indent="-228600" algn="l" rtl="0">
              <a:lnSpc>
                <a:spcPct val="90000"/>
              </a:lnSpc>
              <a:spcBef>
                <a:spcPts val="50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How effective would it be in your own context?</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Shape 77"/>
          <p:cNvPicPr preferRelativeResize="0"/>
          <p:nvPr/>
        </p:nvPicPr>
        <p:blipFill>
          <a:blip r:embed="rId3"/>
          <a:stretch>
            <a:fillRect/>
          </a:stretch>
        </p:blipFill>
        <p:spPr>
          <a:xfrm>
            <a:off x="1524000" y="248785"/>
            <a:ext cx="9144000" cy="6350000"/>
          </a:xfrm>
          <a:prstGeom prst="rect">
            <a:avLst/>
          </a:prstGeom>
        </p:spPr>
      </p:pic>
      <p:sp>
        <p:nvSpPr>
          <p:cNvPr id="78" name="Shape 78"/>
          <p:cNvSpPr/>
          <p:nvPr/>
        </p:nvSpPr>
        <p:spPr>
          <a:xfrm>
            <a:off x="84909" y="606335"/>
            <a:ext cx="2144486" cy="3145970"/>
          </a:xfrm>
          <a:prstGeom prst="roundRect">
            <a:avLst>
              <a:gd name="adj" fmla="val 16667"/>
            </a:avLst>
          </a:prstGeom>
          <a:solidFill>
            <a:schemeClr val="accent1">
              <a:alpha val="74901"/>
            </a:schemeClr>
          </a:solidFill>
          <a:ln w="12700" cap="flat">
            <a:solidFill>
              <a:srgbClr val="42719C"/>
            </a:solidFill>
            <a:prstDash val="solid"/>
            <a:miter/>
            <a:headEnd type="none" w="med" len="med"/>
            <a:tailEnd type="none" w="med" len="med"/>
          </a:ln>
        </p:spPr>
        <p:txBody>
          <a:bodyPr lIns="91425" tIns="45700" rIns="91425" bIns="45700" anchor="ctr" anchorCtr="0">
            <a:noAutofit/>
          </a:bodyPr>
          <a:lstStyle/>
          <a:p>
            <a:endParaRPr/>
          </a:p>
        </p:txBody>
      </p:sp>
      <p:sp>
        <p:nvSpPr>
          <p:cNvPr id="79" name="Shape 79"/>
          <p:cNvSpPr txBox="1"/>
          <p:nvPr/>
        </p:nvSpPr>
        <p:spPr>
          <a:xfrm>
            <a:off x="320039" y="651510"/>
            <a:ext cx="1645920" cy="313932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a:solidFill>
                  <a:schemeClr val="dk1"/>
                </a:solidFill>
                <a:latin typeface="Calibri"/>
                <a:ea typeface="Calibri"/>
                <a:cs typeface="Calibri"/>
                <a:sym typeface="Calibri"/>
              </a:rPr>
              <a:t>Be involved in the lives of ALL students, championing their successes and interesting experiences instead of sticking with “traditional” coverage</a:t>
            </a:r>
          </a:p>
        </p:txBody>
      </p:sp>
      <p:cxnSp>
        <p:nvCxnSpPr>
          <p:cNvPr id="80" name="Shape 80"/>
          <p:cNvCxnSpPr/>
          <p:nvPr/>
        </p:nvCxnSpPr>
        <p:spPr>
          <a:xfrm>
            <a:off x="2080259" y="2263140"/>
            <a:ext cx="4400550" cy="262890"/>
          </a:xfrm>
          <a:prstGeom prst="straightConnector1">
            <a:avLst/>
          </a:prstGeom>
          <a:noFill/>
          <a:ln w="63500" cap="flat">
            <a:solidFill>
              <a:schemeClr val="accent1"/>
            </a:solidFill>
            <a:prstDash val="solid"/>
            <a:miter/>
            <a:headEnd type="none" w="med" len="med"/>
            <a:tailEnd type="triangle" w="med" len="med"/>
          </a:ln>
        </p:spPr>
      </p:cxnSp>
      <p:cxnSp>
        <p:nvCxnSpPr>
          <p:cNvPr id="81" name="Shape 81"/>
          <p:cNvCxnSpPr/>
          <p:nvPr/>
        </p:nvCxnSpPr>
        <p:spPr>
          <a:xfrm>
            <a:off x="1916430" y="2872150"/>
            <a:ext cx="1488620" cy="767974"/>
          </a:xfrm>
          <a:prstGeom prst="straightConnector1">
            <a:avLst/>
          </a:prstGeom>
          <a:noFill/>
          <a:ln w="63500" cap="flat">
            <a:solidFill>
              <a:schemeClr val="accent1"/>
            </a:solidFill>
            <a:prstDash val="solid"/>
            <a:miter/>
            <a:headEnd type="none" w="med" len="med"/>
            <a:tailEnd type="triangle" w="med" len="med"/>
          </a:ln>
        </p:spPr>
      </p:cxn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stretch>
            <a:fillRect/>
          </a:stretch>
        </p:blipFill>
        <p:spPr>
          <a:xfrm>
            <a:off x="1524000" y="1211150"/>
            <a:ext cx="9144000" cy="3819525"/>
          </a:xfrm>
          <a:prstGeom prst="rect">
            <a:avLst/>
          </a:prstGeom>
        </p:spPr>
      </p:pic>
      <p:sp>
        <p:nvSpPr>
          <p:cNvPr id="87" name="Shape 87"/>
          <p:cNvSpPr/>
          <p:nvPr/>
        </p:nvSpPr>
        <p:spPr>
          <a:xfrm>
            <a:off x="7091499" y="2183131"/>
            <a:ext cx="2144486" cy="4015196"/>
          </a:xfrm>
          <a:prstGeom prst="roundRect">
            <a:avLst>
              <a:gd name="adj" fmla="val 16667"/>
            </a:avLst>
          </a:prstGeom>
          <a:solidFill>
            <a:schemeClr val="accent1">
              <a:alpha val="74901"/>
            </a:schemeClr>
          </a:solidFill>
          <a:ln w="12700" cap="flat">
            <a:solidFill>
              <a:srgbClr val="42719C"/>
            </a:solidFill>
            <a:prstDash val="solid"/>
            <a:miter/>
            <a:headEnd type="none" w="med" len="med"/>
            <a:tailEnd type="none" w="med" len="med"/>
          </a:ln>
        </p:spPr>
        <p:txBody>
          <a:bodyPr lIns="91425" tIns="45700" rIns="91425" bIns="45700" anchor="ctr" anchorCtr="0">
            <a:noAutofit/>
          </a:bodyPr>
          <a:lstStyle/>
          <a:p>
            <a:endParaRPr/>
          </a:p>
        </p:txBody>
      </p:sp>
      <p:sp>
        <p:nvSpPr>
          <p:cNvPr id="88" name="Shape 88"/>
          <p:cNvSpPr txBox="1"/>
          <p:nvPr/>
        </p:nvSpPr>
        <p:spPr>
          <a:xfrm>
            <a:off x="7326629" y="2297430"/>
            <a:ext cx="1645920" cy="369331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a:solidFill>
                  <a:schemeClr val="dk1"/>
                </a:solidFill>
                <a:latin typeface="Calibri"/>
                <a:ea typeface="Calibri"/>
                <a:cs typeface="Calibri"/>
                <a:sym typeface="Calibri"/>
              </a:rPr>
              <a:t>Encourage the audience to interact with the publication by posting their own content; become a vehicle for user-generated content instead of fighting it</a:t>
            </a:r>
          </a:p>
        </p:txBody>
      </p:sp>
      <p:cxnSp>
        <p:nvCxnSpPr>
          <p:cNvPr id="89" name="Shape 89"/>
          <p:cNvCxnSpPr/>
          <p:nvPr/>
        </p:nvCxnSpPr>
        <p:spPr>
          <a:xfrm rot="10800000">
            <a:off x="3912598" y="1817370"/>
            <a:ext cx="3493770" cy="1180510"/>
          </a:xfrm>
          <a:prstGeom prst="straightConnector1">
            <a:avLst/>
          </a:prstGeom>
          <a:noFill/>
          <a:ln w="63500" cap="flat">
            <a:solidFill>
              <a:schemeClr val="accent1"/>
            </a:solidFill>
            <a:prstDash val="solid"/>
            <a:miter/>
            <a:headEnd type="none" w="med" len="med"/>
            <a:tailEnd type="triangle" w="med" len="med"/>
          </a:ln>
        </p:spPr>
      </p:cxn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779</Words>
  <Application>Microsoft Office PowerPoint</Application>
  <PresentationFormat>Widescreen</PresentationFormat>
  <Paragraphs>49</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Garamond</vt:lpstr>
      <vt:lpstr>Helvetica Neue</vt:lpstr>
      <vt:lpstr>Merriweather Sans</vt:lpstr>
      <vt:lpstr>simple-light</vt:lpstr>
      <vt:lpstr>Publication Branding</vt:lpstr>
      <vt:lpstr>Warm Up</vt:lpstr>
      <vt:lpstr>Discussion</vt:lpstr>
      <vt:lpstr>Debrief</vt:lpstr>
      <vt:lpstr>Branding</vt:lpstr>
      <vt:lpstr>Publication Branding</vt:lpstr>
      <vt:lpstr>Publication Branding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Publication Branding</dc:title>
  <dc:creator>Abrianna Nelson</dc:creator>
  <cp:lastModifiedBy>Abrianna Nelson</cp:lastModifiedBy>
  <cp:revision>2</cp:revision>
  <dcterms:modified xsi:type="dcterms:W3CDTF">2015-02-01T22:24:12Z</dcterms:modified>
</cp:coreProperties>
</file>