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9"/>
  </p:notesMasterIdLst>
  <p:sldIdLst>
    <p:sldId id="256" r:id="rId3"/>
    <p:sldId id="305" r:id="rId4"/>
    <p:sldId id="262" r:id="rId5"/>
    <p:sldId id="283" r:id="rId6"/>
    <p:sldId id="285" r:id="rId7"/>
    <p:sldId id="260" r:id="rId8"/>
    <p:sldId id="299" r:id="rId9"/>
    <p:sldId id="284" r:id="rId10"/>
    <p:sldId id="298" r:id="rId11"/>
    <p:sldId id="296" r:id="rId12"/>
    <p:sldId id="315" r:id="rId13"/>
    <p:sldId id="289" r:id="rId14"/>
    <p:sldId id="307" r:id="rId15"/>
    <p:sldId id="257" r:id="rId16"/>
    <p:sldId id="261" r:id="rId17"/>
    <p:sldId id="286" r:id="rId18"/>
    <p:sldId id="287" r:id="rId19"/>
    <p:sldId id="263" r:id="rId20"/>
    <p:sldId id="264" r:id="rId21"/>
    <p:sldId id="265" r:id="rId22"/>
    <p:sldId id="268" r:id="rId23"/>
    <p:sldId id="317" r:id="rId24"/>
    <p:sldId id="269" r:id="rId25"/>
    <p:sldId id="306" r:id="rId26"/>
    <p:sldId id="270" r:id="rId27"/>
    <p:sldId id="271" r:id="rId28"/>
    <p:sldId id="275" r:id="rId29"/>
    <p:sldId id="273" r:id="rId30"/>
    <p:sldId id="292" r:id="rId31"/>
    <p:sldId id="274" r:id="rId32"/>
    <p:sldId id="319" r:id="rId33"/>
    <p:sldId id="293" r:id="rId34"/>
    <p:sldId id="316" r:id="rId35"/>
    <p:sldId id="294" r:id="rId36"/>
    <p:sldId id="295" r:id="rId37"/>
    <p:sldId id="314" r:id="rId38"/>
    <p:sldId id="297" r:id="rId39"/>
    <p:sldId id="276" r:id="rId40"/>
    <p:sldId id="277" r:id="rId41"/>
    <p:sldId id="279" r:id="rId42"/>
    <p:sldId id="309" r:id="rId43"/>
    <p:sldId id="278" r:id="rId44"/>
    <p:sldId id="281" r:id="rId45"/>
    <p:sldId id="301" r:id="rId46"/>
    <p:sldId id="302" r:id="rId47"/>
    <p:sldId id="304" r:id="rId48"/>
    <p:sldId id="282" r:id="rId49"/>
    <p:sldId id="258" r:id="rId50"/>
    <p:sldId id="280" r:id="rId51"/>
    <p:sldId id="300" r:id="rId52"/>
    <p:sldId id="311" r:id="rId53"/>
    <p:sldId id="310" r:id="rId54"/>
    <p:sldId id="312" r:id="rId55"/>
    <p:sldId id="313" r:id="rId56"/>
    <p:sldId id="303" r:id="rId57"/>
    <p:sldId id="31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06" autoAdjust="0"/>
  </p:normalViewPr>
  <p:slideViewPr>
    <p:cSldViewPr>
      <p:cViewPr>
        <p:scale>
          <a:sx n="60" d="100"/>
          <a:sy n="60" d="100"/>
        </p:scale>
        <p:origin x="-3752" y="-2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753E5-A771-40E7-BC51-EB3B7165E85D}" type="datetimeFigureOut">
              <a:rPr lang="en-US" smtClean="0"/>
              <a:t>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CF4DB-1395-4296-AFF6-1C9865817478}" type="slidenum">
              <a:rPr lang="en-US" smtClean="0"/>
              <a:t>‹#›</a:t>
            </a:fld>
            <a:endParaRPr lang="en-US"/>
          </a:p>
        </p:txBody>
      </p:sp>
    </p:spTree>
    <p:extLst>
      <p:ext uri="{BB962C8B-B14F-4D97-AF65-F5344CB8AC3E}">
        <p14:creationId xmlns:p14="http://schemas.microsoft.com/office/powerpoint/2010/main" val="62185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organizations</a:t>
            </a:r>
            <a:r>
              <a:rPr lang="en-US" baseline="0" dirty="0" smtClean="0"/>
              <a:t> sections should give some coverage to every group at your school. In this book you see diversity in the clubs that get a picture.</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a:t>
            </a:fld>
            <a:endParaRPr lang="en-US"/>
          </a:p>
        </p:txBody>
      </p:sp>
    </p:spTree>
    <p:extLst>
      <p:ext uri="{BB962C8B-B14F-4D97-AF65-F5344CB8AC3E}">
        <p14:creationId xmlns:p14="http://schemas.microsoft.com/office/powerpoint/2010/main" val="214786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girl on the wrestling</a:t>
            </a:r>
            <a:r>
              <a:rPr lang="en-US" baseline="0" dirty="0" smtClean="0"/>
              <a:t> team story gets told on the wrestling spread as the dominate story.</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16</a:t>
            </a:fld>
            <a:endParaRPr lang="en-US"/>
          </a:p>
        </p:txBody>
      </p:sp>
    </p:spTree>
    <p:extLst>
      <p:ext uri="{BB962C8B-B14F-4D97-AF65-F5344CB8AC3E}">
        <p14:creationId xmlns:p14="http://schemas.microsoft.com/office/powerpoint/2010/main" val="323320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Halloween which</a:t>
            </a:r>
            <a:r>
              <a:rPr lang="en-US" baseline="0" dirty="0" smtClean="0"/>
              <a:t> focuses on a student’s Halloween as a parent.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17</a:t>
            </a:fld>
            <a:endParaRPr lang="en-US"/>
          </a:p>
        </p:txBody>
      </p:sp>
    </p:spTree>
    <p:extLst>
      <p:ext uri="{BB962C8B-B14F-4D97-AF65-F5344CB8AC3E}">
        <p14:creationId xmlns:p14="http://schemas.microsoft.com/office/powerpoint/2010/main" val="346490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following strategies can help you cover stories year to year but tell them in a different way.</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18</a:t>
            </a:fld>
            <a:endParaRPr lang="en-US"/>
          </a:p>
        </p:txBody>
      </p:sp>
    </p:spTree>
    <p:extLst>
      <p:ext uri="{BB962C8B-B14F-4D97-AF65-F5344CB8AC3E}">
        <p14:creationId xmlns:p14="http://schemas.microsoft.com/office/powerpoint/2010/main" val="290184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the demographic trends of my high school since its founding in 2000. It’s important to understand that our school has changed dramatically in the last 14 years. A school that started 70% white and less than 1% free and reduced lunch is currently less than 50% white and has a free and reduced lunch population of 22%. This has a HUGE impact on our coverage choices, our sales and our marketing techniques.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20</a:t>
            </a:fld>
            <a:endParaRPr lang="en-US"/>
          </a:p>
        </p:txBody>
      </p:sp>
    </p:spTree>
    <p:extLst>
      <p:ext uri="{BB962C8B-B14F-4D97-AF65-F5344CB8AC3E}">
        <p14:creationId xmlns:p14="http://schemas.microsoft.com/office/powerpoint/2010/main" val="2775861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your</a:t>
            </a:r>
            <a:r>
              <a:rPr lang="en-US" baseline="0" dirty="0" smtClean="0"/>
              <a:t> demographic information is public information.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21</a:t>
            </a:fld>
            <a:endParaRPr lang="en-US"/>
          </a:p>
        </p:txBody>
      </p:sp>
    </p:spTree>
    <p:extLst>
      <p:ext uri="{BB962C8B-B14F-4D97-AF65-F5344CB8AC3E}">
        <p14:creationId xmlns:p14="http://schemas.microsoft.com/office/powerpoint/2010/main" val="76638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demographics at our school, diversity plays a big</a:t>
            </a:r>
            <a:r>
              <a:rPr lang="en-US" baseline="0" dirty="0" smtClean="0"/>
              <a:t> part in all of our coverage. For our 2013 yearbook, you can see that diversity in the cover through all of the theme pages.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22</a:t>
            </a:fld>
            <a:endParaRPr lang="en-US"/>
          </a:p>
        </p:txBody>
      </p:sp>
    </p:spTree>
    <p:extLst>
      <p:ext uri="{BB962C8B-B14F-4D97-AF65-F5344CB8AC3E}">
        <p14:creationId xmlns:p14="http://schemas.microsoft.com/office/powerpoint/2010/main" val="331823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hard getting</a:t>
            </a:r>
            <a:r>
              <a:rPr lang="en-US" baseline="0" dirty="0" smtClean="0"/>
              <a:t> everything right at once. We struggle with covering students who are not a part of the AP or Honors experience. We also have just started telling the stories of kids from split and blended homes.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23</a:t>
            </a:fld>
            <a:endParaRPr lang="en-US"/>
          </a:p>
        </p:txBody>
      </p:sp>
    </p:spTree>
    <p:extLst>
      <p:ext uri="{BB962C8B-B14F-4D97-AF65-F5344CB8AC3E}">
        <p14:creationId xmlns:p14="http://schemas.microsoft.com/office/powerpoint/2010/main" val="1338743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a:t>
            </a:r>
            <a:r>
              <a:rPr lang="en-US" baseline="0" dirty="0" smtClean="0"/>
              <a:t> five years, I’ve worked really hard at making my yearbook staff more diverse. I’ve taught kids who have lived in the trailer park community and those who have lived without health insurance. Having those students on staff has definitely changed the way we’ve thought about issues or spreads.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24</a:t>
            </a:fld>
            <a:endParaRPr lang="en-US"/>
          </a:p>
        </p:txBody>
      </p:sp>
    </p:spTree>
    <p:extLst>
      <p:ext uri="{BB962C8B-B14F-4D97-AF65-F5344CB8AC3E}">
        <p14:creationId xmlns:p14="http://schemas.microsoft.com/office/powerpoint/2010/main" val="18476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big rules on my staff is that “Anything</a:t>
            </a:r>
            <a:r>
              <a:rPr lang="en-US" baseline="0" dirty="0" smtClean="0"/>
              <a:t> can be a story.” Any time I am sitting a teacher workroom I am always keeping my ears open for a potential story idea. A couple of weeks ago, I listened as a teacher complained that a student was always late to class and failing because the student didn’t have a first or second period class. Turns out that student was a competitive figure skater and took two online classes so that she could practice in the mornings. We happened to be searching for personal profile stories and that information happened to fill a need.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26</a:t>
            </a:fld>
            <a:endParaRPr lang="en-US"/>
          </a:p>
        </p:txBody>
      </p:sp>
    </p:spTree>
    <p:extLst>
      <p:ext uri="{BB962C8B-B14F-4D97-AF65-F5344CB8AC3E}">
        <p14:creationId xmlns:p14="http://schemas.microsoft.com/office/powerpoint/2010/main" val="2235557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patterns? What</a:t>
            </a:r>
            <a:r>
              <a:rPr lang="en-US" baseline="0" dirty="0" smtClean="0"/>
              <a:t> do your observations tell you about your readers and community?</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28</a:t>
            </a:fld>
            <a:endParaRPr lang="en-US"/>
          </a:p>
        </p:txBody>
      </p:sp>
    </p:spTree>
    <p:extLst>
      <p:ext uri="{BB962C8B-B14F-4D97-AF65-F5344CB8AC3E}">
        <p14:creationId xmlns:p14="http://schemas.microsoft.com/office/powerpoint/2010/main" val="259747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covered students with special profiles, this profile highlights a student’s family trip to India.</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5</a:t>
            </a:fld>
            <a:endParaRPr lang="en-US"/>
          </a:p>
        </p:txBody>
      </p:sp>
    </p:spTree>
    <p:extLst>
      <p:ext uri="{BB962C8B-B14F-4D97-AF65-F5344CB8AC3E}">
        <p14:creationId xmlns:p14="http://schemas.microsoft.com/office/powerpoint/2010/main" val="1024976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“butt journalism” Talking</a:t>
            </a:r>
            <a:r>
              <a:rPr lang="en-US" baseline="0" dirty="0" smtClean="0"/>
              <a:t> to people is one of the most important parts of what we do.</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29</a:t>
            </a:fld>
            <a:endParaRPr lang="en-US"/>
          </a:p>
        </p:txBody>
      </p:sp>
    </p:spTree>
    <p:extLst>
      <p:ext uri="{BB962C8B-B14F-4D97-AF65-F5344CB8AC3E}">
        <p14:creationId xmlns:p14="http://schemas.microsoft.com/office/powerpoint/2010/main" val="1813355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we</a:t>
            </a:r>
            <a:r>
              <a:rPr lang="en-US" baseline="0" dirty="0" smtClean="0"/>
              <a:t> did a Twitter inspired theme concept in our yearbook. We worked through English classes with a writing prompt. This helped us get content for the cover but also helped us identify other areas of coverage in the book.</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31</a:t>
            </a:fld>
            <a:endParaRPr lang="en-US"/>
          </a:p>
        </p:txBody>
      </p:sp>
    </p:spTree>
    <p:extLst>
      <p:ext uri="{BB962C8B-B14F-4D97-AF65-F5344CB8AC3E}">
        <p14:creationId xmlns:p14="http://schemas.microsoft.com/office/powerpoint/2010/main" val="77170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engage</a:t>
            </a:r>
            <a:r>
              <a:rPr lang="en-US" baseline="0" dirty="0" smtClean="0"/>
              <a:t> people you can find the links. Here’s a story about two kids who both lost a parent.</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32</a:t>
            </a:fld>
            <a:endParaRPr lang="en-US"/>
          </a:p>
        </p:txBody>
      </p:sp>
    </p:spTree>
    <p:extLst>
      <p:ext uri="{BB962C8B-B14F-4D97-AF65-F5344CB8AC3E}">
        <p14:creationId xmlns:p14="http://schemas.microsoft.com/office/powerpoint/2010/main" val="398770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doubletruck</a:t>
            </a:r>
            <a:r>
              <a:rPr lang="en-US" baseline="0" dirty="0" smtClean="0"/>
              <a:t> topic was all about body image. </a:t>
            </a:r>
            <a:r>
              <a:rPr lang="en-US" dirty="0" smtClean="0"/>
              <a:t>This story originated because my newspaper editors</a:t>
            </a:r>
            <a:r>
              <a:rPr lang="en-US" baseline="0" dirty="0" smtClean="0"/>
              <a:t> made note of a student’s posts on Instagram. She had undergone a breast reduction for health reasons and began taking a daily picture of herself. The smaller mod on the bottom is about a student who lost 80 pounds doing MMA and changed his life.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33</a:t>
            </a:fld>
            <a:endParaRPr lang="en-US"/>
          </a:p>
        </p:txBody>
      </p:sp>
    </p:spTree>
    <p:extLst>
      <p:ext uri="{BB962C8B-B14F-4D97-AF65-F5344CB8AC3E}">
        <p14:creationId xmlns:p14="http://schemas.microsoft.com/office/powerpoint/2010/main" val="185649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a:t>
            </a:r>
            <a:r>
              <a:rPr lang="en-US" baseline="0" dirty="0" err="1" smtClean="0"/>
              <a:t>doubletruck</a:t>
            </a:r>
            <a:r>
              <a:rPr lang="en-US" baseline="0" dirty="0" smtClean="0"/>
              <a:t> we did on a transgendered student and bullying. This was a topic that was specifically linked to this student because members of the student body were particularly harsh, especially on the Internet. This is an example of how our coverage really had an impact at our school. After this story the bullying virtually stopped overnight, students became advocates both in person and online.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35</a:t>
            </a:fld>
            <a:endParaRPr lang="en-US"/>
          </a:p>
        </p:txBody>
      </p:sp>
    </p:spTree>
    <p:extLst>
      <p:ext uri="{BB962C8B-B14F-4D97-AF65-F5344CB8AC3E}">
        <p14:creationId xmlns:p14="http://schemas.microsoft.com/office/powerpoint/2010/main" val="3197801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a:t>
            </a:r>
            <a:r>
              <a:rPr lang="en-US" baseline="0" dirty="0" smtClean="0"/>
              <a:t> about grass-roots student organizer and others who took inspiration from the work.</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36</a:t>
            </a:fld>
            <a:endParaRPr lang="en-US"/>
          </a:p>
        </p:txBody>
      </p:sp>
    </p:spTree>
    <p:extLst>
      <p:ext uri="{BB962C8B-B14F-4D97-AF65-F5344CB8AC3E}">
        <p14:creationId xmlns:p14="http://schemas.microsoft.com/office/powerpoint/2010/main" val="1294106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gained from student activism</a:t>
            </a:r>
            <a:r>
              <a:rPr lang="en-US" baseline="0" dirty="0" smtClean="0"/>
              <a:t> in International politics.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37</a:t>
            </a:fld>
            <a:endParaRPr lang="en-US"/>
          </a:p>
        </p:txBody>
      </p:sp>
    </p:spTree>
    <p:extLst>
      <p:ext uri="{BB962C8B-B14F-4D97-AF65-F5344CB8AC3E}">
        <p14:creationId xmlns:p14="http://schemas.microsoft.com/office/powerpoint/2010/main" val="728180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yearbook rep has</a:t>
            </a:r>
            <a:r>
              <a:rPr lang="en-US" baseline="0" dirty="0" smtClean="0"/>
              <a:t> a number of these resources online on her website www.novayearbooks.com</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40</a:t>
            </a:fld>
            <a:endParaRPr lang="en-US"/>
          </a:p>
        </p:txBody>
      </p:sp>
    </p:spTree>
    <p:extLst>
      <p:ext uri="{BB962C8B-B14F-4D97-AF65-F5344CB8AC3E}">
        <p14:creationId xmlns:p14="http://schemas.microsoft.com/office/powerpoint/2010/main" val="220807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from McLean HS. This a whiteboard</a:t>
            </a:r>
            <a:r>
              <a:rPr lang="en-US" baseline="0" dirty="0" smtClean="0"/>
              <a:t> they keep in their lab for story ideas.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41</a:t>
            </a:fld>
            <a:endParaRPr lang="en-US"/>
          </a:p>
        </p:txBody>
      </p:sp>
    </p:spTree>
    <p:extLst>
      <p:ext uri="{BB962C8B-B14F-4D97-AF65-F5344CB8AC3E}">
        <p14:creationId xmlns:p14="http://schemas.microsoft.com/office/powerpoint/2010/main" val="2030738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a:t>
            </a:r>
            <a:r>
              <a:rPr lang="en-US" baseline="0" dirty="0" smtClean="0"/>
              <a:t> 1 citation</a:t>
            </a:r>
          </a:p>
          <a:p>
            <a:r>
              <a:rPr lang="en-US" baseline="0" dirty="0" smtClean="0"/>
              <a:t>Yellow: 2 citations</a:t>
            </a:r>
          </a:p>
          <a:p>
            <a:r>
              <a:rPr lang="en-US" baseline="0" dirty="0" smtClean="0"/>
              <a:t>Red: 3 citations (person should not be used)</a:t>
            </a:r>
          </a:p>
          <a:p>
            <a:r>
              <a:rPr lang="en-US" dirty="0" smtClean="0"/>
              <a:t>This is also something that can work for newspaper. You’d be surprised</a:t>
            </a:r>
            <a:r>
              <a:rPr lang="en-US" baseline="0" dirty="0" smtClean="0"/>
              <a:t> if you ran an index on your newspaper issues.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42</a:t>
            </a:fld>
            <a:endParaRPr lang="en-US"/>
          </a:p>
        </p:txBody>
      </p:sp>
    </p:spTree>
    <p:extLst>
      <p:ext uri="{BB962C8B-B14F-4D97-AF65-F5344CB8AC3E}">
        <p14:creationId xmlns:p14="http://schemas.microsoft.com/office/powerpoint/2010/main" val="90083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cover religious</a:t>
            </a:r>
            <a:r>
              <a:rPr lang="en-US" baseline="0" dirty="0" smtClean="0"/>
              <a:t> differences.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6</a:t>
            </a:fld>
            <a:endParaRPr lang="en-US"/>
          </a:p>
        </p:txBody>
      </p:sp>
    </p:spTree>
    <p:extLst>
      <p:ext uri="{BB962C8B-B14F-4D97-AF65-F5344CB8AC3E}">
        <p14:creationId xmlns:p14="http://schemas.microsoft.com/office/powerpoint/2010/main" val="336603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about openly</a:t>
            </a:r>
            <a:r>
              <a:rPr lang="en-US" baseline="0" dirty="0" smtClean="0"/>
              <a:t> gay kid who left school, but decided to come back and graduation with his class.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44</a:t>
            </a:fld>
            <a:endParaRPr lang="en-US"/>
          </a:p>
        </p:txBody>
      </p:sp>
    </p:spTree>
    <p:extLst>
      <p:ext uri="{BB962C8B-B14F-4D97-AF65-F5344CB8AC3E}">
        <p14:creationId xmlns:p14="http://schemas.microsoft.com/office/powerpoint/2010/main" val="3445368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loses her mom and goes</a:t>
            </a:r>
            <a:r>
              <a:rPr lang="en-US" baseline="0" dirty="0" smtClean="0"/>
              <a:t> to live with her aunt and cousins.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45</a:t>
            </a:fld>
            <a:endParaRPr lang="en-US"/>
          </a:p>
        </p:txBody>
      </p:sp>
    </p:spTree>
    <p:extLst>
      <p:ext uri="{BB962C8B-B14F-4D97-AF65-F5344CB8AC3E}">
        <p14:creationId xmlns:p14="http://schemas.microsoft.com/office/powerpoint/2010/main" val="2309050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 spread, but a story about a kid who builds</a:t>
            </a:r>
            <a:r>
              <a:rPr lang="en-US" baseline="0" dirty="0" smtClean="0"/>
              <a:t> his car from scratch.</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46</a:t>
            </a:fld>
            <a:endParaRPr lang="en-US"/>
          </a:p>
        </p:txBody>
      </p:sp>
    </p:spTree>
    <p:extLst>
      <p:ext uri="{BB962C8B-B14F-4D97-AF65-F5344CB8AC3E}">
        <p14:creationId xmlns:p14="http://schemas.microsoft.com/office/powerpoint/2010/main" val="3859622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clubs are important to your school, we should see</a:t>
            </a:r>
            <a:r>
              <a:rPr lang="en-US" baseline="0" dirty="0" smtClean="0"/>
              <a:t> different pieces of coverage across your book. There are four AVID groups at this school.</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48</a:t>
            </a:fld>
            <a:endParaRPr lang="en-US"/>
          </a:p>
        </p:txBody>
      </p:sp>
    </p:spTree>
    <p:extLst>
      <p:ext uri="{BB962C8B-B14F-4D97-AF65-F5344CB8AC3E}">
        <p14:creationId xmlns:p14="http://schemas.microsoft.com/office/powerpoint/2010/main" val="3919438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see AVID in the people section.</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49</a:t>
            </a:fld>
            <a:endParaRPr lang="en-US"/>
          </a:p>
        </p:txBody>
      </p:sp>
    </p:spTree>
    <p:extLst>
      <p:ext uri="{BB962C8B-B14F-4D97-AF65-F5344CB8AC3E}">
        <p14:creationId xmlns:p14="http://schemas.microsoft.com/office/powerpoint/2010/main" val="388388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see AVID</a:t>
            </a:r>
            <a:r>
              <a:rPr lang="en-US" baseline="0" dirty="0" smtClean="0"/>
              <a:t> in the academics section. Note that the coverage is all different.</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50</a:t>
            </a:fld>
            <a:endParaRPr lang="en-US"/>
          </a:p>
        </p:txBody>
      </p:sp>
    </p:spTree>
    <p:extLst>
      <p:ext uri="{BB962C8B-B14F-4D97-AF65-F5344CB8AC3E}">
        <p14:creationId xmlns:p14="http://schemas.microsoft.com/office/powerpoint/2010/main" val="4090618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a:t>
            </a:r>
            <a:r>
              <a:rPr lang="en-US" baseline="0" dirty="0" smtClean="0"/>
              <a:t> Night is huge at TJ. The following spreads show how many times the topic appears in the book.</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51</a:t>
            </a:fld>
            <a:endParaRPr lang="en-US"/>
          </a:p>
        </p:txBody>
      </p:sp>
    </p:spTree>
    <p:extLst>
      <p:ext uri="{BB962C8B-B14F-4D97-AF65-F5344CB8AC3E}">
        <p14:creationId xmlns:p14="http://schemas.microsoft.com/office/powerpoint/2010/main" val="95543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Quinceañera</a:t>
            </a:r>
            <a:r>
              <a:rPr lang="en-US" sz="1200" b="0" i="0" kern="1200" dirty="0" smtClean="0">
                <a:solidFill>
                  <a:schemeClr val="tx1"/>
                </a:solidFill>
                <a:effectLst/>
                <a:latin typeface="+mn-lt"/>
                <a:ea typeface="+mn-ea"/>
                <a:cs typeface="+mn-cs"/>
              </a:rPr>
              <a:t> coverage for birthdays</a:t>
            </a:r>
          </a:p>
          <a:p>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8</a:t>
            </a:fld>
            <a:endParaRPr lang="en-US"/>
          </a:p>
        </p:txBody>
      </p:sp>
    </p:spTree>
    <p:extLst>
      <p:ext uri="{BB962C8B-B14F-4D97-AF65-F5344CB8AC3E}">
        <p14:creationId xmlns:p14="http://schemas.microsoft.com/office/powerpoint/2010/main" val="207917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Exchange students coverage</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9</a:t>
            </a:fld>
            <a:endParaRPr lang="en-US"/>
          </a:p>
        </p:txBody>
      </p:sp>
    </p:spTree>
    <p:extLst>
      <p:ext uri="{BB962C8B-B14F-4D97-AF65-F5344CB8AC3E}">
        <p14:creationId xmlns:p14="http://schemas.microsoft.com/office/powerpoint/2010/main" val="210996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 about</a:t>
            </a:r>
            <a:r>
              <a:rPr lang="en-US" baseline="0" dirty="0" smtClean="0"/>
              <a:t> “Challenge Day”</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10</a:t>
            </a:fld>
            <a:endParaRPr lang="en-US"/>
          </a:p>
        </p:txBody>
      </p:sp>
    </p:spTree>
    <p:extLst>
      <p:ext uri="{BB962C8B-B14F-4D97-AF65-F5344CB8AC3E}">
        <p14:creationId xmlns:p14="http://schemas.microsoft.com/office/powerpoint/2010/main" val="201599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my school it’s a standing rule that all polls must</a:t>
            </a:r>
            <a:r>
              <a:rPr lang="en-US" baseline="0" dirty="0" smtClean="0"/>
              <a:t> reflect the student population. The poll on the right is especially significant because we covered a student who came out as a lesbian in Seventeen magazine. I was super proud that my kids kept with our poll rule and found 6 other out gay and lesbian student willing to speak on the topic. </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11</a:t>
            </a:fld>
            <a:endParaRPr lang="en-US"/>
          </a:p>
        </p:txBody>
      </p:sp>
    </p:spTree>
    <p:extLst>
      <p:ext uri="{BB962C8B-B14F-4D97-AF65-F5344CB8AC3E}">
        <p14:creationId xmlns:p14="http://schemas.microsoft.com/office/powerpoint/2010/main" val="195726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cover</a:t>
            </a:r>
            <a:r>
              <a:rPr lang="en-US" baseline="0" dirty="0" smtClean="0"/>
              <a:t> holidays are you only covering Christmas?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12</a:t>
            </a:fld>
            <a:endParaRPr lang="en-US"/>
          </a:p>
        </p:txBody>
      </p:sp>
    </p:spTree>
    <p:extLst>
      <p:ext uri="{BB962C8B-B14F-4D97-AF65-F5344CB8AC3E}">
        <p14:creationId xmlns:p14="http://schemas.microsoft.com/office/powerpoint/2010/main" val="312677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covering more than one cultural traditions?</a:t>
            </a:r>
            <a:endParaRPr lang="en-US" dirty="0"/>
          </a:p>
        </p:txBody>
      </p:sp>
      <p:sp>
        <p:nvSpPr>
          <p:cNvPr id="4" name="Slide Number Placeholder 3"/>
          <p:cNvSpPr>
            <a:spLocks noGrp="1"/>
          </p:cNvSpPr>
          <p:nvPr>
            <p:ph type="sldNum" sz="quarter" idx="10"/>
          </p:nvPr>
        </p:nvSpPr>
        <p:spPr/>
        <p:txBody>
          <a:bodyPr/>
          <a:lstStyle/>
          <a:p>
            <a:fld id="{E23CF4DB-1395-4296-AFF6-1C9865817478}" type="slidenum">
              <a:rPr lang="en-US" smtClean="0"/>
              <a:t>13</a:t>
            </a:fld>
            <a:endParaRPr lang="en-US"/>
          </a:p>
        </p:txBody>
      </p:sp>
    </p:spTree>
    <p:extLst>
      <p:ext uri="{BB962C8B-B14F-4D97-AF65-F5344CB8AC3E}">
        <p14:creationId xmlns:p14="http://schemas.microsoft.com/office/powerpoint/2010/main" val="362827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6C9AA03-5B96-49F1-A429-1A1C52BE343E}" type="datetimeFigureOut">
              <a:rPr lang="en-US" smtClean="0"/>
              <a:pPr/>
              <a:t>8/20/15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9F2B913-B2A3-42FA-AD7E-EA6D45FFC87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C9AA03-5B96-49F1-A429-1A1C52BE343E}" type="datetimeFigureOut">
              <a:rPr lang="en-US" smtClean="0"/>
              <a:pPr/>
              <a:t>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2B913-B2A3-42FA-AD7E-EA6D45FFC8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E6C9AA03-5B96-49F1-A429-1A1C52BE343E}" type="datetimeFigureOut">
              <a:rPr lang="en-US" smtClean="0"/>
              <a:pPr/>
              <a:t>8/20/15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9F2B913-B2A3-42FA-AD7E-EA6D45FFC87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6C9AA03-5B96-49F1-A429-1A1C52BE343E}" type="datetimeFigureOut">
              <a:rPr lang="en-US" smtClean="0"/>
              <a:pPr/>
              <a:t>8/20/15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DDE9E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9F2B913-B2A3-42FA-AD7E-EA6D45FFC87F}" type="slidenum">
              <a:rPr lang="en-US" smtClean="0">
                <a:solidFill>
                  <a:srgbClr val="DDE9EC"/>
                </a:solidFill>
              </a:rPr>
              <a:pPr/>
              <a:t>‹#›</a:t>
            </a:fld>
            <a:endParaRPr lang="en-US">
              <a:solidFill>
                <a:srgbClr val="DDE9EC"/>
              </a:solidFill>
            </a:endParaRPr>
          </a:p>
        </p:txBody>
      </p:sp>
    </p:spTree>
    <p:extLst>
      <p:ext uri="{BB962C8B-B14F-4D97-AF65-F5344CB8AC3E}">
        <p14:creationId xmlns:p14="http://schemas.microsoft.com/office/powerpoint/2010/main" val="20568967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44394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9F2B913-B2A3-42FA-AD7E-EA6D45FFC87F}"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400303378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E6C9AA03-5B96-49F1-A429-1A1C52BE343E}" type="datetimeFigureOut">
              <a:rPr lang="en-US" smtClean="0">
                <a:solidFill>
                  <a:srgbClr val="464653"/>
                </a:solidFill>
              </a:rPr>
              <a:pPr/>
              <a:t>8/20/15</a:t>
            </a:fld>
            <a:endParaRPr lang="en-US">
              <a:solidFill>
                <a:srgbClr val="464653"/>
              </a:solidFill>
            </a:endParaRPr>
          </a:p>
        </p:txBody>
      </p:sp>
      <p:sp>
        <p:nvSpPr>
          <p:cNvPr id="10" name="Slide Number Placeholder 9"/>
          <p:cNvSpPr>
            <a:spLocks noGrp="1"/>
          </p:cNvSpPr>
          <p:nvPr>
            <p:ph type="sldNum" sz="quarter" idx="16"/>
          </p:nvPr>
        </p:nvSpPr>
        <p:spPr/>
        <p:txBody>
          <a:bodyPr rtlCol="0"/>
          <a:lstStyle/>
          <a:p>
            <a:fld id="{79F2B913-B2A3-42FA-AD7E-EA6D45FFC87F}"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645123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E6C9AA03-5B96-49F1-A429-1A1C52BE343E}" type="datetimeFigureOut">
              <a:rPr lang="en-US" smtClean="0">
                <a:solidFill>
                  <a:srgbClr val="464653"/>
                </a:solidFill>
              </a:rPr>
              <a:pPr/>
              <a:t>8/20/15</a:t>
            </a:fld>
            <a:endParaRPr lang="en-US">
              <a:solidFill>
                <a:srgbClr val="464653"/>
              </a:solidFill>
            </a:endParaRPr>
          </a:p>
        </p:txBody>
      </p:sp>
      <p:sp>
        <p:nvSpPr>
          <p:cNvPr id="12" name="Slide Number Placeholder 11"/>
          <p:cNvSpPr>
            <a:spLocks noGrp="1"/>
          </p:cNvSpPr>
          <p:nvPr>
            <p:ph type="sldNum" sz="quarter" idx="16"/>
          </p:nvPr>
        </p:nvSpPr>
        <p:spPr/>
        <p:txBody>
          <a:bodyPr rtlCol="0"/>
          <a:lstStyle/>
          <a:p>
            <a:fld id="{79F2B913-B2A3-42FA-AD7E-EA6D45FFC87F}"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47686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Tree>
    <p:extLst>
      <p:ext uri="{BB962C8B-B14F-4D97-AF65-F5344CB8AC3E}">
        <p14:creationId xmlns:p14="http://schemas.microsoft.com/office/powerpoint/2010/main" val="153745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9F2B913-B2A3-42FA-AD7E-EA6D45FFC87F}"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4048010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3628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6C9AA03-5B96-49F1-A429-1A1C52BE343E}" type="datetimeFigureOut">
              <a:rPr lang="en-US" smtClean="0"/>
              <a:pPr/>
              <a:t>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E6C9AA03-5B96-49F1-A429-1A1C52BE343E}" type="datetimeFigureOut">
              <a:rPr lang="en-US" smtClean="0">
                <a:solidFill>
                  <a:srgbClr val="464653"/>
                </a:solidFill>
              </a:rPr>
              <a:pPr/>
              <a:t>8/20/15</a:t>
            </a:fld>
            <a:endParaRPr lang="en-US">
              <a:solidFill>
                <a:srgbClr val="464653"/>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9F2B913-B2A3-42FA-AD7E-EA6D45FFC87F}"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8387248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79F2B913-B2A3-42FA-AD7E-EA6D45FFC87F}" type="slidenum">
              <a:rPr lang="en-US" smtClean="0"/>
              <a:pPr/>
              <a:t>‹#›</a:t>
            </a:fld>
            <a:endParaRPr lang="en-US"/>
          </a:p>
        </p:txBody>
      </p:sp>
    </p:spTree>
    <p:extLst>
      <p:ext uri="{BB962C8B-B14F-4D97-AF65-F5344CB8AC3E}">
        <p14:creationId xmlns:p14="http://schemas.microsoft.com/office/powerpoint/2010/main" val="4240899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E6C9AA03-5B96-49F1-A429-1A1C52BE343E}" type="datetimeFigureOut">
              <a:rPr lang="en-US" smtClean="0">
                <a:solidFill>
                  <a:srgbClr val="464653"/>
                </a:solidFill>
              </a:rPr>
              <a:pPr/>
              <a:t>8/20/15</a:t>
            </a:fld>
            <a:endParaRPr lang="en-US">
              <a:solidFill>
                <a:srgbClr val="464653"/>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464653"/>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9F2B913-B2A3-42FA-AD7E-EA6D45FFC87F}" type="slidenum">
              <a:rPr lang="en-US" smtClean="0"/>
              <a:pPr/>
              <a:t>‹#›</a:t>
            </a:fld>
            <a:endParaRPr lang="en-US"/>
          </a:p>
        </p:txBody>
      </p:sp>
    </p:spTree>
    <p:extLst>
      <p:ext uri="{BB962C8B-B14F-4D97-AF65-F5344CB8AC3E}">
        <p14:creationId xmlns:p14="http://schemas.microsoft.com/office/powerpoint/2010/main" val="23929367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6C9AA03-5B96-49F1-A429-1A1C52BE343E}" type="datetimeFigureOut">
              <a:rPr lang="en-US" smtClean="0"/>
              <a:pPr/>
              <a:t>8/20/15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9F2B913-B2A3-42FA-AD7E-EA6D45FFC87F}"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E6C9AA03-5B96-49F1-A429-1A1C52BE343E}" type="datetimeFigureOut">
              <a:rPr lang="en-US" smtClean="0"/>
              <a:pPr/>
              <a:t>8/20/15</a:t>
            </a:fld>
            <a:endParaRPr lang="en-US"/>
          </a:p>
        </p:txBody>
      </p:sp>
      <p:sp>
        <p:nvSpPr>
          <p:cNvPr id="10" name="Slide Number Placeholder 9"/>
          <p:cNvSpPr>
            <a:spLocks noGrp="1"/>
          </p:cNvSpPr>
          <p:nvPr>
            <p:ph type="sldNum" sz="quarter" idx="16"/>
          </p:nvPr>
        </p:nvSpPr>
        <p:spPr/>
        <p:txBody>
          <a:bodyPr rtlCol="0"/>
          <a:lstStyle/>
          <a:p>
            <a:fld id="{79F2B913-B2A3-42FA-AD7E-EA6D45FFC87F}"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E6C9AA03-5B96-49F1-A429-1A1C52BE343E}" type="datetimeFigureOut">
              <a:rPr lang="en-US" smtClean="0"/>
              <a:pPr/>
              <a:t>8/20/15</a:t>
            </a:fld>
            <a:endParaRPr lang="en-US"/>
          </a:p>
        </p:txBody>
      </p:sp>
      <p:sp>
        <p:nvSpPr>
          <p:cNvPr id="12" name="Slide Number Placeholder 11"/>
          <p:cNvSpPr>
            <a:spLocks noGrp="1"/>
          </p:cNvSpPr>
          <p:nvPr>
            <p:ph type="sldNum" sz="quarter" idx="16"/>
          </p:nvPr>
        </p:nvSpPr>
        <p:spPr/>
        <p:txBody>
          <a:bodyPr rtlCol="0"/>
          <a:lstStyle/>
          <a:p>
            <a:fld id="{79F2B913-B2A3-42FA-AD7E-EA6D45FFC87F}"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6C9AA03-5B96-49F1-A429-1A1C52BE343E}" type="datetimeFigureOut">
              <a:rPr lang="en-US" smtClean="0"/>
              <a:pPr/>
              <a:t>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9AA03-5B96-49F1-A429-1A1C52BE343E}" type="datetimeFigureOut">
              <a:rPr lang="en-US" smtClean="0"/>
              <a:pPr/>
              <a:t>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9F2B913-B2A3-42FA-AD7E-EA6D45FFC8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6C9AA03-5B96-49F1-A429-1A1C52BE343E}" type="datetimeFigureOut">
              <a:rPr lang="en-US" smtClean="0"/>
              <a:pPr/>
              <a:t>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9F2B913-B2A3-42FA-AD7E-EA6D45FFC87F}"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E6C9AA03-5B96-49F1-A429-1A1C52BE343E}" type="datetimeFigureOut">
              <a:rPr lang="en-US" smtClean="0"/>
              <a:pPr/>
              <a:t>8/20/15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9F2B913-B2A3-42FA-AD7E-EA6D45FFC87F}"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6C9AA03-5B96-49F1-A429-1A1C52BE343E}" type="datetimeFigureOut">
              <a:rPr lang="en-US" smtClean="0"/>
              <a:pPr/>
              <a:t>8/20/15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9F2B913-B2A3-42FA-AD7E-EA6D45FFC87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6C9AA03-5B96-49F1-A429-1A1C52BE343E}" type="datetimeFigureOut">
              <a:rPr lang="en-US" smtClean="0">
                <a:solidFill>
                  <a:srgbClr val="464653"/>
                </a:solidFill>
              </a:rPr>
              <a:pPr/>
              <a:t>8/20/15</a:t>
            </a:fld>
            <a:endParaRPr lang="en-US">
              <a:solidFill>
                <a:srgbClr val="464653"/>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9F2B913-B2A3-42FA-AD7E-EA6D45FFC87F}" type="slidenum">
              <a:rPr lang="en-US" smtClean="0"/>
              <a:pPr/>
              <a:t>‹#›</a:t>
            </a:fld>
            <a:endParaRPr lang="en-US"/>
          </a:p>
        </p:txBody>
      </p:sp>
    </p:spTree>
    <p:extLst>
      <p:ext uri="{BB962C8B-B14F-4D97-AF65-F5344CB8AC3E}">
        <p14:creationId xmlns:p14="http://schemas.microsoft.com/office/powerpoint/2010/main" val="1814573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“We’re Really Diverse!”</a:t>
            </a:r>
            <a:endParaRPr lang="en-US" dirty="0"/>
          </a:p>
        </p:txBody>
      </p:sp>
      <p:sp>
        <p:nvSpPr>
          <p:cNvPr id="3" name="Subtitle 2"/>
          <p:cNvSpPr>
            <a:spLocks noGrp="1"/>
          </p:cNvSpPr>
          <p:nvPr>
            <p:ph type="subTitle" idx="1"/>
          </p:nvPr>
        </p:nvSpPr>
        <p:spPr/>
        <p:txBody>
          <a:bodyPr>
            <a:noAutofit/>
          </a:bodyPr>
          <a:lstStyle/>
          <a:p>
            <a:endParaRPr lang="en-US" sz="1800" dirty="0"/>
          </a:p>
          <a:p>
            <a:r>
              <a:rPr lang="en-US" sz="1800" b="1" dirty="0" smtClean="0"/>
              <a:t>Anthony Whitten, CJE </a:t>
            </a:r>
            <a:r>
              <a:rPr lang="en-US" sz="1800" dirty="0" smtClean="0"/>
              <a:t>	Westfield HS</a:t>
            </a:r>
          </a:p>
          <a:p>
            <a:r>
              <a:rPr lang="en-US" sz="1800" i="1" dirty="0" smtClean="0"/>
              <a:t>The </a:t>
            </a:r>
            <a:r>
              <a:rPr lang="en-US" sz="1800" i="1" dirty="0"/>
              <a:t>Guardian </a:t>
            </a:r>
            <a:r>
              <a:rPr lang="en-US" sz="1800" dirty="0" smtClean="0"/>
              <a:t>Yearbook         </a:t>
            </a:r>
            <a:r>
              <a:rPr lang="en-US" sz="1800" i="1" dirty="0" smtClean="0"/>
              <a:t>The </a:t>
            </a:r>
            <a:r>
              <a:rPr lang="en-US" sz="1800" i="1" dirty="0"/>
              <a:t>Watchdog </a:t>
            </a:r>
            <a:r>
              <a:rPr lang="en-US" sz="1800" dirty="0"/>
              <a:t>Newspaper</a:t>
            </a:r>
          </a:p>
          <a:p>
            <a:endParaRPr lang="en-US" sz="1800" dirty="0"/>
          </a:p>
        </p:txBody>
      </p:sp>
      <p:sp>
        <p:nvSpPr>
          <p:cNvPr id="4" name="TextBox 3"/>
          <p:cNvSpPr txBox="1"/>
          <p:nvPr/>
        </p:nvSpPr>
        <p:spPr>
          <a:xfrm>
            <a:off x="76200" y="6172200"/>
            <a:ext cx="2209800" cy="369332"/>
          </a:xfrm>
          <a:prstGeom prst="rect">
            <a:avLst/>
          </a:prstGeom>
          <a:noFill/>
        </p:spPr>
        <p:txBody>
          <a:bodyPr wrap="square" rtlCol="0">
            <a:spAutoFit/>
          </a:bodyPr>
          <a:lstStyle/>
          <a:p>
            <a:r>
              <a:rPr lang="en-US" dirty="0" smtClean="0"/>
              <a:t>adwhitten@fcps.edu</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Coverage (Events) </a:t>
            </a:r>
            <a:endParaRPr lang="en-US" dirty="0"/>
          </a:p>
        </p:txBody>
      </p:sp>
      <p:pic>
        <p:nvPicPr>
          <p:cNvPr id="6" name="Content Placeholder 5" descr="Antelope HS - Titanium - 14.jpg"/>
          <p:cNvPicPr>
            <a:picLocks noGrp="1" noChangeAspect="1"/>
          </p:cNvPicPr>
          <p:nvPr>
            <p:ph sz="quarter" idx="1"/>
          </p:nvPr>
        </p:nvPicPr>
        <p:blipFill>
          <a:blip r:embed="rId3" cstate="print"/>
          <a:stretch>
            <a:fillRect/>
          </a:stretch>
        </p:blipFill>
        <p:spPr>
          <a:xfrm>
            <a:off x="838200" y="1524000"/>
            <a:ext cx="7702550" cy="5035542"/>
          </a:xfrm>
        </p:spPr>
      </p:pic>
      <p:sp>
        <p:nvSpPr>
          <p:cNvPr id="4" name="TextBox 3"/>
          <p:cNvSpPr txBox="1"/>
          <p:nvPr/>
        </p:nvSpPr>
        <p:spPr>
          <a:xfrm>
            <a:off x="4800600" y="6400800"/>
            <a:ext cx="4267200" cy="369332"/>
          </a:xfrm>
          <a:prstGeom prst="rect">
            <a:avLst/>
          </a:prstGeom>
          <a:noFill/>
        </p:spPr>
        <p:txBody>
          <a:bodyPr wrap="square" rtlCol="0">
            <a:spAutoFit/>
          </a:bodyPr>
          <a:lstStyle/>
          <a:p>
            <a:r>
              <a:rPr lang="en-US" dirty="0" smtClean="0"/>
              <a:t>“Titanium” Antelope HS Antelope,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Diversity in Polls</a:t>
            </a:r>
            <a:endParaRPr lang="en-US" dirty="0"/>
          </a:p>
        </p:txBody>
      </p:sp>
      <p:pic>
        <p:nvPicPr>
          <p:cNvPr id="7" name="Content Placeholder 6" descr="Westfield_4.jpg"/>
          <p:cNvPicPr>
            <a:picLocks noGrp="1" noChangeAspect="1"/>
          </p:cNvPicPr>
          <p:nvPr>
            <p:ph sz="quarter" idx="1"/>
          </p:nvPr>
        </p:nvPicPr>
        <p:blipFill>
          <a:blip r:embed="rId3" cstate="print"/>
          <a:stretch>
            <a:fillRect/>
          </a:stretch>
        </p:blipFill>
        <p:spPr>
          <a:xfrm>
            <a:off x="23568" y="1981200"/>
            <a:ext cx="5058264" cy="3635374"/>
          </a:xfrm>
        </p:spPr>
      </p:pic>
      <p:pic>
        <p:nvPicPr>
          <p:cNvPr id="10" name="Content Placeholder 9" descr="Westfield_8-9.jpg"/>
          <p:cNvPicPr>
            <a:picLocks noGrp="1" noChangeAspect="1"/>
          </p:cNvPicPr>
          <p:nvPr>
            <p:ph sz="quarter" idx="2"/>
          </p:nvPr>
        </p:nvPicPr>
        <p:blipFill>
          <a:blip r:embed="rId4" cstate="print"/>
          <a:stretch>
            <a:fillRect/>
          </a:stretch>
        </p:blipFill>
        <p:spPr>
          <a:xfrm>
            <a:off x="5029200" y="2045152"/>
            <a:ext cx="3886200" cy="3659871"/>
          </a:xfrm>
        </p:spPr>
      </p:pic>
      <p:sp>
        <p:nvSpPr>
          <p:cNvPr id="8" name="TextBox 7"/>
          <p:cNvSpPr txBox="1"/>
          <p:nvPr/>
        </p:nvSpPr>
        <p:spPr>
          <a:xfrm>
            <a:off x="4419600" y="5791201"/>
            <a:ext cx="4495800" cy="369332"/>
          </a:xfrm>
          <a:prstGeom prst="rect">
            <a:avLst/>
          </a:prstGeom>
          <a:noFill/>
        </p:spPr>
        <p:txBody>
          <a:bodyPr wrap="square" rtlCol="0">
            <a:spAutoFit/>
          </a:bodyPr>
          <a:lstStyle/>
          <a:p>
            <a:r>
              <a:rPr lang="en-US" dirty="0" smtClean="0"/>
              <a:t>“The Watchdog” Westfield HS Chantilly,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Opportunity</a:t>
            </a:r>
            <a:endParaRPr lang="en-US" dirty="0"/>
          </a:p>
        </p:txBody>
      </p:sp>
      <p:pic>
        <p:nvPicPr>
          <p:cNvPr id="7" name="Content Placeholder 6" descr="080-081_McLeanHS_bad example.jpg"/>
          <p:cNvPicPr>
            <a:picLocks noGrp="1" noChangeAspect="1"/>
          </p:cNvPicPr>
          <p:nvPr>
            <p:ph sz="quarter" idx="1"/>
          </p:nvPr>
        </p:nvPicPr>
        <p:blipFill>
          <a:blip r:embed="rId3" cstate="print"/>
          <a:stretch>
            <a:fillRect/>
          </a:stretch>
        </p:blipFill>
        <p:spPr>
          <a:xfrm>
            <a:off x="971694" y="1524000"/>
            <a:ext cx="7257906" cy="4826508"/>
          </a:xfrm>
        </p:spPr>
      </p:pic>
      <p:sp>
        <p:nvSpPr>
          <p:cNvPr id="8" name="TextBox 7"/>
          <p:cNvSpPr txBox="1"/>
          <p:nvPr/>
        </p:nvSpPr>
        <p:spPr>
          <a:xfrm>
            <a:off x="4800600" y="6400800"/>
            <a:ext cx="4267200" cy="369332"/>
          </a:xfrm>
          <a:prstGeom prst="rect">
            <a:avLst/>
          </a:prstGeom>
          <a:noFill/>
        </p:spPr>
        <p:txBody>
          <a:bodyPr wrap="square" rtlCol="0">
            <a:spAutoFit/>
          </a:bodyPr>
          <a:lstStyle/>
          <a:p>
            <a:r>
              <a:rPr lang="en-US" dirty="0" smtClean="0"/>
              <a:t>“The Clan” McLean HS McLean,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Opportunity</a:t>
            </a:r>
            <a:endParaRPr lang="en-US" dirty="0"/>
          </a:p>
        </p:txBody>
      </p:sp>
      <p:pic>
        <p:nvPicPr>
          <p:cNvPr id="5" name="Content Placeholder 4" descr="090-091_McLeanHS_bad example 2.jpg"/>
          <p:cNvPicPr>
            <a:picLocks noGrp="1" noChangeAspect="1"/>
          </p:cNvPicPr>
          <p:nvPr>
            <p:ph sz="quarter" idx="1"/>
          </p:nvPr>
        </p:nvPicPr>
        <p:blipFill>
          <a:blip r:embed="rId3" cstate="print"/>
          <a:stretch>
            <a:fillRect/>
          </a:stretch>
        </p:blipFill>
        <p:spPr>
          <a:xfrm>
            <a:off x="1073150" y="1536842"/>
            <a:ext cx="7232650" cy="4863958"/>
          </a:xfrm>
        </p:spPr>
      </p:pic>
      <p:sp>
        <p:nvSpPr>
          <p:cNvPr id="6" name="TextBox 5"/>
          <p:cNvSpPr txBox="1"/>
          <p:nvPr/>
        </p:nvSpPr>
        <p:spPr>
          <a:xfrm>
            <a:off x="4800600" y="6400800"/>
            <a:ext cx="4267200" cy="369332"/>
          </a:xfrm>
          <a:prstGeom prst="rect">
            <a:avLst/>
          </a:prstGeom>
          <a:noFill/>
        </p:spPr>
        <p:txBody>
          <a:bodyPr wrap="square" rtlCol="0">
            <a:spAutoFit/>
          </a:bodyPr>
          <a:lstStyle/>
          <a:p>
            <a:r>
              <a:rPr lang="en-US" dirty="0" smtClean="0"/>
              <a:t>“The Clan” McLean HS McLean,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Matters</a:t>
            </a:r>
            <a:endParaRPr lang="en-US" dirty="0"/>
          </a:p>
        </p:txBody>
      </p:sp>
      <p:sp>
        <p:nvSpPr>
          <p:cNvPr id="3" name="Content Placeholder 2"/>
          <p:cNvSpPr>
            <a:spLocks noGrp="1"/>
          </p:cNvSpPr>
          <p:nvPr>
            <p:ph sz="quarter" idx="1"/>
          </p:nvPr>
        </p:nvSpPr>
        <p:spPr/>
        <p:txBody>
          <a:bodyPr/>
          <a:lstStyle/>
          <a:p>
            <a:r>
              <a:rPr lang="en-US" dirty="0"/>
              <a:t>Great, you're really diverse, and </a:t>
            </a:r>
            <a:r>
              <a:rPr lang="en-US" dirty="0" smtClean="0"/>
              <a:t>you show the different </a:t>
            </a:r>
            <a:r>
              <a:rPr lang="en-US" dirty="0"/>
              <a:t>people in your </a:t>
            </a:r>
            <a:r>
              <a:rPr lang="en-US" dirty="0" smtClean="0"/>
              <a:t>school</a:t>
            </a:r>
          </a:p>
          <a:p>
            <a:endParaRPr lang="en-US" dirty="0"/>
          </a:p>
          <a:p>
            <a:pPr lvl="1"/>
            <a:r>
              <a:rPr lang="en-US" dirty="0" smtClean="0"/>
              <a:t>You’ve created a spot for everyone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Here’s the Concern</a:t>
            </a:r>
            <a:endParaRPr lang="en-US" dirty="0"/>
          </a:p>
        </p:txBody>
      </p:sp>
      <p:sp>
        <p:nvSpPr>
          <p:cNvPr id="3" name="Content Placeholder 2"/>
          <p:cNvSpPr>
            <a:spLocks noGrp="1"/>
          </p:cNvSpPr>
          <p:nvPr>
            <p:ph sz="quarter" idx="1"/>
          </p:nvPr>
        </p:nvSpPr>
        <p:spPr>
          <a:xfrm>
            <a:off x="609600" y="1600200"/>
            <a:ext cx="8156448" cy="4876800"/>
          </a:xfrm>
        </p:spPr>
        <p:txBody>
          <a:bodyPr/>
          <a:lstStyle/>
          <a:p>
            <a:r>
              <a:rPr lang="en-US" dirty="0" smtClean="0"/>
              <a:t>Our coverage stops there</a:t>
            </a:r>
          </a:p>
          <a:p>
            <a:pPr>
              <a:buNone/>
            </a:pPr>
            <a:endParaRPr lang="en-US" dirty="0"/>
          </a:p>
          <a:p>
            <a:r>
              <a:rPr lang="en-US" dirty="0" smtClean="0"/>
              <a:t>There’s more to including </a:t>
            </a:r>
            <a:r>
              <a:rPr lang="en-US" dirty="0" smtClean="0"/>
              <a:t>diversity </a:t>
            </a:r>
            <a:r>
              <a:rPr lang="en-US" dirty="0" smtClean="0"/>
              <a:t>in your publications</a:t>
            </a:r>
          </a:p>
          <a:p>
            <a:pPr lvl="1"/>
            <a:r>
              <a:rPr lang="en-US" dirty="0" smtClean="0"/>
              <a:t>We’re looking to tell stories that show universal, relatable truths about what it means to be human</a:t>
            </a:r>
          </a:p>
          <a:p>
            <a:pPr lvl="1"/>
            <a:r>
              <a:rPr lang="en-US" dirty="0" smtClean="0"/>
              <a:t>Instead of creating a separate part for Diversity, we want to integrate the coverage into the whole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It’s All About Integration</a:t>
            </a:r>
            <a:endParaRPr lang="en-US" dirty="0"/>
          </a:p>
        </p:txBody>
      </p:sp>
      <p:pic>
        <p:nvPicPr>
          <p:cNvPr id="4" name="Content Placeholder 3" descr="Antelope HS - Titanium - 47.jpg"/>
          <p:cNvPicPr>
            <a:picLocks noGrp="1" noChangeAspect="1"/>
          </p:cNvPicPr>
          <p:nvPr>
            <p:ph sz="quarter" idx="1"/>
          </p:nvPr>
        </p:nvPicPr>
        <p:blipFill>
          <a:blip r:embed="rId3" cstate="print"/>
          <a:stretch>
            <a:fillRect/>
          </a:stretch>
        </p:blipFill>
        <p:spPr>
          <a:xfrm>
            <a:off x="1066800" y="1524000"/>
            <a:ext cx="7245350" cy="4736648"/>
          </a:xfrm>
        </p:spPr>
      </p:pic>
      <p:sp>
        <p:nvSpPr>
          <p:cNvPr id="5" name="TextBox 4"/>
          <p:cNvSpPr txBox="1"/>
          <p:nvPr/>
        </p:nvSpPr>
        <p:spPr>
          <a:xfrm>
            <a:off x="5105400" y="6324600"/>
            <a:ext cx="3962400" cy="369332"/>
          </a:xfrm>
          <a:prstGeom prst="rect">
            <a:avLst/>
          </a:prstGeom>
          <a:noFill/>
        </p:spPr>
        <p:txBody>
          <a:bodyPr wrap="square" rtlCol="0">
            <a:spAutoFit/>
          </a:bodyPr>
          <a:lstStyle/>
          <a:p>
            <a:r>
              <a:rPr lang="en-US" dirty="0" smtClean="0"/>
              <a:t>“Titanium” Antelope HS Antelope,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About Integration</a:t>
            </a:r>
            <a:endParaRPr lang="en-US" dirty="0"/>
          </a:p>
        </p:txBody>
      </p:sp>
      <p:pic>
        <p:nvPicPr>
          <p:cNvPr id="4" name="Content Placeholder 3" descr="Smoky Hill HS - Summitt - 21.jpg"/>
          <p:cNvPicPr>
            <a:picLocks noGrp="1" noChangeAspect="1"/>
          </p:cNvPicPr>
          <p:nvPr>
            <p:ph sz="quarter" idx="1"/>
          </p:nvPr>
        </p:nvPicPr>
        <p:blipFill>
          <a:blip r:embed="rId3" cstate="print"/>
          <a:stretch>
            <a:fillRect/>
          </a:stretch>
        </p:blipFill>
        <p:spPr>
          <a:xfrm>
            <a:off x="1031358" y="1524000"/>
            <a:ext cx="7316234" cy="4915594"/>
          </a:xfrm>
        </p:spPr>
      </p:pic>
      <p:sp>
        <p:nvSpPr>
          <p:cNvPr id="5" name="TextBox 4"/>
          <p:cNvSpPr txBox="1"/>
          <p:nvPr/>
        </p:nvSpPr>
        <p:spPr>
          <a:xfrm>
            <a:off x="4953000" y="6400800"/>
            <a:ext cx="4114800" cy="369332"/>
          </a:xfrm>
          <a:prstGeom prst="rect">
            <a:avLst/>
          </a:prstGeom>
          <a:noFill/>
        </p:spPr>
        <p:txBody>
          <a:bodyPr wrap="square" rtlCol="0">
            <a:spAutoFit/>
          </a:bodyPr>
          <a:lstStyle/>
          <a:p>
            <a:r>
              <a:rPr lang="en-US" dirty="0" smtClean="0"/>
              <a:t>“</a:t>
            </a:r>
            <a:r>
              <a:rPr lang="en-US" dirty="0" err="1" smtClean="0"/>
              <a:t>Summitt</a:t>
            </a:r>
            <a:r>
              <a:rPr lang="en-US" dirty="0" smtClean="0"/>
              <a:t>” Smoky Hill HS Aurora, Colo.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p:txBody>
          <a:bodyPr/>
          <a:lstStyle/>
          <a:p>
            <a:r>
              <a:rPr lang="en-US" dirty="0" smtClean="0"/>
              <a:t>For </a:t>
            </a:r>
            <a:r>
              <a:rPr lang="en-US" dirty="0"/>
              <a:t>b</a:t>
            </a:r>
            <a:r>
              <a:rPr lang="en-US" dirty="0" smtClean="0"/>
              <a:t>etter </a:t>
            </a:r>
            <a:r>
              <a:rPr lang="en-US" dirty="0" smtClean="0"/>
              <a:t>coverage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Study the Statistics</a:t>
            </a:r>
            <a:endParaRPr lang="en-US" dirty="0"/>
          </a:p>
        </p:txBody>
      </p:sp>
      <p:sp>
        <p:nvSpPr>
          <p:cNvPr id="3" name="Content Placeholder 2"/>
          <p:cNvSpPr>
            <a:spLocks noGrp="1"/>
          </p:cNvSpPr>
          <p:nvPr>
            <p:ph sz="quarter" idx="1"/>
          </p:nvPr>
        </p:nvSpPr>
        <p:spPr/>
        <p:txBody>
          <a:bodyPr/>
          <a:lstStyle/>
          <a:p>
            <a:r>
              <a:rPr lang="en-US" dirty="0" smtClean="0"/>
              <a:t>Investigate the numbers</a:t>
            </a:r>
          </a:p>
          <a:p>
            <a:pPr>
              <a:buNone/>
            </a:pPr>
            <a:endParaRPr lang="en-US" dirty="0" smtClean="0"/>
          </a:p>
          <a:p>
            <a:pPr lvl="1"/>
            <a:r>
              <a:rPr lang="en-US" b="1" dirty="0" smtClean="0"/>
              <a:t>What are the demographics at your school? </a:t>
            </a:r>
          </a:p>
          <a:p>
            <a:pPr>
              <a:buNone/>
            </a:pPr>
            <a:endParaRPr lang="en-US" b="1" dirty="0"/>
          </a:p>
          <a:p>
            <a:pPr>
              <a:buNone/>
            </a:pPr>
            <a:endParaRPr lang="en-US" b="1" dirty="0" smtClean="0"/>
          </a:p>
          <a:p>
            <a:pPr lvl="1"/>
            <a:r>
              <a:rPr lang="en-US" b="1" dirty="0" smtClean="0"/>
              <a:t>How have they changed in recent years?</a:t>
            </a:r>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You on Yearbook?</a:t>
            </a:r>
            <a:endParaRPr lang="en-US" dirty="0"/>
          </a:p>
        </p:txBody>
      </p:sp>
      <p:sp>
        <p:nvSpPr>
          <p:cNvPr id="3" name="Content Placeholder 2"/>
          <p:cNvSpPr>
            <a:spLocks noGrp="1"/>
          </p:cNvSpPr>
          <p:nvPr>
            <p:ph sz="quarter" idx="1"/>
          </p:nvPr>
        </p:nvSpPr>
        <p:spPr/>
        <p:txBody>
          <a:bodyPr/>
          <a:lstStyle/>
          <a:p>
            <a:r>
              <a:rPr lang="en-US" dirty="0" smtClean="0"/>
              <a:t>Your personal reason may be different from what your purpose is</a:t>
            </a:r>
          </a:p>
          <a:p>
            <a:endParaRPr lang="en-US" dirty="0" smtClean="0"/>
          </a:p>
          <a:p>
            <a:pPr>
              <a:buNone/>
            </a:pPr>
            <a:endParaRPr lang="en-US" dirty="0" smtClean="0"/>
          </a:p>
          <a:p>
            <a:pPr>
              <a:buNone/>
            </a:pPr>
            <a:endParaRPr lang="en-US" dirty="0" smtClean="0"/>
          </a:p>
          <a:p>
            <a:r>
              <a:rPr lang="en-US" dirty="0" smtClean="0"/>
              <a:t>Purpose: Tell the accurate story of the year, represent all types of people, not just our friends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dirty="0" smtClean="0"/>
              <a:t>Investigate the numbers</a:t>
            </a:r>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1285633921"/>
              </p:ext>
            </p:extLst>
          </p:nvPr>
        </p:nvGraphicFramePr>
        <p:xfrm>
          <a:off x="0" y="1524000"/>
          <a:ext cx="9067799" cy="4942863"/>
        </p:xfrm>
        <a:graphic>
          <a:graphicData uri="http://schemas.openxmlformats.org/drawingml/2006/table">
            <a:tbl>
              <a:tblPr firstRow="1" bandRow="1">
                <a:tableStyleId>{5C22544A-7EE6-4342-B048-85BDC9FD1C3A}</a:tableStyleId>
              </a:tblPr>
              <a:tblGrid>
                <a:gridCol w="1258456"/>
                <a:gridCol w="1789544"/>
                <a:gridCol w="1828800"/>
                <a:gridCol w="2286000"/>
                <a:gridCol w="1904999"/>
              </a:tblGrid>
              <a:tr h="783697">
                <a:tc gridSpan="5">
                  <a:txBody>
                    <a:bodyPr/>
                    <a:lstStyle/>
                    <a:p>
                      <a:pPr algn="ctr"/>
                      <a:r>
                        <a:rPr lang="en-US" sz="3200" dirty="0" smtClean="0"/>
                        <a:t>Westfield High School Chantilly, Va.</a:t>
                      </a:r>
                      <a:endParaRPr lang="en-US" sz="32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3200" dirty="0"/>
                    </a:p>
                  </a:txBody>
                  <a:tcPr/>
                </a:tc>
              </a:tr>
              <a:tr h="401975">
                <a:tc>
                  <a:txBody>
                    <a:bodyPr/>
                    <a:lstStyle/>
                    <a:p>
                      <a:endParaRPr lang="en-US" dirty="0"/>
                    </a:p>
                  </a:txBody>
                  <a:tcPr/>
                </a:tc>
                <a:tc>
                  <a:txBody>
                    <a:bodyPr/>
                    <a:lstStyle/>
                    <a:p>
                      <a:pPr algn="ctr">
                        <a:buClrTx/>
                        <a:buSzPct val="25000"/>
                        <a:buFont typeface="Arial" pitchFamily="34" charset="0"/>
                        <a:buNone/>
                      </a:pPr>
                      <a:r>
                        <a:rPr lang="en-US" dirty="0" smtClean="0"/>
                        <a:t>2000</a:t>
                      </a:r>
                      <a:r>
                        <a:rPr lang="en-US" baseline="0" dirty="0" smtClean="0"/>
                        <a:t> - 2001</a:t>
                      </a:r>
                      <a:endParaRPr lang="en-US" dirty="0"/>
                    </a:p>
                  </a:txBody>
                  <a:tcPr/>
                </a:tc>
                <a:tc>
                  <a:txBody>
                    <a:bodyPr/>
                    <a:lstStyle/>
                    <a:p>
                      <a:pPr algn="ctr"/>
                      <a:r>
                        <a:rPr lang="en-US" dirty="0" smtClean="0"/>
                        <a:t>2005 - 2006</a:t>
                      </a:r>
                      <a:endParaRPr lang="en-US" dirty="0"/>
                    </a:p>
                  </a:txBody>
                  <a:tcPr/>
                </a:tc>
                <a:tc>
                  <a:txBody>
                    <a:bodyPr/>
                    <a:lstStyle/>
                    <a:p>
                      <a:pPr algn="ctr"/>
                      <a:r>
                        <a:rPr lang="en-US" dirty="0" smtClean="0"/>
                        <a:t> 2011 -</a:t>
                      </a:r>
                      <a:r>
                        <a:rPr lang="en-US" baseline="0" dirty="0" smtClean="0"/>
                        <a:t> 2012</a:t>
                      </a:r>
                      <a:endParaRPr lang="en-US" dirty="0"/>
                    </a:p>
                  </a:txBody>
                  <a:tcPr/>
                </a:tc>
                <a:tc>
                  <a:txBody>
                    <a:bodyPr/>
                    <a:lstStyle/>
                    <a:p>
                      <a:pPr algn="ctr"/>
                      <a:r>
                        <a:rPr lang="en-US" dirty="0" smtClean="0"/>
                        <a:t>2013-2014</a:t>
                      </a:r>
                      <a:endParaRPr lang="en-US" dirty="0"/>
                    </a:p>
                  </a:txBody>
                  <a:tcPr/>
                </a:tc>
              </a:tr>
              <a:tr h="401975">
                <a:tc>
                  <a:txBody>
                    <a:bodyPr/>
                    <a:lstStyle/>
                    <a:p>
                      <a:r>
                        <a:rPr lang="en-US" dirty="0" smtClean="0"/>
                        <a:t>Population</a:t>
                      </a:r>
                      <a:endParaRPr lang="en-US" dirty="0"/>
                    </a:p>
                  </a:txBody>
                  <a:tcPr/>
                </a:tc>
                <a:tc>
                  <a:txBody>
                    <a:bodyPr/>
                    <a:lstStyle/>
                    <a:p>
                      <a:pPr algn="ctr">
                        <a:buClrTx/>
                        <a:buSzPct val="25000"/>
                        <a:buFont typeface="Arial" pitchFamily="34" charset="0"/>
                        <a:buNone/>
                      </a:pPr>
                      <a:r>
                        <a:rPr lang="en-US" dirty="0" smtClean="0"/>
                        <a:t>1603</a:t>
                      </a:r>
                      <a:endParaRPr lang="en-US" dirty="0"/>
                    </a:p>
                  </a:txBody>
                  <a:tcPr/>
                </a:tc>
                <a:tc>
                  <a:txBody>
                    <a:bodyPr/>
                    <a:lstStyle/>
                    <a:p>
                      <a:pPr algn="ctr"/>
                      <a:r>
                        <a:rPr lang="en-US" dirty="0" smtClean="0"/>
                        <a:t>3212</a:t>
                      </a:r>
                      <a:endParaRPr lang="en-US" dirty="0"/>
                    </a:p>
                  </a:txBody>
                  <a:tcPr/>
                </a:tc>
                <a:tc>
                  <a:txBody>
                    <a:bodyPr/>
                    <a:lstStyle/>
                    <a:p>
                      <a:pPr algn="ctr"/>
                      <a:r>
                        <a:rPr lang="en-US" dirty="0" smtClean="0"/>
                        <a:t>2805</a:t>
                      </a:r>
                      <a:endParaRPr lang="en-US" dirty="0"/>
                    </a:p>
                  </a:txBody>
                  <a:tcPr/>
                </a:tc>
                <a:tc>
                  <a:txBody>
                    <a:bodyPr/>
                    <a:lstStyle/>
                    <a:p>
                      <a:pPr algn="ctr"/>
                      <a:r>
                        <a:rPr lang="en-US" dirty="0" smtClean="0"/>
                        <a:t>2750</a:t>
                      </a:r>
                      <a:endParaRPr lang="en-US" dirty="0"/>
                    </a:p>
                  </a:txBody>
                  <a:tcPr/>
                </a:tc>
              </a:tr>
              <a:tr h="703457">
                <a:tc>
                  <a:txBody>
                    <a:bodyPr/>
                    <a:lstStyle/>
                    <a:p>
                      <a:r>
                        <a:rPr lang="en-US" dirty="0" smtClean="0"/>
                        <a:t>Gender</a:t>
                      </a:r>
                      <a:endParaRPr lang="en-US" dirty="0"/>
                    </a:p>
                  </a:txBody>
                  <a:tcPr/>
                </a:tc>
                <a:tc>
                  <a:txBody>
                    <a:bodyPr/>
                    <a:lstStyle/>
                    <a:p>
                      <a:pPr>
                        <a:buClrTx/>
                        <a:buSzPct val="25000"/>
                        <a:buFont typeface="Arial" pitchFamily="34" charset="0"/>
                        <a:buNone/>
                      </a:pPr>
                      <a:r>
                        <a:rPr lang="en-US" dirty="0" smtClean="0"/>
                        <a:t>50.8% male</a:t>
                      </a:r>
                    </a:p>
                    <a:p>
                      <a:pPr>
                        <a:buClrTx/>
                        <a:buSzPct val="25000"/>
                        <a:buFont typeface="Arial" pitchFamily="34" charset="0"/>
                        <a:buNone/>
                      </a:pPr>
                      <a:r>
                        <a:rPr lang="en-US" dirty="0" smtClean="0"/>
                        <a:t>49.2% female</a:t>
                      </a:r>
                      <a:endParaRPr lang="en-US" dirty="0"/>
                    </a:p>
                  </a:txBody>
                  <a:tcPr/>
                </a:tc>
                <a:tc>
                  <a:txBody>
                    <a:bodyPr/>
                    <a:lstStyle/>
                    <a:p>
                      <a:r>
                        <a:rPr lang="en-US" dirty="0" smtClean="0"/>
                        <a:t>50.4% male</a:t>
                      </a:r>
                    </a:p>
                    <a:p>
                      <a:r>
                        <a:rPr lang="en-US" dirty="0" smtClean="0"/>
                        <a:t>49.6% female</a:t>
                      </a:r>
                      <a:endParaRPr lang="en-US" dirty="0"/>
                    </a:p>
                  </a:txBody>
                  <a:tcPr/>
                </a:tc>
                <a:tc>
                  <a:txBody>
                    <a:bodyPr/>
                    <a:lstStyle/>
                    <a:p>
                      <a:r>
                        <a:rPr lang="en-US" dirty="0" smtClean="0"/>
                        <a:t>52.7% male</a:t>
                      </a:r>
                    </a:p>
                    <a:p>
                      <a:r>
                        <a:rPr lang="en-US" dirty="0" smtClean="0"/>
                        <a:t>47.3% female</a:t>
                      </a:r>
                      <a:endParaRPr lang="en-US" dirty="0"/>
                    </a:p>
                  </a:txBody>
                  <a:tcPr/>
                </a:tc>
                <a:tc>
                  <a:txBody>
                    <a:bodyPr/>
                    <a:lstStyle/>
                    <a:p>
                      <a:r>
                        <a:rPr lang="en-US" dirty="0" smtClean="0"/>
                        <a:t>52.6% male</a:t>
                      </a:r>
                    </a:p>
                    <a:p>
                      <a:r>
                        <a:rPr lang="en-US" dirty="0" smtClean="0"/>
                        <a:t>47.4% female</a:t>
                      </a:r>
                      <a:endParaRPr lang="en-US" dirty="0"/>
                    </a:p>
                  </a:txBody>
                  <a:tcPr/>
                </a:tc>
              </a:tr>
              <a:tr h="1306420">
                <a:tc>
                  <a:txBody>
                    <a:bodyPr/>
                    <a:lstStyle/>
                    <a:p>
                      <a:r>
                        <a:rPr lang="en-US" dirty="0" smtClean="0"/>
                        <a:t>Race</a:t>
                      </a:r>
                      <a:endParaRPr lang="en-US" dirty="0"/>
                    </a:p>
                  </a:txBody>
                  <a:tcPr/>
                </a:tc>
                <a:tc>
                  <a:txBody>
                    <a:bodyPr/>
                    <a:lstStyle/>
                    <a:p>
                      <a:pPr>
                        <a:buClrTx/>
                        <a:buSzPct val="25000"/>
                        <a:buFont typeface="Arial" pitchFamily="34" charset="0"/>
                        <a:buNone/>
                      </a:pPr>
                      <a:r>
                        <a:rPr lang="en-US" dirty="0" smtClean="0"/>
                        <a:t>70% White</a:t>
                      </a:r>
                    </a:p>
                    <a:p>
                      <a:pPr>
                        <a:buClrTx/>
                        <a:buSzPct val="25000"/>
                        <a:buFont typeface="Arial" pitchFamily="34" charset="0"/>
                        <a:buNone/>
                      </a:pPr>
                      <a:r>
                        <a:rPr lang="en-US" dirty="0" smtClean="0"/>
                        <a:t>12.5% Asian</a:t>
                      </a:r>
                    </a:p>
                    <a:p>
                      <a:pPr>
                        <a:buClrTx/>
                        <a:buSzPct val="25000"/>
                        <a:buFont typeface="Arial" pitchFamily="34" charset="0"/>
                        <a:buNone/>
                      </a:pPr>
                      <a:r>
                        <a:rPr lang="en-US" dirty="0" smtClean="0"/>
                        <a:t>9% Black</a:t>
                      </a:r>
                      <a:r>
                        <a:rPr lang="en-US" baseline="0" dirty="0" smtClean="0"/>
                        <a:t> </a:t>
                      </a:r>
                    </a:p>
                    <a:p>
                      <a:pPr>
                        <a:buClrTx/>
                        <a:buSzPct val="25000"/>
                        <a:buFont typeface="Arial" pitchFamily="34" charset="0"/>
                        <a:buNone/>
                      </a:pPr>
                      <a:r>
                        <a:rPr lang="en-US" baseline="0" dirty="0" smtClean="0"/>
                        <a:t>7% Hispanic</a:t>
                      </a:r>
                    </a:p>
                    <a:p>
                      <a:pPr>
                        <a:buClrTx/>
                        <a:buSzPct val="25000"/>
                        <a:buFont typeface="Arial" pitchFamily="34" charset="0"/>
                        <a:buNone/>
                      </a:pPr>
                      <a:r>
                        <a:rPr lang="en-US" baseline="0" dirty="0" smtClean="0"/>
                        <a:t>1.7% Multi-racial</a:t>
                      </a:r>
                      <a:endParaRPr lang="en-US" dirty="0"/>
                    </a:p>
                  </a:txBody>
                  <a:tcPr/>
                </a:tc>
                <a:tc>
                  <a:txBody>
                    <a:bodyPr/>
                    <a:lstStyle/>
                    <a:p>
                      <a:r>
                        <a:rPr lang="en-US" dirty="0" smtClean="0"/>
                        <a:t>63% White </a:t>
                      </a:r>
                    </a:p>
                    <a:p>
                      <a:r>
                        <a:rPr lang="en-US" dirty="0" smtClean="0"/>
                        <a:t>16% Asian</a:t>
                      </a:r>
                    </a:p>
                    <a:p>
                      <a:r>
                        <a:rPr lang="en-US" dirty="0" smtClean="0"/>
                        <a:t>9% Hispanic </a:t>
                      </a:r>
                    </a:p>
                    <a:p>
                      <a:r>
                        <a:rPr lang="en-US" dirty="0" smtClean="0"/>
                        <a:t>8%</a:t>
                      </a:r>
                      <a:r>
                        <a:rPr lang="en-US" baseline="0" dirty="0" smtClean="0"/>
                        <a:t> Black</a:t>
                      </a:r>
                    </a:p>
                    <a:p>
                      <a:r>
                        <a:rPr lang="en-US" baseline="0" dirty="0" smtClean="0"/>
                        <a:t>3% Multi-racial</a:t>
                      </a:r>
                      <a:endParaRPr lang="en-US" dirty="0"/>
                    </a:p>
                  </a:txBody>
                  <a:tcPr/>
                </a:tc>
                <a:tc>
                  <a:txBody>
                    <a:bodyPr/>
                    <a:lstStyle/>
                    <a:p>
                      <a:r>
                        <a:rPr lang="en-US" dirty="0" smtClean="0"/>
                        <a:t>49%</a:t>
                      </a:r>
                      <a:r>
                        <a:rPr lang="en-US" baseline="0" dirty="0" smtClean="0"/>
                        <a:t> White</a:t>
                      </a:r>
                    </a:p>
                    <a:p>
                      <a:r>
                        <a:rPr lang="en-US" baseline="0" dirty="0" smtClean="0"/>
                        <a:t>20% Asian</a:t>
                      </a:r>
                    </a:p>
                    <a:p>
                      <a:r>
                        <a:rPr lang="en-US" baseline="0" dirty="0" smtClean="0"/>
                        <a:t>16% Hispanic</a:t>
                      </a:r>
                    </a:p>
                    <a:p>
                      <a:r>
                        <a:rPr lang="en-US" baseline="0" dirty="0" smtClean="0"/>
                        <a:t>10% Black</a:t>
                      </a:r>
                    </a:p>
                    <a:p>
                      <a:r>
                        <a:rPr lang="en-US" baseline="0" dirty="0" smtClean="0"/>
                        <a:t>4.5% Multi-racial</a:t>
                      </a:r>
                      <a:endParaRPr lang="en-US" dirty="0"/>
                    </a:p>
                  </a:txBody>
                  <a:tcPr/>
                </a:tc>
                <a:tc>
                  <a:txBody>
                    <a:bodyPr/>
                    <a:lstStyle/>
                    <a:p>
                      <a:r>
                        <a:rPr lang="en-US" dirty="0" smtClean="0"/>
                        <a:t>44.8% White</a:t>
                      </a:r>
                    </a:p>
                    <a:p>
                      <a:r>
                        <a:rPr lang="en-US" dirty="0" smtClean="0"/>
                        <a:t>21.1% Asian</a:t>
                      </a:r>
                    </a:p>
                    <a:p>
                      <a:r>
                        <a:rPr lang="en-US" dirty="0" smtClean="0"/>
                        <a:t>18% Hispanic</a:t>
                      </a:r>
                    </a:p>
                    <a:p>
                      <a:r>
                        <a:rPr lang="en-US" dirty="0" smtClean="0"/>
                        <a:t>11.6% Black</a:t>
                      </a:r>
                    </a:p>
                    <a:p>
                      <a:r>
                        <a:rPr lang="en-US" dirty="0" smtClean="0"/>
                        <a:t>4.2% Multi-racial</a:t>
                      </a:r>
                    </a:p>
                    <a:p>
                      <a:endParaRPr lang="en-US" dirty="0"/>
                    </a:p>
                  </a:txBody>
                  <a:tcPr/>
                </a:tc>
              </a:tr>
              <a:tr h="791487">
                <a:tc>
                  <a:txBody>
                    <a:bodyPr/>
                    <a:lstStyle/>
                    <a:p>
                      <a:r>
                        <a:rPr lang="en-US" dirty="0" smtClean="0"/>
                        <a:t>Wealth</a:t>
                      </a:r>
                      <a:endParaRPr lang="en-US" dirty="0"/>
                    </a:p>
                  </a:txBody>
                  <a:tcPr/>
                </a:tc>
                <a:tc>
                  <a:txBody>
                    <a:bodyPr/>
                    <a:lstStyle/>
                    <a:p>
                      <a:endParaRPr lang="en-US" dirty="0"/>
                    </a:p>
                  </a:txBody>
                  <a:tcPr/>
                </a:tc>
                <a:tc>
                  <a:txBody>
                    <a:bodyPr/>
                    <a:lstStyle/>
                    <a:p>
                      <a:r>
                        <a:rPr lang="en-US" dirty="0" smtClean="0"/>
                        <a:t>9.37% </a:t>
                      </a:r>
                    </a:p>
                    <a:p>
                      <a:r>
                        <a:rPr lang="en-US" dirty="0" smtClean="0"/>
                        <a:t>Free/Reduced</a:t>
                      </a:r>
                      <a:r>
                        <a:rPr lang="en-US" baseline="0" dirty="0" smtClean="0"/>
                        <a:t> lunch</a:t>
                      </a:r>
                      <a:endParaRPr lang="en-US" dirty="0"/>
                    </a:p>
                  </a:txBody>
                  <a:tcPr/>
                </a:tc>
                <a:tc>
                  <a:txBody>
                    <a:bodyPr/>
                    <a:lstStyle/>
                    <a:p>
                      <a:r>
                        <a:rPr lang="en-US" dirty="0" smtClean="0"/>
                        <a:t>21%</a:t>
                      </a:r>
                    </a:p>
                    <a:p>
                      <a:r>
                        <a:rPr lang="en-US" dirty="0" smtClean="0"/>
                        <a:t>Free/Reduced</a:t>
                      </a:r>
                      <a:r>
                        <a:rPr lang="en-US" baseline="0" dirty="0" smtClean="0"/>
                        <a:t> lunch</a:t>
                      </a:r>
                      <a:endParaRPr lang="en-US" dirty="0"/>
                    </a:p>
                  </a:txBody>
                  <a:tcPr/>
                </a:tc>
                <a:tc>
                  <a:txBody>
                    <a:bodyPr/>
                    <a:lstStyle/>
                    <a:p>
                      <a:r>
                        <a:rPr lang="en-US" dirty="0" smtClean="0"/>
                        <a:t>22%</a:t>
                      </a:r>
                    </a:p>
                    <a:p>
                      <a:r>
                        <a:rPr lang="en-US" dirty="0" smtClean="0"/>
                        <a:t>Free/Reduced</a:t>
                      </a:r>
                      <a:r>
                        <a:rPr lang="en-US" baseline="0" dirty="0" smtClean="0"/>
                        <a:t> lunch</a:t>
                      </a:r>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Learn</a:t>
            </a:r>
            <a:endParaRPr lang="en-US" dirty="0"/>
          </a:p>
        </p:txBody>
      </p:sp>
      <p:sp>
        <p:nvSpPr>
          <p:cNvPr id="3" name="Content Placeholder 2"/>
          <p:cNvSpPr>
            <a:spLocks noGrp="1"/>
          </p:cNvSpPr>
          <p:nvPr>
            <p:ph sz="quarter" idx="1"/>
          </p:nvPr>
        </p:nvSpPr>
        <p:spPr>
          <a:xfrm>
            <a:off x="457200" y="1600200"/>
            <a:ext cx="8308848" cy="5257800"/>
          </a:xfrm>
        </p:spPr>
        <p:txBody>
          <a:bodyPr/>
          <a:lstStyle/>
          <a:p>
            <a:r>
              <a:rPr lang="en-US" dirty="0" smtClean="0"/>
              <a:t>Numbers give us: </a:t>
            </a:r>
          </a:p>
          <a:p>
            <a:pPr lvl="1"/>
            <a:r>
              <a:rPr lang="en-US" dirty="0" smtClean="0"/>
              <a:t>Trends</a:t>
            </a:r>
          </a:p>
          <a:p>
            <a:pPr lvl="2"/>
            <a:r>
              <a:rPr lang="en-US" dirty="0" smtClean="0"/>
              <a:t> wealth </a:t>
            </a:r>
          </a:p>
          <a:p>
            <a:pPr lvl="3"/>
            <a:r>
              <a:rPr lang="en-US" dirty="0" smtClean="0"/>
              <a:t>(impact on sales?) </a:t>
            </a:r>
          </a:p>
          <a:p>
            <a:pPr lvl="2"/>
            <a:r>
              <a:rPr lang="en-US" dirty="0" smtClean="0"/>
              <a:t>ethnic diversity </a:t>
            </a:r>
          </a:p>
          <a:p>
            <a:pPr lvl="2"/>
            <a:r>
              <a:rPr lang="en-US" dirty="0" smtClean="0"/>
              <a:t>gender </a:t>
            </a:r>
          </a:p>
          <a:p>
            <a:pPr lvl="2"/>
            <a:r>
              <a:rPr lang="en-US" dirty="0" smtClean="0"/>
              <a:t>special education</a:t>
            </a:r>
          </a:p>
          <a:p>
            <a:pPr lvl="2"/>
            <a:endParaRPr lang="en-US" dirty="0" smtClean="0"/>
          </a:p>
          <a:p>
            <a:r>
              <a:rPr lang="en-US" dirty="0" smtClean="0"/>
              <a:t>Where to go for data</a:t>
            </a:r>
          </a:p>
          <a:p>
            <a:pPr lvl="1"/>
            <a:r>
              <a:rPr lang="en-US" dirty="0" smtClean="0"/>
              <a:t>School or county websites</a:t>
            </a:r>
          </a:p>
          <a:p>
            <a:pPr lvl="1"/>
            <a:r>
              <a:rPr lang="en-US" dirty="0" smtClean="0"/>
              <a:t>State website</a:t>
            </a:r>
          </a:p>
          <a:p>
            <a:pPr>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t>
            </a:r>
            <a:r>
              <a:rPr lang="en-US" dirty="0"/>
              <a:t>T</a:t>
            </a:r>
            <a:r>
              <a:rPr lang="en-US" dirty="0" smtClean="0"/>
              <a:t>hat </a:t>
            </a:r>
            <a:r>
              <a:rPr lang="en-US" dirty="0"/>
              <a:t>L</a:t>
            </a:r>
            <a:r>
              <a:rPr lang="en-US" dirty="0" smtClean="0"/>
              <a:t>ook </a:t>
            </a:r>
            <a:r>
              <a:rPr lang="en-US" dirty="0"/>
              <a:t>L</a:t>
            </a:r>
            <a:r>
              <a:rPr lang="en-US" dirty="0" smtClean="0"/>
              <a:t>ike </a:t>
            </a:r>
            <a:r>
              <a:rPr lang="en-US" dirty="0"/>
              <a:t>F</a:t>
            </a:r>
            <a:r>
              <a:rPr lang="en-US" dirty="0" smtClean="0"/>
              <a:t>or </a:t>
            </a:r>
            <a:r>
              <a:rPr lang="en-US" dirty="0"/>
              <a:t>U</a:t>
            </a:r>
            <a:r>
              <a:rPr lang="en-US" dirty="0" smtClean="0"/>
              <a: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58" y="1066800"/>
            <a:ext cx="8659872" cy="57588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58" y="1066800"/>
            <a:ext cx="4110879" cy="5791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742" y="1447800"/>
            <a:ext cx="9180796" cy="60363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1828800"/>
            <a:ext cx="8938900" cy="597788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6" y="1066800"/>
            <a:ext cx="9144000" cy="5646420"/>
          </a:xfrm>
          <a:prstGeom prst="rect">
            <a:avLst/>
          </a:prstGeom>
        </p:spPr>
      </p:pic>
    </p:spTree>
    <p:extLst>
      <p:ext uri="{BB962C8B-B14F-4D97-AF65-F5344CB8AC3E}">
        <p14:creationId xmlns:p14="http://schemas.microsoft.com/office/powerpoint/2010/main" val="3431805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 More to the Story</a:t>
            </a:r>
            <a:endParaRPr lang="en-US" dirty="0"/>
          </a:p>
        </p:txBody>
      </p:sp>
      <p:sp>
        <p:nvSpPr>
          <p:cNvPr id="3" name="Content Placeholder 2"/>
          <p:cNvSpPr>
            <a:spLocks noGrp="1"/>
          </p:cNvSpPr>
          <p:nvPr>
            <p:ph sz="quarter" idx="1"/>
          </p:nvPr>
        </p:nvSpPr>
        <p:spPr/>
        <p:txBody>
          <a:bodyPr/>
          <a:lstStyle/>
          <a:p>
            <a:r>
              <a:rPr lang="en-US" dirty="0"/>
              <a:t>Numbers do not give us: </a:t>
            </a:r>
            <a:endParaRPr lang="en-US" dirty="0" smtClean="0"/>
          </a:p>
          <a:p>
            <a:pPr lvl="1"/>
            <a:r>
              <a:rPr lang="en-US" dirty="0" smtClean="0"/>
              <a:t>Religion</a:t>
            </a:r>
          </a:p>
          <a:p>
            <a:pPr lvl="1"/>
            <a:r>
              <a:rPr lang="en-US" dirty="0" smtClean="0"/>
              <a:t>Sexual </a:t>
            </a:r>
            <a:r>
              <a:rPr lang="en-US" dirty="0" smtClean="0"/>
              <a:t>orientation</a:t>
            </a:r>
            <a:endParaRPr lang="en-US" dirty="0" smtClean="0"/>
          </a:p>
          <a:p>
            <a:pPr lvl="1"/>
            <a:r>
              <a:rPr lang="en-US" dirty="0" smtClean="0"/>
              <a:t>Family </a:t>
            </a:r>
            <a:r>
              <a:rPr lang="en-US" dirty="0" smtClean="0"/>
              <a:t>dynamics</a:t>
            </a:r>
            <a:endParaRPr lang="en-US" dirty="0" smtClean="0"/>
          </a:p>
          <a:p>
            <a:pPr lvl="1"/>
            <a:r>
              <a:rPr lang="en-US" dirty="0" smtClean="0"/>
              <a:t>Educational </a:t>
            </a:r>
            <a:r>
              <a:rPr lang="en-US" dirty="0" smtClean="0"/>
              <a:t>experience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Reflect on your staff</a:t>
            </a:r>
            <a:endParaRPr lang="en-US" dirty="0"/>
          </a:p>
        </p:txBody>
      </p:sp>
      <p:sp>
        <p:nvSpPr>
          <p:cNvPr id="3" name="Content Placeholder 2"/>
          <p:cNvSpPr>
            <a:spLocks noGrp="1"/>
          </p:cNvSpPr>
          <p:nvPr>
            <p:ph sz="quarter" idx="1"/>
          </p:nvPr>
        </p:nvSpPr>
        <p:spPr/>
        <p:txBody>
          <a:bodyPr>
            <a:normAutofit/>
          </a:bodyPr>
          <a:lstStyle/>
          <a:p>
            <a:pPr lvl="1"/>
            <a:r>
              <a:rPr lang="en-US" dirty="0" smtClean="0"/>
              <a:t>Does your staff look like your school?</a:t>
            </a:r>
          </a:p>
          <a:p>
            <a:pPr lvl="2"/>
            <a:r>
              <a:rPr lang="en-US" dirty="0" smtClean="0"/>
              <a:t>Yes: Great!</a:t>
            </a:r>
          </a:p>
          <a:p>
            <a:pPr lvl="2"/>
            <a:r>
              <a:rPr lang="en-US" dirty="0" smtClean="0"/>
              <a:t>No: </a:t>
            </a:r>
            <a:r>
              <a:rPr lang="en-US" b="1" dirty="0" smtClean="0"/>
              <a:t>WORK HARDER!</a:t>
            </a:r>
          </a:p>
          <a:p>
            <a:pPr marL="365760" lvl="1" indent="0">
              <a:buNone/>
            </a:pPr>
            <a:endParaRPr lang="en-US" dirty="0" smtClean="0"/>
          </a:p>
          <a:p>
            <a:pPr lvl="1"/>
            <a:r>
              <a:rPr lang="en-US" dirty="0" smtClean="0"/>
              <a:t>It’s about creating a balance. Creating a circle of people with different experiences and backgrounds.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672" y="1620758"/>
            <a:ext cx="4770928" cy="348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Have Honest Conversations</a:t>
            </a:r>
            <a:endParaRPr lang="en-US" dirty="0"/>
          </a:p>
        </p:txBody>
      </p:sp>
      <p:sp>
        <p:nvSpPr>
          <p:cNvPr id="3" name="Content Placeholder 2"/>
          <p:cNvSpPr>
            <a:spLocks noGrp="1"/>
          </p:cNvSpPr>
          <p:nvPr>
            <p:ph sz="quarter" idx="1"/>
          </p:nvPr>
        </p:nvSpPr>
        <p:spPr/>
        <p:txBody>
          <a:bodyPr/>
          <a:lstStyle/>
          <a:p>
            <a:pPr lvl="1"/>
            <a:r>
              <a:rPr lang="en-US" dirty="0" smtClean="0"/>
              <a:t>What does that mean?</a:t>
            </a:r>
          </a:p>
          <a:p>
            <a:pPr lvl="2"/>
            <a:r>
              <a:rPr lang="en-US" dirty="0" smtClean="0"/>
              <a:t>1</a:t>
            </a:r>
            <a:r>
              <a:rPr lang="en-US" baseline="30000" dirty="0" smtClean="0"/>
              <a:t>St</a:t>
            </a:r>
            <a:r>
              <a:rPr lang="en-US" dirty="0" smtClean="0"/>
              <a:t> Being explicit with your staff with areas of weakness.</a:t>
            </a:r>
          </a:p>
          <a:p>
            <a:pPr lvl="2"/>
            <a:r>
              <a:rPr lang="en-US" dirty="0" smtClean="0"/>
              <a:t>2</a:t>
            </a:r>
            <a:r>
              <a:rPr lang="en-US" baseline="30000" dirty="0" smtClean="0"/>
              <a:t>nd</a:t>
            </a:r>
            <a:r>
              <a:rPr lang="en-US" dirty="0" smtClean="0"/>
              <a:t> Being honest with those individuals or groups you’ve not done a great job at covering.</a:t>
            </a:r>
          </a:p>
          <a:p>
            <a:pPr lvl="1">
              <a:buNone/>
            </a:pPr>
            <a:endParaRPr lang="en-US" dirty="0" smtClean="0"/>
          </a:p>
          <a:p>
            <a:pPr lvl="1"/>
            <a:r>
              <a:rPr lang="en-US" dirty="0" smtClean="0"/>
              <a:t>When at first you don’t succeed</a:t>
            </a:r>
          </a:p>
          <a:p>
            <a:pPr lvl="2"/>
            <a:r>
              <a:rPr lang="en-US" dirty="0" smtClean="0"/>
              <a:t>Try, Try, Try again</a:t>
            </a:r>
          </a:p>
          <a:p>
            <a:pPr lvl="3"/>
            <a:r>
              <a:rPr lang="en-US" dirty="0" smtClean="0"/>
              <a:t>Sometimes groups you’ve not covered aren’t trusting. It’s important to not give up, but reaffirm and show respect/trust.</a:t>
            </a:r>
          </a:p>
          <a:p>
            <a:pPr lvl="1">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People</a:t>
            </a:r>
            <a:endParaRPr lang="en-US" dirty="0"/>
          </a:p>
        </p:txBody>
      </p:sp>
      <p:sp>
        <p:nvSpPr>
          <p:cNvPr id="3" name="Content Placeholder 2"/>
          <p:cNvSpPr>
            <a:spLocks noGrp="1"/>
          </p:cNvSpPr>
          <p:nvPr>
            <p:ph sz="quarter" idx="1"/>
          </p:nvPr>
        </p:nvSpPr>
        <p:spPr/>
        <p:txBody>
          <a:bodyPr>
            <a:normAutofit lnSpcReduction="10000"/>
          </a:bodyPr>
          <a:lstStyle/>
          <a:p>
            <a:r>
              <a:rPr lang="en-US" dirty="0"/>
              <a:t>Engage in social </a:t>
            </a:r>
            <a:r>
              <a:rPr lang="en-US" dirty="0" smtClean="0"/>
              <a:t>media</a:t>
            </a:r>
          </a:p>
          <a:p>
            <a:endParaRPr lang="en-US" dirty="0"/>
          </a:p>
          <a:p>
            <a:pPr lvl="1"/>
            <a:r>
              <a:rPr lang="en-US" dirty="0" smtClean="0"/>
              <a:t>Twitter</a:t>
            </a:r>
          </a:p>
          <a:p>
            <a:pPr lvl="1"/>
            <a:r>
              <a:rPr lang="en-US" dirty="0" smtClean="0"/>
              <a:t>FB</a:t>
            </a:r>
          </a:p>
          <a:p>
            <a:pPr lvl="1"/>
            <a:endParaRPr lang="en-US" dirty="0"/>
          </a:p>
          <a:p>
            <a:pPr lvl="1"/>
            <a:r>
              <a:rPr lang="en-US" dirty="0" smtClean="0"/>
              <a:t>Crowd source</a:t>
            </a:r>
          </a:p>
          <a:p>
            <a:pPr lvl="1"/>
            <a:r>
              <a:rPr lang="en-US" dirty="0" smtClean="0"/>
              <a:t>Survey (Google Docs)</a:t>
            </a:r>
          </a:p>
          <a:p>
            <a:pPr lvl="1"/>
            <a:endParaRPr lang="en-US" dirty="0" smtClean="0"/>
          </a:p>
          <a:p>
            <a:pPr lvl="1"/>
            <a:r>
              <a:rPr lang="en-US" dirty="0" smtClean="0"/>
              <a:t>You’re always on. Look for the story. Ask yourself, “What’s the story here?”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People</a:t>
            </a:r>
            <a:endParaRPr lang="en-US" dirty="0"/>
          </a:p>
        </p:txBody>
      </p:sp>
      <p:sp>
        <p:nvSpPr>
          <p:cNvPr id="3" name="Content Placeholder 2"/>
          <p:cNvSpPr>
            <a:spLocks noGrp="1"/>
          </p:cNvSpPr>
          <p:nvPr>
            <p:ph sz="quarter" idx="1"/>
          </p:nvPr>
        </p:nvSpPr>
        <p:spPr/>
        <p:txBody>
          <a:bodyPr/>
          <a:lstStyle/>
          <a:p>
            <a:r>
              <a:rPr lang="en-US" dirty="0" smtClean="0"/>
              <a:t>Talk to the adults</a:t>
            </a:r>
          </a:p>
          <a:p>
            <a:pPr lvl="1"/>
            <a:r>
              <a:rPr lang="en-US" dirty="0" smtClean="0"/>
              <a:t>Seek out English teachers, counselors</a:t>
            </a:r>
          </a:p>
          <a:p>
            <a:pPr lvl="2"/>
            <a:r>
              <a:rPr lang="en-US" dirty="0" smtClean="0"/>
              <a:t>They usually know students with compelling stories that should be told</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People</a:t>
            </a:r>
            <a:endParaRPr lang="en-US" dirty="0"/>
          </a:p>
        </p:txBody>
      </p:sp>
      <p:sp>
        <p:nvSpPr>
          <p:cNvPr id="3" name="Content Placeholder 2"/>
          <p:cNvSpPr>
            <a:spLocks noGrp="1"/>
          </p:cNvSpPr>
          <p:nvPr>
            <p:ph sz="quarter" idx="1"/>
          </p:nvPr>
        </p:nvSpPr>
        <p:spPr/>
        <p:txBody>
          <a:bodyPr>
            <a:normAutofit/>
          </a:bodyPr>
          <a:lstStyle/>
          <a:p>
            <a:r>
              <a:rPr lang="en-US" dirty="0" smtClean="0"/>
              <a:t>Observe</a:t>
            </a:r>
          </a:p>
          <a:p>
            <a:pPr lvl="1"/>
            <a:r>
              <a:rPr lang="en-US" dirty="0" smtClean="0"/>
              <a:t>Look around the cafeteria</a:t>
            </a:r>
          </a:p>
          <a:p>
            <a:pPr lvl="1">
              <a:buNone/>
            </a:pPr>
            <a:endParaRPr lang="en-US" dirty="0" smtClean="0"/>
          </a:p>
          <a:p>
            <a:pPr lvl="1"/>
            <a:r>
              <a:rPr lang="en-US" dirty="0" smtClean="0"/>
              <a:t>You can see how people group themselves</a:t>
            </a:r>
          </a:p>
          <a:p>
            <a:pPr lvl="1"/>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the People</a:t>
            </a:r>
            <a:endParaRPr lang="en-US" dirty="0"/>
          </a:p>
        </p:txBody>
      </p:sp>
      <p:sp>
        <p:nvSpPr>
          <p:cNvPr id="3" name="Content Placeholder 2"/>
          <p:cNvSpPr>
            <a:spLocks noGrp="1"/>
          </p:cNvSpPr>
          <p:nvPr>
            <p:ph sz="quarter" idx="1"/>
          </p:nvPr>
        </p:nvSpPr>
        <p:spPr>
          <a:xfrm>
            <a:off x="609600" y="1524000"/>
            <a:ext cx="8229600" cy="5181600"/>
          </a:xfrm>
        </p:spPr>
        <p:txBody>
          <a:bodyPr>
            <a:normAutofit fontScale="85000" lnSpcReduction="20000"/>
          </a:bodyPr>
          <a:lstStyle/>
          <a:p>
            <a:pPr lvl="1"/>
            <a:r>
              <a:rPr lang="en-US" dirty="0" smtClean="0"/>
              <a:t>Be brave</a:t>
            </a:r>
          </a:p>
          <a:p>
            <a:pPr lvl="1"/>
            <a:endParaRPr lang="en-US" dirty="0" smtClean="0"/>
          </a:p>
          <a:p>
            <a:pPr lvl="1"/>
            <a:r>
              <a:rPr lang="en-US" dirty="0" smtClean="0"/>
              <a:t>Show up </a:t>
            </a:r>
          </a:p>
          <a:p>
            <a:pPr lvl="1"/>
            <a:endParaRPr lang="en-US" dirty="0" smtClean="0"/>
          </a:p>
          <a:p>
            <a:pPr lvl="1"/>
            <a:r>
              <a:rPr lang="en-US" dirty="0" smtClean="0"/>
              <a:t>Have conversations with people you don’t know</a:t>
            </a:r>
          </a:p>
          <a:p>
            <a:pPr lvl="2"/>
            <a:r>
              <a:rPr lang="en-US" dirty="0" smtClean="0"/>
              <a:t>Cafeteria</a:t>
            </a:r>
          </a:p>
          <a:p>
            <a:pPr lvl="2"/>
            <a:r>
              <a:rPr lang="en-US" dirty="0" smtClean="0"/>
              <a:t>Library</a:t>
            </a:r>
          </a:p>
          <a:p>
            <a:pPr lvl="2"/>
            <a:r>
              <a:rPr lang="en-US" dirty="0" smtClean="0"/>
              <a:t>Kiss ‘N Ride</a:t>
            </a:r>
          </a:p>
          <a:p>
            <a:pPr lvl="2"/>
            <a:r>
              <a:rPr lang="en-US" dirty="0" smtClean="0"/>
              <a:t>Saturday School</a:t>
            </a:r>
          </a:p>
          <a:p>
            <a:pPr lvl="2"/>
            <a:r>
              <a:rPr lang="en-US" dirty="0" smtClean="0"/>
              <a:t>School Events</a:t>
            </a:r>
          </a:p>
          <a:p>
            <a:pPr lvl="2"/>
            <a:r>
              <a:rPr lang="en-US" dirty="0" smtClean="0"/>
              <a:t>Club Meetings</a:t>
            </a:r>
          </a:p>
          <a:p>
            <a:pPr lvl="1"/>
            <a:endParaRPr lang="en-US" dirty="0" smtClean="0"/>
          </a:p>
          <a:p>
            <a:pPr lvl="1"/>
            <a:r>
              <a:rPr lang="en-US" dirty="0" smtClean="0"/>
              <a:t>Listen</a:t>
            </a:r>
          </a:p>
          <a:p>
            <a:pPr lvl="1"/>
            <a:endParaRPr lang="en-US" dirty="0" smtClean="0"/>
          </a:p>
          <a:p>
            <a:pPr lvl="1"/>
            <a:r>
              <a:rPr lang="en-US" dirty="0" smtClean="0"/>
              <a:t>Ask questions</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Coverage</a:t>
            </a:r>
            <a:endParaRPr lang="en-US" dirty="0"/>
          </a:p>
        </p:txBody>
      </p:sp>
      <p:sp>
        <p:nvSpPr>
          <p:cNvPr id="3" name="Content Placeholder 2"/>
          <p:cNvSpPr>
            <a:spLocks noGrp="1"/>
          </p:cNvSpPr>
          <p:nvPr>
            <p:ph sz="quarter" idx="1"/>
          </p:nvPr>
        </p:nvSpPr>
        <p:spPr/>
        <p:txBody>
          <a:bodyPr/>
          <a:lstStyle/>
          <a:p>
            <a:r>
              <a:rPr lang="en-US" dirty="0" smtClean="0"/>
              <a:t>We’ve developed a number of ways to demonstrate </a:t>
            </a:r>
            <a:r>
              <a:rPr lang="en-US" dirty="0" smtClean="0"/>
              <a:t>diversity </a:t>
            </a:r>
            <a:r>
              <a:rPr lang="en-US" dirty="0" smtClean="0"/>
              <a:t>of our schools in our publications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 the People</a:t>
            </a:r>
            <a:endParaRPr lang="en-US" dirty="0"/>
          </a:p>
        </p:txBody>
      </p:sp>
      <p:sp>
        <p:nvSpPr>
          <p:cNvPr id="3" name="Content Placeholder 2"/>
          <p:cNvSpPr>
            <a:spLocks noGrp="1"/>
          </p:cNvSpPr>
          <p:nvPr>
            <p:ph sz="quarter" idx="1"/>
          </p:nvPr>
        </p:nvSpPr>
        <p:spPr/>
        <p:txBody>
          <a:bodyPr/>
          <a:lstStyle/>
          <a:p>
            <a:r>
              <a:rPr lang="en-US" dirty="0" smtClean="0"/>
              <a:t>Invite</a:t>
            </a:r>
          </a:p>
          <a:p>
            <a:pPr lvl="1"/>
            <a:r>
              <a:rPr lang="en-US" dirty="0" smtClean="0"/>
              <a:t>Bring representatives of the different groups of your school community into your publication lab</a:t>
            </a:r>
          </a:p>
          <a:p>
            <a:pPr lvl="2"/>
            <a:r>
              <a:rPr lang="en-US" dirty="0" smtClean="0"/>
              <a:t>Feed them lunch, snacks</a:t>
            </a:r>
          </a:p>
          <a:p>
            <a:pPr lvl="2"/>
            <a:r>
              <a:rPr lang="en-US" dirty="0" smtClean="0"/>
              <a:t>Interview them, have a real conversation</a:t>
            </a:r>
          </a:p>
          <a:p>
            <a:pPr lvl="2"/>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 the People</a:t>
            </a:r>
          </a:p>
        </p:txBody>
      </p:sp>
      <p:sp>
        <p:nvSpPr>
          <p:cNvPr id="4" name="Content Placeholder 3"/>
          <p:cNvSpPr>
            <a:spLocks noGrp="1"/>
          </p:cNvSpPr>
          <p:nvPr>
            <p:ph sz="quarter" idx="1"/>
          </p:nvPr>
        </p:nvSpPr>
        <p:spPr>
          <a:xfrm>
            <a:off x="609600" y="1589567"/>
            <a:ext cx="3352800" cy="4572000"/>
          </a:xfrm>
        </p:spPr>
        <p:txBody>
          <a:bodyPr/>
          <a:lstStyle/>
          <a:p>
            <a:pPr lvl="1"/>
            <a:r>
              <a:rPr lang="en-US" dirty="0"/>
              <a:t>Use writing prompts to engage your school and allow students to submit their own stories</a:t>
            </a:r>
          </a:p>
          <a:p>
            <a:pPr lvl="2"/>
            <a:r>
              <a:rPr lang="en-US" dirty="0"/>
              <a:t>After you have read them, invite people to tell you more</a:t>
            </a:r>
          </a:p>
          <a:p>
            <a:endParaRPr lang="en-US" dirty="0"/>
          </a:p>
        </p:txBody>
      </p:sp>
      <p:pic>
        <p:nvPicPr>
          <p:cNvPr id="6" name="Content Placeholder 5"/>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3886200" y="1752600"/>
            <a:ext cx="4997413" cy="3505200"/>
          </a:xfrm>
        </p:spPr>
      </p:pic>
    </p:spTree>
    <p:extLst>
      <p:ext uri="{BB962C8B-B14F-4D97-AF65-F5344CB8AC3E}">
        <p14:creationId xmlns:p14="http://schemas.microsoft.com/office/powerpoint/2010/main" val="1756507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descr="Redondo Union HS - The Pilot - 090.jpg"/>
          <p:cNvPicPr>
            <a:picLocks noGrp="1" noChangeAspect="1"/>
          </p:cNvPicPr>
          <p:nvPr>
            <p:ph sz="quarter" idx="1"/>
          </p:nvPr>
        </p:nvPicPr>
        <p:blipFill>
          <a:blip r:embed="rId3" cstate="print"/>
          <a:stretch>
            <a:fillRect/>
          </a:stretch>
        </p:blipFill>
        <p:spPr>
          <a:xfrm>
            <a:off x="914401" y="1447800"/>
            <a:ext cx="7550148" cy="4954786"/>
          </a:xfrm>
        </p:spPr>
      </p:pic>
      <p:sp>
        <p:nvSpPr>
          <p:cNvPr id="5" name="TextBox 4"/>
          <p:cNvSpPr txBox="1"/>
          <p:nvPr/>
        </p:nvSpPr>
        <p:spPr>
          <a:xfrm>
            <a:off x="3733800" y="6400800"/>
            <a:ext cx="5334000" cy="369332"/>
          </a:xfrm>
          <a:prstGeom prst="rect">
            <a:avLst/>
          </a:prstGeom>
          <a:noFill/>
        </p:spPr>
        <p:txBody>
          <a:bodyPr wrap="square" rtlCol="0">
            <a:spAutoFit/>
          </a:bodyPr>
          <a:lstStyle/>
          <a:p>
            <a:r>
              <a:rPr lang="en-US" dirty="0" smtClean="0"/>
              <a:t>“The Pilot” Redondo Union HS Redondo Beach,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descr="Westfield_8-9i2.jpg"/>
          <p:cNvPicPr>
            <a:picLocks noGrp="1" noChangeAspect="1"/>
          </p:cNvPicPr>
          <p:nvPr>
            <p:ph sz="quarter" idx="1"/>
          </p:nvPr>
        </p:nvPicPr>
        <p:blipFill>
          <a:blip r:embed="rId3" cstate="print"/>
          <a:stretch>
            <a:fillRect/>
          </a:stretch>
        </p:blipFill>
        <p:spPr>
          <a:xfrm>
            <a:off x="1333324" y="1524000"/>
            <a:ext cx="6712302" cy="4953000"/>
          </a:xfrm>
        </p:spPr>
      </p:pic>
      <p:sp>
        <p:nvSpPr>
          <p:cNvPr id="5" name="TextBox 4"/>
          <p:cNvSpPr txBox="1"/>
          <p:nvPr/>
        </p:nvSpPr>
        <p:spPr>
          <a:xfrm>
            <a:off x="4114800" y="6443004"/>
            <a:ext cx="5009272" cy="369332"/>
          </a:xfrm>
          <a:prstGeom prst="rect">
            <a:avLst/>
          </a:prstGeom>
          <a:noFill/>
        </p:spPr>
        <p:txBody>
          <a:bodyPr wrap="square" rtlCol="0">
            <a:spAutoFit/>
          </a:bodyPr>
          <a:lstStyle/>
          <a:p>
            <a:r>
              <a:rPr lang="en-US" dirty="0" smtClean="0"/>
              <a:t>“The Watchdog” Westfield HS Chantilly,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descr="Smoky Hill HS - Summitt - 31.jpg"/>
          <p:cNvPicPr>
            <a:picLocks noGrp="1" noChangeAspect="1"/>
          </p:cNvPicPr>
          <p:nvPr>
            <p:ph sz="quarter" idx="1"/>
          </p:nvPr>
        </p:nvPicPr>
        <p:blipFill>
          <a:blip r:embed="rId2" cstate="print"/>
          <a:stretch>
            <a:fillRect/>
          </a:stretch>
        </p:blipFill>
        <p:spPr>
          <a:xfrm>
            <a:off x="1073149" y="1524000"/>
            <a:ext cx="7232652" cy="4859438"/>
          </a:xfrm>
        </p:spPr>
      </p:pic>
      <p:sp>
        <p:nvSpPr>
          <p:cNvPr id="5" name="TextBox 4"/>
          <p:cNvSpPr txBox="1"/>
          <p:nvPr/>
        </p:nvSpPr>
        <p:spPr>
          <a:xfrm>
            <a:off x="5105400" y="6400800"/>
            <a:ext cx="3962400" cy="369332"/>
          </a:xfrm>
          <a:prstGeom prst="rect">
            <a:avLst/>
          </a:prstGeom>
          <a:noFill/>
        </p:spPr>
        <p:txBody>
          <a:bodyPr wrap="square" rtlCol="0">
            <a:spAutoFit/>
          </a:bodyPr>
          <a:lstStyle/>
          <a:p>
            <a:r>
              <a:rPr lang="en-US" dirty="0" smtClean="0"/>
              <a:t>“</a:t>
            </a:r>
            <a:r>
              <a:rPr lang="en-US" dirty="0" err="1" smtClean="0"/>
              <a:t>Summitt</a:t>
            </a:r>
            <a:r>
              <a:rPr lang="en-US" dirty="0" smtClean="0"/>
              <a:t>” Smoky Hill HS Aurora, Colo.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5" name="TextBox 4"/>
          <p:cNvSpPr txBox="1"/>
          <p:nvPr/>
        </p:nvSpPr>
        <p:spPr>
          <a:xfrm>
            <a:off x="3713872" y="6248400"/>
            <a:ext cx="5410200" cy="369332"/>
          </a:xfrm>
          <a:prstGeom prst="rect">
            <a:avLst/>
          </a:prstGeom>
          <a:noFill/>
        </p:spPr>
        <p:txBody>
          <a:bodyPr wrap="square" rtlCol="0">
            <a:spAutoFit/>
          </a:bodyPr>
          <a:lstStyle/>
          <a:p>
            <a:r>
              <a:rPr lang="en-US" dirty="0" smtClean="0"/>
              <a:t>“The Watchdog” Westfield HS Chantilly, Va.</a:t>
            </a:r>
            <a:endParaRPr lang="en-US" dirty="0"/>
          </a:p>
        </p:txBody>
      </p:sp>
      <p:pic>
        <p:nvPicPr>
          <p:cNvPr id="7" name="Content Placeholder 6" descr="Westfield_12_13.jpg"/>
          <p:cNvPicPr>
            <a:picLocks noGrp="1" noChangeAspect="1"/>
          </p:cNvPicPr>
          <p:nvPr>
            <p:ph sz="quarter" idx="1"/>
          </p:nvPr>
        </p:nvPicPr>
        <p:blipFill>
          <a:blip r:embed="rId3" cstate="print"/>
          <a:stretch>
            <a:fillRect/>
          </a:stretch>
        </p:blipFill>
        <p:spPr>
          <a:xfrm>
            <a:off x="1524658" y="1600200"/>
            <a:ext cx="6323942" cy="4648200"/>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descr="104-105_FreedomHS.jpg"/>
          <p:cNvPicPr>
            <a:picLocks noGrp="1" noChangeAspect="1"/>
          </p:cNvPicPr>
          <p:nvPr>
            <p:ph sz="quarter" idx="1"/>
          </p:nvPr>
        </p:nvPicPr>
        <p:blipFill>
          <a:blip r:embed="rId3" cstate="print"/>
          <a:stretch>
            <a:fillRect/>
          </a:stretch>
        </p:blipFill>
        <p:spPr>
          <a:xfrm>
            <a:off x="984250" y="1524000"/>
            <a:ext cx="7092950" cy="4812446"/>
          </a:xfrm>
        </p:spPr>
      </p:pic>
      <p:sp>
        <p:nvSpPr>
          <p:cNvPr id="5" name="TextBox 4"/>
          <p:cNvSpPr txBox="1"/>
          <p:nvPr/>
        </p:nvSpPr>
        <p:spPr>
          <a:xfrm>
            <a:off x="4495800" y="6248400"/>
            <a:ext cx="4628272" cy="381000"/>
          </a:xfrm>
          <a:prstGeom prst="rect">
            <a:avLst/>
          </a:prstGeom>
          <a:noFill/>
        </p:spPr>
        <p:txBody>
          <a:bodyPr wrap="square" rtlCol="0">
            <a:spAutoFit/>
          </a:bodyPr>
          <a:lstStyle/>
          <a:p>
            <a:r>
              <a:rPr lang="en-US" dirty="0" smtClean="0"/>
              <a:t>“Aquila” Freedom HS South Riding,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Content Placeholder 3" descr="Redondo Union HS - The Pilot - 008.jpg"/>
          <p:cNvPicPr>
            <a:picLocks noGrp="1" noChangeAspect="1"/>
          </p:cNvPicPr>
          <p:nvPr>
            <p:ph sz="quarter" idx="1"/>
          </p:nvPr>
        </p:nvPicPr>
        <p:blipFill>
          <a:blip r:embed="rId3" cstate="print"/>
          <a:stretch>
            <a:fillRect/>
          </a:stretch>
        </p:blipFill>
        <p:spPr>
          <a:xfrm>
            <a:off x="914401" y="1524000"/>
            <a:ext cx="7550148" cy="5086914"/>
          </a:xfrm>
        </p:spPr>
      </p:pic>
      <p:sp>
        <p:nvSpPr>
          <p:cNvPr id="5" name="TextBox 4"/>
          <p:cNvSpPr txBox="1"/>
          <p:nvPr/>
        </p:nvSpPr>
        <p:spPr>
          <a:xfrm>
            <a:off x="4038600" y="6400800"/>
            <a:ext cx="5105400" cy="369332"/>
          </a:xfrm>
          <a:prstGeom prst="rect">
            <a:avLst/>
          </a:prstGeom>
          <a:noFill/>
        </p:spPr>
        <p:txBody>
          <a:bodyPr wrap="square" rtlCol="0">
            <a:spAutoFit/>
          </a:bodyPr>
          <a:lstStyle/>
          <a:p>
            <a:r>
              <a:rPr lang="en-US" dirty="0" smtClean="0"/>
              <a:t>“The Pilot” Redondo Union HS Redondo Beach,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Hold Yourself Accountable</a:t>
            </a:r>
            <a:endParaRPr lang="en-US" dirty="0"/>
          </a:p>
        </p:txBody>
      </p:sp>
      <p:sp>
        <p:nvSpPr>
          <p:cNvPr id="3" name="Content Placeholder 2"/>
          <p:cNvSpPr>
            <a:spLocks noGrp="1"/>
          </p:cNvSpPr>
          <p:nvPr>
            <p:ph sz="quarter" idx="1"/>
          </p:nvPr>
        </p:nvSpPr>
        <p:spPr/>
        <p:txBody>
          <a:bodyPr/>
          <a:lstStyle/>
          <a:p>
            <a:r>
              <a:rPr lang="en-US" b="1" dirty="0"/>
              <a:t>Be critical of your own </a:t>
            </a:r>
            <a:r>
              <a:rPr lang="en-US" b="1" dirty="0" smtClean="0"/>
              <a:t>work</a:t>
            </a:r>
          </a:p>
          <a:p>
            <a:endParaRPr lang="en-US" b="1" dirty="0"/>
          </a:p>
          <a:p>
            <a:pPr lvl="1"/>
            <a:r>
              <a:rPr lang="en-US" dirty="0"/>
              <a:t>Golden Rule: You want to be in the yearbook, right? You want your friends to be in the book, too, </a:t>
            </a:r>
            <a:r>
              <a:rPr lang="en-US" dirty="0" smtClean="0"/>
              <a:t>right? Is </a:t>
            </a:r>
            <a:r>
              <a:rPr lang="en-US" dirty="0"/>
              <a:t>this how you want to be portrayed? </a:t>
            </a:r>
          </a:p>
          <a:p>
            <a:pPr lvl="1">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p:txBody>
          <a:bodyPr/>
          <a:lstStyle/>
          <a:p>
            <a:r>
              <a:rPr lang="en-US" dirty="0" smtClean="0"/>
              <a:t>Do the math</a:t>
            </a:r>
          </a:p>
          <a:p>
            <a:pPr lvl="1"/>
            <a:r>
              <a:rPr lang="en-US" dirty="0" smtClean="0"/>
              <a:t>Set a goal for coverage</a:t>
            </a:r>
          </a:p>
          <a:p>
            <a:pPr lvl="2"/>
            <a:r>
              <a:rPr lang="en-US" dirty="0" smtClean="0"/>
              <a:t>Numbers of pages minus baby ads divided by the number of students at your school</a:t>
            </a:r>
            <a:endParaRPr lang="en-US" dirty="0"/>
          </a:p>
        </p:txBody>
      </p:sp>
      <p:grpSp>
        <p:nvGrpSpPr>
          <p:cNvPr id="7" name="Group 6"/>
          <p:cNvGrpSpPr/>
          <p:nvPr/>
        </p:nvGrpSpPr>
        <p:grpSpPr>
          <a:xfrm>
            <a:off x="152400" y="3581400"/>
            <a:ext cx="8839200" cy="3038900"/>
            <a:chOff x="152400" y="3581400"/>
            <a:chExt cx="8839200" cy="3038900"/>
          </a:xfrm>
        </p:grpSpPr>
        <p:pic>
          <p:nvPicPr>
            <p:cNvPr id="5" name="Picture 4" descr="DSC_0181.JPG"/>
            <p:cNvPicPr>
              <a:picLocks noChangeAspect="1"/>
            </p:cNvPicPr>
            <p:nvPr/>
          </p:nvPicPr>
          <p:blipFill>
            <a:blip r:embed="rId2" cstate="print"/>
            <a:stretch>
              <a:fillRect/>
            </a:stretch>
          </p:blipFill>
          <p:spPr>
            <a:xfrm>
              <a:off x="152400" y="3810000"/>
              <a:ext cx="4114800" cy="2732964"/>
            </a:xfrm>
            <a:prstGeom prst="rect">
              <a:avLst/>
            </a:prstGeom>
          </p:spPr>
        </p:pic>
        <p:pic>
          <p:nvPicPr>
            <p:cNvPr id="6" name="Picture 5" descr="DSC_0184.JPG"/>
            <p:cNvPicPr>
              <a:picLocks noChangeAspect="1"/>
            </p:cNvPicPr>
            <p:nvPr/>
          </p:nvPicPr>
          <p:blipFill>
            <a:blip r:embed="rId3" cstate="print"/>
            <a:stretch>
              <a:fillRect/>
            </a:stretch>
          </p:blipFill>
          <p:spPr>
            <a:xfrm>
              <a:off x="4416174" y="3581400"/>
              <a:ext cx="4575426" cy="30389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Club Pictures</a:t>
            </a:r>
            <a:endParaRPr lang="en-US" dirty="0"/>
          </a:p>
        </p:txBody>
      </p:sp>
      <p:pic>
        <p:nvPicPr>
          <p:cNvPr id="7" name="Content Placeholder 6" descr="Del Campo HS - Decamhian - 081.jpg"/>
          <p:cNvPicPr>
            <a:picLocks noGrp="1" noChangeAspect="1"/>
          </p:cNvPicPr>
          <p:nvPr>
            <p:ph sz="quarter" idx="1"/>
          </p:nvPr>
        </p:nvPicPr>
        <p:blipFill>
          <a:blip r:embed="rId3" cstate="print"/>
          <a:stretch>
            <a:fillRect/>
          </a:stretch>
        </p:blipFill>
        <p:spPr>
          <a:xfrm>
            <a:off x="838200" y="1524000"/>
            <a:ext cx="7537450" cy="5023004"/>
          </a:xfrm>
        </p:spPr>
      </p:pic>
      <p:sp>
        <p:nvSpPr>
          <p:cNvPr id="4" name="TextBox 3"/>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a:xfrm>
            <a:off x="612648" y="1600200"/>
            <a:ext cx="8153400" cy="609600"/>
          </a:xfrm>
        </p:spPr>
        <p:txBody>
          <a:bodyPr/>
          <a:lstStyle/>
          <a:p>
            <a:pPr lvl="0"/>
            <a:r>
              <a:rPr lang="en-US" dirty="0"/>
              <a:t>Use a spread planner to plan and to think </a:t>
            </a:r>
            <a:r>
              <a:rPr lang="en-US" dirty="0" smtClean="0"/>
              <a:t>ahead </a:t>
            </a:r>
            <a:endParaRPr lang="en-US" dirty="0"/>
          </a:p>
          <a:p>
            <a:endParaRPr lang="en-US" dirty="0"/>
          </a:p>
        </p:txBody>
      </p:sp>
      <p:pic>
        <p:nvPicPr>
          <p:cNvPr id="4" name="Picture 3" descr="Spread-Planner_Jacque-Godwin.jpg"/>
          <p:cNvPicPr>
            <a:picLocks noChangeAspect="1"/>
          </p:cNvPicPr>
          <p:nvPr/>
        </p:nvPicPr>
        <p:blipFill>
          <a:blip r:embed="rId3" cstate="print"/>
          <a:stretch>
            <a:fillRect/>
          </a:stretch>
        </p:blipFill>
        <p:spPr>
          <a:xfrm>
            <a:off x="304800" y="2438400"/>
            <a:ext cx="3188892" cy="3674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pread-planner-2012.jpg"/>
          <p:cNvPicPr>
            <a:picLocks noChangeAspect="1"/>
          </p:cNvPicPr>
          <p:nvPr/>
        </p:nvPicPr>
        <p:blipFill>
          <a:blip r:embed="rId4" cstate="print"/>
          <a:stretch>
            <a:fillRect/>
          </a:stretch>
        </p:blipFill>
        <p:spPr>
          <a:xfrm>
            <a:off x="3810000" y="2286000"/>
            <a:ext cx="5029200" cy="3845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85800" y="6324600"/>
            <a:ext cx="8305800" cy="381000"/>
          </a:xfrm>
          <a:prstGeom prst="rect">
            <a:avLst/>
          </a:prstGeom>
          <a:noFill/>
        </p:spPr>
        <p:txBody>
          <a:bodyPr wrap="square" rtlCol="0">
            <a:spAutoFit/>
          </a:bodyPr>
          <a:lstStyle/>
          <a:p>
            <a:pPr algn="r"/>
            <a:r>
              <a:rPr lang="en-US" dirty="0" smtClean="0"/>
              <a:t>Templates located at www.novayearbooks.com</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a:xfrm>
            <a:off x="612648" y="1600200"/>
            <a:ext cx="8153400" cy="609600"/>
          </a:xfrm>
        </p:spPr>
        <p:txBody>
          <a:bodyPr/>
          <a:lstStyle/>
          <a:p>
            <a:pPr lvl="0"/>
            <a:r>
              <a:rPr lang="en-US" dirty="0" smtClean="0"/>
              <a:t>Look for new and interesting stories</a:t>
            </a:r>
            <a:endParaRPr lang="en-US" dirty="0"/>
          </a:p>
        </p:txBody>
      </p:sp>
      <p:pic>
        <p:nvPicPr>
          <p:cNvPr id="8" name="Picture 7" descr="IMG_0038.JPG"/>
          <p:cNvPicPr>
            <a:picLocks noChangeAspect="1"/>
          </p:cNvPicPr>
          <p:nvPr/>
        </p:nvPicPr>
        <p:blipFill>
          <a:blip r:embed="rId3" cstate="print"/>
          <a:stretch>
            <a:fillRect/>
          </a:stretch>
        </p:blipFill>
        <p:spPr>
          <a:xfrm>
            <a:off x="1828800" y="2209800"/>
            <a:ext cx="5486400" cy="4114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a:xfrm>
            <a:off x="381000" y="1600200"/>
            <a:ext cx="2667000" cy="4495800"/>
          </a:xfrm>
        </p:spPr>
        <p:txBody>
          <a:bodyPr/>
          <a:lstStyle/>
          <a:p>
            <a:pPr lvl="0" fontAlgn="base"/>
            <a:r>
              <a:rPr lang="en-US" dirty="0"/>
              <a:t>Run your index to track your coverage after every </a:t>
            </a:r>
            <a:r>
              <a:rPr lang="en-US" dirty="0" smtClean="0"/>
              <a:t>deadline</a:t>
            </a:r>
            <a:endParaRPr lang="en-US" dirty="0"/>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099618" y="1752600"/>
            <a:ext cx="5815782" cy="45072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p:txBody>
          <a:bodyPr/>
          <a:lstStyle/>
          <a:p>
            <a:pPr lvl="0"/>
            <a:r>
              <a:rPr lang="en-US" dirty="0"/>
              <a:t>Critique your work: </a:t>
            </a:r>
            <a:endParaRPr lang="en-US" dirty="0" smtClean="0"/>
          </a:p>
          <a:p>
            <a:pPr lvl="1"/>
            <a:r>
              <a:rPr lang="en-US" dirty="0" smtClean="0"/>
              <a:t>What </a:t>
            </a:r>
            <a:r>
              <a:rPr lang="en-US" dirty="0"/>
              <a:t>is the alternative story? </a:t>
            </a:r>
            <a:endParaRPr lang="en-US" dirty="0" smtClean="0"/>
          </a:p>
          <a:p>
            <a:pPr lvl="1"/>
            <a:r>
              <a:rPr lang="en-US" dirty="0" smtClean="0"/>
              <a:t>Did </a:t>
            </a:r>
            <a:r>
              <a:rPr lang="en-US" dirty="0"/>
              <a:t>I cover it? </a:t>
            </a:r>
            <a:endParaRPr lang="en-US" dirty="0" smtClean="0"/>
          </a:p>
          <a:p>
            <a:pPr lvl="1"/>
            <a:r>
              <a:rPr lang="en-US" dirty="0" smtClean="0"/>
              <a:t>Have </a:t>
            </a:r>
            <a:r>
              <a:rPr lang="en-US" dirty="0"/>
              <a:t>I talked to someone who is different from 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Stories</a:t>
            </a:r>
            <a:endParaRPr lang="en-US" dirty="0"/>
          </a:p>
        </p:txBody>
      </p:sp>
      <p:pic>
        <p:nvPicPr>
          <p:cNvPr id="4" name="Content Placeholder 3" descr="Del Campo HS - Decamhian - 045.jpg"/>
          <p:cNvPicPr>
            <a:picLocks noGrp="1" noChangeAspect="1"/>
          </p:cNvPicPr>
          <p:nvPr>
            <p:ph sz="quarter" idx="1"/>
          </p:nvPr>
        </p:nvPicPr>
        <p:blipFill>
          <a:blip r:embed="rId3" cstate="print"/>
          <a:stretch>
            <a:fillRect/>
          </a:stretch>
        </p:blipFill>
        <p:spPr>
          <a:xfrm>
            <a:off x="1087618" y="1524000"/>
            <a:ext cx="7203714" cy="4800600"/>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Stories</a:t>
            </a:r>
            <a:endParaRPr lang="en-US" dirty="0"/>
          </a:p>
        </p:txBody>
      </p:sp>
      <p:pic>
        <p:nvPicPr>
          <p:cNvPr id="7" name="Content Placeholder 6" descr="012-013_HHS.jpg"/>
          <p:cNvPicPr>
            <a:picLocks noGrp="1" noChangeAspect="1"/>
          </p:cNvPicPr>
          <p:nvPr>
            <p:ph sz="quarter" idx="1"/>
          </p:nvPr>
        </p:nvPicPr>
        <p:blipFill>
          <a:blip r:embed="rId3" cstate="print"/>
          <a:stretch>
            <a:fillRect/>
          </a:stretch>
        </p:blipFill>
        <p:spPr>
          <a:xfrm>
            <a:off x="1447800" y="1557944"/>
            <a:ext cx="6341834" cy="4842856"/>
          </a:xfrm>
        </p:spPr>
      </p:pic>
      <p:sp>
        <p:nvSpPr>
          <p:cNvPr id="8" name="TextBox 7"/>
          <p:cNvSpPr txBox="1"/>
          <p:nvPr/>
        </p:nvSpPr>
        <p:spPr>
          <a:xfrm>
            <a:off x="4343400" y="5879068"/>
            <a:ext cx="3657600" cy="369332"/>
          </a:xfrm>
          <a:prstGeom prst="rect">
            <a:avLst/>
          </a:prstGeom>
          <a:noFill/>
        </p:spPr>
        <p:txBody>
          <a:bodyPr wrap="square" rtlCol="0">
            <a:spAutoFit/>
          </a:bodyPr>
          <a:lstStyle/>
          <a:p>
            <a:r>
              <a:rPr lang="en-US" dirty="0" smtClean="0"/>
              <a:t>“Journey” Heritage HS Leesburg,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Stories</a:t>
            </a:r>
            <a:endParaRPr lang="en-US" dirty="0"/>
          </a:p>
        </p:txBody>
      </p:sp>
      <p:pic>
        <p:nvPicPr>
          <p:cNvPr id="4" name="Content Placeholder 3" descr="Antelope HS - Titanium - 18.jpg"/>
          <p:cNvPicPr>
            <a:picLocks noGrp="1" noChangeAspect="1"/>
          </p:cNvPicPr>
          <p:nvPr>
            <p:ph sz="quarter" idx="1"/>
          </p:nvPr>
        </p:nvPicPr>
        <p:blipFill>
          <a:blip r:embed="rId3" cstate="print"/>
          <a:stretch>
            <a:fillRect/>
          </a:stretch>
        </p:blipFill>
        <p:spPr>
          <a:xfrm>
            <a:off x="958110" y="1600200"/>
            <a:ext cx="7576290" cy="4953000"/>
          </a:xfrm>
        </p:spPr>
      </p:pic>
      <p:sp>
        <p:nvSpPr>
          <p:cNvPr id="5" name="TextBox 4"/>
          <p:cNvSpPr txBox="1"/>
          <p:nvPr/>
        </p:nvSpPr>
        <p:spPr>
          <a:xfrm>
            <a:off x="5105400" y="6400800"/>
            <a:ext cx="3962400" cy="369332"/>
          </a:xfrm>
          <a:prstGeom prst="rect">
            <a:avLst/>
          </a:prstGeom>
          <a:noFill/>
        </p:spPr>
        <p:txBody>
          <a:bodyPr wrap="square" rtlCol="0">
            <a:spAutoFit/>
          </a:bodyPr>
          <a:lstStyle/>
          <a:p>
            <a:r>
              <a:rPr lang="en-US" dirty="0" smtClean="0"/>
              <a:t>“Titanium” Antelope HS Antelope,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sz="quarter" idx="1"/>
          </p:nvPr>
        </p:nvSpPr>
        <p:spPr/>
        <p:txBody>
          <a:bodyPr/>
          <a:lstStyle/>
          <a:p>
            <a:r>
              <a:rPr lang="en-US" dirty="0"/>
              <a:t>Revise your student life, people, </a:t>
            </a:r>
            <a:r>
              <a:rPr lang="en-US" dirty="0" smtClean="0"/>
              <a:t>academics and </a:t>
            </a:r>
            <a:r>
              <a:rPr lang="en-US" dirty="0"/>
              <a:t>organizations </a:t>
            </a:r>
            <a:r>
              <a:rPr lang="en-US" dirty="0" smtClean="0"/>
              <a:t>coverage </a:t>
            </a:r>
          </a:p>
          <a:p>
            <a:pPr lvl="1"/>
            <a:r>
              <a:rPr lang="en-US" dirty="0" smtClean="0"/>
              <a:t>Are </a:t>
            </a:r>
            <a:r>
              <a:rPr lang="en-US" dirty="0"/>
              <a:t>you telling all of the possible stories? </a:t>
            </a:r>
            <a:endParaRPr lang="en-US" dirty="0" smtClean="0"/>
          </a:p>
          <a:p>
            <a:pPr lvl="1"/>
            <a:r>
              <a:rPr lang="en-US" dirty="0" smtClean="0"/>
              <a:t>Does </a:t>
            </a:r>
            <a:r>
              <a:rPr lang="en-US" dirty="0"/>
              <a:t>your coverage reflect other people's experiences?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AVID in Club Pictures</a:t>
            </a:r>
            <a:endParaRPr lang="en-US" dirty="0"/>
          </a:p>
        </p:txBody>
      </p:sp>
      <p:pic>
        <p:nvPicPr>
          <p:cNvPr id="4" name="Content Placeholder 3" descr="Del Campo HS - Decamhian - 079.jpg"/>
          <p:cNvPicPr>
            <a:picLocks noGrp="1" noChangeAspect="1"/>
          </p:cNvPicPr>
          <p:nvPr>
            <p:ph sz="quarter" idx="1"/>
          </p:nvPr>
        </p:nvPicPr>
        <p:blipFill>
          <a:blip r:embed="rId3" cstate="print"/>
          <a:stretch>
            <a:fillRect/>
          </a:stretch>
        </p:blipFill>
        <p:spPr>
          <a:xfrm>
            <a:off x="844328" y="1600200"/>
            <a:ext cx="7537672" cy="5023152"/>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AVID in People</a:t>
            </a:r>
            <a:endParaRPr lang="en-US" dirty="0"/>
          </a:p>
        </p:txBody>
      </p:sp>
      <p:pic>
        <p:nvPicPr>
          <p:cNvPr id="4" name="Content Placeholder 3" descr="Del Campo HS - Decamhian - 047.jpg"/>
          <p:cNvPicPr>
            <a:picLocks noGrp="1" noChangeAspect="1"/>
          </p:cNvPicPr>
          <p:nvPr>
            <p:ph sz="quarter" idx="1"/>
          </p:nvPr>
        </p:nvPicPr>
        <p:blipFill>
          <a:blip r:embed="rId3" cstate="print"/>
          <a:stretch>
            <a:fillRect/>
          </a:stretch>
        </p:blipFill>
        <p:spPr>
          <a:xfrm>
            <a:off x="973273" y="1447800"/>
            <a:ext cx="7432404" cy="4953000"/>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Profiles</a:t>
            </a:r>
            <a:endParaRPr lang="en-US" dirty="0"/>
          </a:p>
        </p:txBody>
      </p:sp>
      <p:pic>
        <p:nvPicPr>
          <p:cNvPr id="4" name="Content Placeholder 3" descr="Del Campo HS - Decamhian - 008.jpg"/>
          <p:cNvPicPr>
            <a:picLocks noGrp="1" noChangeAspect="1"/>
          </p:cNvPicPr>
          <p:nvPr>
            <p:ph sz="quarter" idx="1"/>
          </p:nvPr>
        </p:nvPicPr>
        <p:blipFill>
          <a:blip r:embed="rId3" cstate="print"/>
          <a:stretch>
            <a:fillRect/>
          </a:stretch>
        </p:blipFill>
        <p:spPr>
          <a:xfrm>
            <a:off x="914400" y="1524000"/>
            <a:ext cx="7356292" cy="4902280"/>
          </a:xfrm>
        </p:spPr>
      </p:pic>
      <p:sp>
        <p:nvSpPr>
          <p:cNvPr id="6" name="TextBox 5"/>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AVID in Academics</a:t>
            </a:r>
            <a:endParaRPr lang="en-US" dirty="0"/>
          </a:p>
        </p:txBody>
      </p:sp>
      <p:pic>
        <p:nvPicPr>
          <p:cNvPr id="4" name="Content Placeholder 3" descr="Del Campo HS - Decamhian - 063.jpg"/>
          <p:cNvPicPr>
            <a:picLocks noGrp="1" noChangeAspect="1"/>
          </p:cNvPicPr>
          <p:nvPr>
            <p:ph sz="quarter" idx="1"/>
          </p:nvPr>
        </p:nvPicPr>
        <p:blipFill>
          <a:blip r:embed="rId3" cstate="print"/>
          <a:stretch>
            <a:fillRect/>
          </a:stretch>
        </p:blipFill>
        <p:spPr>
          <a:xfrm>
            <a:off x="838200" y="1524000"/>
            <a:ext cx="7432404" cy="4953000"/>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a:t>
            </a:r>
            <a:r>
              <a:rPr lang="en-US" dirty="0" err="1" smtClean="0"/>
              <a:t>Decahmian</a:t>
            </a:r>
            <a:r>
              <a:rPr lang="en-US" dirty="0" smtClean="0"/>
              <a:t>” Del Campo HS Carmichael,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I-Night</a:t>
            </a:r>
            <a:endParaRPr lang="en-US" dirty="0"/>
          </a:p>
        </p:txBody>
      </p:sp>
      <p:pic>
        <p:nvPicPr>
          <p:cNvPr id="4" name="Content Placeholder 3" descr="080-081_TJHSST.jpg"/>
          <p:cNvPicPr>
            <a:picLocks noGrp="1" noChangeAspect="1"/>
          </p:cNvPicPr>
          <p:nvPr>
            <p:ph sz="quarter" idx="1"/>
          </p:nvPr>
        </p:nvPicPr>
        <p:blipFill>
          <a:blip r:embed="rId3" cstate="print"/>
          <a:stretch>
            <a:fillRect/>
          </a:stretch>
        </p:blipFill>
        <p:spPr>
          <a:xfrm>
            <a:off x="969106" y="1524000"/>
            <a:ext cx="7440738" cy="4648200"/>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“Techniques” TJHSST Alexandria,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I-Night</a:t>
            </a:r>
            <a:endParaRPr lang="en-US" dirty="0"/>
          </a:p>
        </p:txBody>
      </p:sp>
      <p:pic>
        <p:nvPicPr>
          <p:cNvPr id="4" name="Content Placeholder 3" descr="106-107_TJHSST.jpg"/>
          <p:cNvPicPr>
            <a:picLocks noGrp="1" noChangeAspect="1"/>
          </p:cNvPicPr>
          <p:nvPr>
            <p:ph sz="quarter" idx="1"/>
          </p:nvPr>
        </p:nvPicPr>
        <p:blipFill>
          <a:blip r:embed="rId2" cstate="print"/>
          <a:stretch>
            <a:fillRect/>
          </a:stretch>
        </p:blipFill>
        <p:spPr>
          <a:xfrm>
            <a:off x="1050559" y="1524000"/>
            <a:ext cx="7277832" cy="4800600"/>
          </a:xfrm>
        </p:spPr>
      </p:pic>
      <p:sp>
        <p:nvSpPr>
          <p:cNvPr id="5" name="TextBox 4"/>
          <p:cNvSpPr txBox="1"/>
          <p:nvPr/>
        </p:nvSpPr>
        <p:spPr>
          <a:xfrm>
            <a:off x="4191000" y="6400800"/>
            <a:ext cx="4876800" cy="369332"/>
          </a:xfrm>
          <a:prstGeom prst="rect">
            <a:avLst/>
          </a:prstGeom>
          <a:noFill/>
        </p:spPr>
        <p:txBody>
          <a:bodyPr wrap="square" rtlCol="0">
            <a:spAutoFit/>
          </a:bodyPr>
          <a:lstStyle/>
          <a:p>
            <a:r>
              <a:rPr lang="en-US" dirty="0" smtClean="0"/>
              <a:t>“Techniques” TJHSST Alexandria, Va.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I-Night</a:t>
            </a:r>
            <a:endParaRPr lang="en-US" dirty="0"/>
          </a:p>
        </p:txBody>
      </p:sp>
      <p:sp>
        <p:nvSpPr>
          <p:cNvPr id="5" name="TextBox 4"/>
          <p:cNvSpPr txBox="1"/>
          <p:nvPr/>
        </p:nvSpPr>
        <p:spPr>
          <a:xfrm>
            <a:off x="4267200" y="6172200"/>
            <a:ext cx="4876800" cy="369332"/>
          </a:xfrm>
          <a:prstGeom prst="rect">
            <a:avLst/>
          </a:prstGeom>
          <a:noFill/>
        </p:spPr>
        <p:txBody>
          <a:bodyPr wrap="square" rtlCol="0">
            <a:spAutoFit/>
          </a:bodyPr>
          <a:lstStyle/>
          <a:p>
            <a:r>
              <a:rPr lang="en-US" dirty="0" smtClean="0"/>
              <a:t>“Techniques” TJHSST Alexandria, Va.</a:t>
            </a:r>
            <a:endParaRPr lang="en-US" dirty="0"/>
          </a:p>
        </p:txBody>
      </p:sp>
      <p:pic>
        <p:nvPicPr>
          <p:cNvPr id="7" name="Content Placeholder 6" descr="160-161_TJHSST.jpg"/>
          <p:cNvPicPr>
            <a:picLocks noGrp="1" noChangeAspect="1"/>
          </p:cNvPicPr>
          <p:nvPr>
            <p:ph sz="quarter" idx="1"/>
          </p:nvPr>
        </p:nvPicPr>
        <p:blipFill>
          <a:blip r:embed="rId2" cstate="print"/>
          <a:stretch>
            <a:fillRect/>
          </a:stretch>
        </p:blipFill>
        <p:spPr>
          <a:xfrm>
            <a:off x="1198279" y="1600200"/>
            <a:ext cx="6982392" cy="4495800"/>
          </a:xfrm>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I-Night</a:t>
            </a:r>
            <a:endParaRPr lang="en-US" dirty="0"/>
          </a:p>
        </p:txBody>
      </p:sp>
      <p:sp>
        <p:nvSpPr>
          <p:cNvPr id="5" name="TextBox 4"/>
          <p:cNvSpPr txBox="1"/>
          <p:nvPr/>
        </p:nvSpPr>
        <p:spPr>
          <a:xfrm>
            <a:off x="4724400" y="6400800"/>
            <a:ext cx="4343400" cy="369332"/>
          </a:xfrm>
          <a:prstGeom prst="rect">
            <a:avLst/>
          </a:prstGeom>
          <a:noFill/>
        </p:spPr>
        <p:txBody>
          <a:bodyPr wrap="square" rtlCol="0">
            <a:spAutoFit/>
          </a:bodyPr>
          <a:lstStyle/>
          <a:p>
            <a:r>
              <a:rPr lang="en-US" dirty="0" smtClean="0"/>
              <a:t>“Techniques” TJHSST Alexandria, Va.</a:t>
            </a:r>
            <a:endParaRPr lang="en-US" dirty="0"/>
          </a:p>
        </p:txBody>
      </p:sp>
      <p:pic>
        <p:nvPicPr>
          <p:cNvPr id="7" name="Content Placeholder 6" descr="164-165_TJHSST.jpg"/>
          <p:cNvPicPr>
            <a:picLocks noGrp="1" noChangeAspect="1"/>
          </p:cNvPicPr>
          <p:nvPr>
            <p:ph sz="quarter" idx="1"/>
          </p:nvPr>
        </p:nvPicPr>
        <p:blipFill>
          <a:blip r:embed="rId2" cstate="print"/>
          <a:stretch>
            <a:fillRect/>
          </a:stretch>
        </p:blipFill>
        <p:spPr>
          <a:xfrm>
            <a:off x="1073150" y="1533732"/>
            <a:ext cx="7232650" cy="4867068"/>
          </a:xfr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sz="quarter" idx="1"/>
          </p:nvPr>
        </p:nvSpPr>
        <p:spPr/>
        <p:txBody>
          <a:bodyPr/>
          <a:lstStyle/>
          <a:p>
            <a:r>
              <a:rPr lang="en-US" dirty="0" smtClean="0"/>
              <a:t>It’s our job to tell an accurate story of the year</a:t>
            </a:r>
          </a:p>
          <a:p>
            <a:pPr lvl="1"/>
            <a:r>
              <a:rPr lang="en-US" dirty="0" smtClean="0"/>
              <a:t>When we make yearbooks where everyone looks the same or it has the same stories every year, we’re lying</a:t>
            </a:r>
          </a:p>
          <a:p>
            <a:pPr lvl="1">
              <a:buNone/>
            </a:pPr>
            <a:endParaRPr lang="en-US" dirty="0" smtClean="0"/>
          </a:p>
          <a:p>
            <a:r>
              <a:rPr lang="en-US" dirty="0" smtClean="0"/>
              <a:t>Your Action Plan</a:t>
            </a:r>
          </a:p>
          <a:p>
            <a:pPr lvl="1"/>
            <a:r>
              <a:rPr lang="en-US" dirty="0" smtClean="0"/>
              <a:t>Study the </a:t>
            </a:r>
            <a:r>
              <a:rPr lang="en-US" dirty="0" smtClean="0"/>
              <a:t>statistics</a:t>
            </a:r>
            <a:endParaRPr lang="en-US" dirty="0" smtClean="0"/>
          </a:p>
          <a:p>
            <a:pPr lvl="1"/>
            <a:r>
              <a:rPr lang="en-US" dirty="0" smtClean="0"/>
              <a:t>Reflect on your </a:t>
            </a:r>
            <a:r>
              <a:rPr lang="en-US" dirty="0" smtClean="0"/>
              <a:t>staff</a:t>
            </a:r>
            <a:endParaRPr lang="en-US" dirty="0" smtClean="0"/>
          </a:p>
          <a:p>
            <a:pPr lvl="1"/>
            <a:r>
              <a:rPr lang="en-US" smtClean="0"/>
              <a:t>Have </a:t>
            </a:r>
            <a:r>
              <a:rPr lang="en-US" smtClean="0"/>
              <a:t>honest </a:t>
            </a:r>
            <a:r>
              <a:rPr lang="en-US" dirty="0" smtClean="0"/>
              <a:t>conversations</a:t>
            </a:r>
            <a:endParaRPr lang="en-US" dirty="0" smtClean="0"/>
          </a:p>
          <a:p>
            <a:pPr lvl="1"/>
            <a:r>
              <a:rPr lang="en-US" dirty="0" smtClean="0"/>
              <a:t>Hold </a:t>
            </a:r>
            <a:r>
              <a:rPr lang="en-US" dirty="0" smtClean="0"/>
              <a:t>yourself accountable</a:t>
            </a: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“We’re Really Diverse!”</a:t>
            </a:r>
            <a:endParaRPr lang="en-US" dirty="0"/>
          </a:p>
        </p:txBody>
      </p:sp>
      <p:sp>
        <p:nvSpPr>
          <p:cNvPr id="3" name="Subtitle 2"/>
          <p:cNvSpPr>
            <a:spLocks noGrp="1"/>
          </p:cNvSpPr>
          <p:nvPr>
            <p:ph type="subTitle" idx="1"/>
          </p:nvPr>
        </p:nvSpPr>
        <p:spPr/>
        <p:txBody>
          <a:bodyPr>
            <a:noAutofit/>
          </a:bodyPr>
          <a:lstStyle/>
          <a:p>
            <a:endParaRPr lang="en-US" sz="1800" dirty="0"/>
          </a:p>
          <a:p>
            <a:r>
              <a:rPr lang="en-US" sz="1800" b="1" dirty="0" smtClean="0"/>
              <a:t>Anthony Whitten, CJE </a:t>
            </a:r>
            <a:r>
              <a:rPr lang="en-US" sz="1800" dirty="0" smtClean="0"/>
              <a:t>	Westfield HS</a:t>
            </a:r>
          </a:p>
          <a:p>
            <a:r>
              <a:rPr lang="en-US" sz="1800" i="1" dirty="0" smtClean="0"/>
              <a:t>The </a:t>
            </a:r>
            <a:r>
              <a:rPr lang="en-US" sz="1800" i="1" dirty="0"/>
              <a:t>Guardian </a:t>
            </a:r>
            <a:r>
              <a:rPr lang="en-US" sz="1800" dirty="0" smtClean="0"/>
              <a:t>Yearbook         </a:t>
            </a:r>
            <a:r>
              <a:rPr lang="en-US" sz="1800" i="1" dirty="0" smtClean="0"/>
              <a:t>The </a:t>
            </a:r>
            <a:r>
              <a:rPr lang="en-US" sz="1800" i="1" dirty="0"/>
              <a:t>Watchdog </a:t>
            </a:r>
            <a:r>
              <a:rPr lang="en-US" sz="1800" dirty="0"/>
              <a:t>Newspaper</a:t>
            </a:r>
          </a:p>
          <a:p>
            <a:endParaRPr lang="en-US" sz="1800" dirty="0"/>
          </a:p>
        </p:txBody>
      </p:sp>
      <p:sp>
        <p:nvSpPr>
          <p:cNvPr id="4" name="TextBox 3"/>
          <p:cNvSpPr txBox="1"/>
          <p:nvPr/>
        </p:nvSpPr>
        <p:spPr>
          <a:xfrm>
            <a:off x="76200" y="6172200"/>
            <a:ext cx="2209800" cy="369332"/>
          </a:xfrm>
          <a:prstGeom prst="rect">
            <a:avLst/>
          </a:prstGeom>
          <a:noFill/>
        </p:spPr>
        <p:txBody>
          <a:bodyPr wrap="square" rtlCol="0">
            <a:spAutoFit/>
          </a:bodyPr>
          <a:lstStyle/>
          <a:p>
            <a:r>
              <a:rPr lang="en-US" dirty="0" smtClean="0">
                <a:solidFill>
                  <a:prstClr val="white"/>
                </a:solidFill>
              </a:rPr>
              <a:t>adwhitten@fcps.edu</a:t>
            </a:r>
            <a:endParaRPr lang="en-US" dirty="0">
              <a:solidFill>
                <a:prstClr val="white"/>
              </a:solidFill>
            </a:endParaRPr>
          </a:p>
        </p:txBody>
      </p:sp>
    </p:spTree>
    <p:extLst>
      <p:ext uri="{BB962C8B-B14F-4D97-AF65-F5344CB8AC3E}">
        <p14:creationId xmlns:p14="http://schemas.microsoft.com/office/powerpoint/2010/main" val="25749236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Profiles</a:t>
            </a:r>
            <a:endParaRPr lang="en-US" dirty="0"/>
          </a:p>
        </p:txBody>
      </p:sp>
      <p:pic>
        <p:nvPicPr>
          <p:cNvPr id="4" name="Content Placeholder 3" descr="Enochs HS - Wingspan - 014.jpg"/>
          <p:cNvPicPr>
            <a:picLocks noGrp="1" noChangeAspect="1"/>
          </p:cNvPicPr>
          <p:nvPr>
            <p:ph sz="quarter" idx="1"/>
          </p:nvPr>
        </p:nvPicPr>
        <p:blipFill>
          <a:blip r:embed="rId3" cstate="print"/>
          <a:stretch>
            <a:fillRect/>
          </a:stretch>
        </p:blipFill>
        <p:spPr>
          <a:xfrm>
            <a:off x="1066800" y="1524000"/>
            <a:ext cx="7245350" cy="4830232"/>
          </a:xfrm>
        </p:spPr>
      </p:pic>
      <p:sp>
        <p:nvSpPr>
          <p:cNvPr id="5" name="TextBox 4"/>
          <p:cNvSpPr txBox="1"/>
          <p:nvPr/>
        </p:nvSpPr>
        <p:spPr>
          <a:xfrm>
            <a:off x="4495800" y="6400800"/>
            <a:ext cx="4572000" cy="369332"/>
          </a:xfrm>
          <a:prstGeom prst="rect">
            <a:avLst/>
          </a:prstGeom>
          <a:noFill/>
        </p:spPr>
        <p:txBody>
          <a:bodyPr wrap="square" rtlCol="0">
            <a:spAutoFit/>
          </a:bodyPr>
          <a:lstStyle/>
          <a:p>
            <a:r>
              <a:rPr lang="en-US" dirty="0" smtClean="0"/>
              <a:t>“Wingspan” </a:t>
            </a:r>
            <a:r>
              <a:rPr lang="en-US" dirty="0" err="1" smtClean="0"/>
              <a:t>Enochs</a:t>
            </a:r>
            <a:r>
              <a:rPr lang="en-US" dirty="0" smtClean="0"/>
              <a:t> HS Modesto,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Profiles</a:t>
            </a:r>
            <a:endParaRPr lang="en-US" dirty="0"/>
          </a:p>
        </p:txBody>
      </p:sp>
      <p:pic>
        <p:nvPicPr>
          <p:cNvPr id="6" name="Content Placeholder 5" descr="Antelope HS - Titanium - 24.jpg"/>
          <p:cNvPicPr>
            <a:picLocks noGrp="1" noChangeAspect="1"/>
          </p:cNvPicPr>
          <p:nvPr>
            <p:ph sz="quarter" idx="1"/>
          </p:nvPr>
        </p:nvPicPr>
        <p:blipFill>
          <a:blip r:embed="rId2" cstate="print"/>
          <a:stretch>
            <a:fillRect/>
          </a:stretch>
        </p:blipFill>
        <p:spPr>
          <a:xfrm>
            <a:off x="990600" y="1524000"/>
            <a:ext cx="7397750" cy="4836280"/>
          </a:xfrm>
        </p:spPr>
      </p:pic>
      <p:sp>
        <p:nvSpPr>
          <p:cNvPr id="4" name="TextBox 3"/>
          <p:cNvSpPr txBox="1"/>
          <p:nvPr/>
        </p:nvSpPr>
        <p:spPr>
          <a:xfrm>
            <a:off x="4953000" y="6400800"/>
            <a:ext cx="4114800" cy="369332"/>
          </a:xfrm>
          <a:prstGeom prst="rect">
            <a:avLst/>
          </a:prstGeom>
          <a:noFill/>
        </p:spPr>
        <p:txBody>
          <a:bodyPr wrap="square" rtlCol="0">
            <a:spAutoFit/>
          </a:bodyPr>
          <a:lstStyle/>
          <a:p>
            <a:r>
              <a:rPr lang="en-US" dirty="0" smtClean="0"/>
              <a:t>“Titanium” Antelope HS Antelope, Calif.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Coverage (Individuals)</a:t>
            </a:r>
            <a:endParaRPr lang="en-US" dirty="0"/>
          </a:p>
        </p:txBody>
      </p:sp>
      <p:pic>
        <p:nvPicPr>
          <p:cNvPr id="6" name="Content Placeholder 5" descr="Smoky Hill HS - Summitt - 15.jpg"/>
          <p:cNvPicPr>
            <a:picLocks noGrp="1" noChangeAspect="1"/>
          </p:cNvPicPr>
          <p:nvPr>
            <p:ph sz="quarter" idx="1"/>
          </p:nvPr>
        </p:nvPicPr>
        <p:blipFill>
          <a:blip r:embed="rId3" cstate="print"/>
          <a:stretch>
            <a:fillRect/>
          </a:stretch>
        </p:blipFill>
        <p:spPr>
          <a:xfrm>
            <a:off x="1219200" y="1524000"/>
            <a:ext cx="6940550" cy="4663182"/>
          </a:xfrm>
        </p:spPr>
      </p:pic>
      <p:sp>
        <p:nvSpPr>
          <p:cNvPr id="4" name="TextBox 3"/>
          <p:cNvSpPr txBox="1"/>
          <p:nvPr/>
        </p:nvSpPr>
        <p:spPr>
          <a:xfrm>
            <a:off x="4724400" y="6324600"/>
            <a:ext cx="4267200" cy="369332"/>
          </a:xfrm>
          <a:prstGeom prst="rect">
            <a:avLst/>
          </a:prstGeom>
          <a:noFill/>
        </p:spPr>
        <p:txBody>
          <a:bodyPr wrap="square" rtlCol="0">
            <a:spAutoFit/>
          </a:bodyPr>
          <a:lstStyle/>
          <a:p>
            <a:r>
              <a:rPr lang="en-US" dirty="0" smtClean="0"/>
              <a:t>“</a:t>
            </a:r>
            <a:r>
              <a:rPr lang="en-US" dirty="0" err="1" smtClean="0"/>
              <a:t>Summitt</a:t>
            </a:r>
            <a:r>
              <a:rPr lang="en-US" dirty="0" smtClean="0"/>
              <a:t>” Smoky Hill HS Aurora, Colo.</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Coverage (Individuals)</a:t>
            </a:r>
            <a:endParaRPr lang="en-US" dirty="0"/>
          </a:p>
        </p:txBody>
      </p:sp>
      <p:pic>
        <p:nvPicPr>
          <p:cNvPr id="4" name="Content Placeholder 3" descr="Enochs HS - Wingspan - 027.jpg"/>
          <p:cNvPicPr>
            <a:picLocks noGrp="1" noChangeAspect="1"/>
          </p:cNvPicPr>
          <p:nvPr>
            <p:ph sz="quarter" idx="1"/>
          </p:nvPr>
        </p:nvPicPr>
        <p:blipFill>
          <a:blip r:embed="rId3" cstate="print"/>
          <a:stretch>
            <a:fillRect/>
          </a:stretch>
        </p:blipFill>
        <p:spPr>
          <a:xfrm>
            <a:off x="990600" y="1524000"/>
            <a:ext cx="7397750" cy="4931832"/>
          </a:xfrm>
        </p:spPr>
      </p:pic>
      <p:sp>
        <p:nvSpPr>
          <p:cNvPr id="5" name="TextBox 4"/>
          <p:cNvSpPr txBox="1"/>
          <p:nvPr/>
        </p:nvSpPr>
        <p:spPr>
          <a:xfrm>
            <a:off x="4724400" y="6400800"/>
            <a:ext cx="4343400" cy="369332"/>
          </a:xfrm>
          <a:prstGeom prst="rect">
            <a:avLst/>
          </a:prstGeom>
          <a:noFill/>
        </p:spPr>
        <p:txBody>
          <a:bodyPr wrap="square" rtlCol="0">
            <a:spAutoFit/>
          </a:bodyPr>
          <a:lstStyle/>
          <a:p>
            <a:r>
              <a:rPr lang="en-US" dirty="0" smtClean="0"/>
              <a:t>“Wingspan” </a:t>
            </a:r>
            <a:r>
              <a:rPr lang="en-US" dirty="0" err="1" smtClean="0"/>
              <a:t>Enochs</a:t>
            </a:r>
            <a:r>
              <a:rPr lang="en-US" dirty="0" smtClean="0"/>
              <a:t> HS Modesto, Calif.</a:t>
            </a:r>
            <a:endParaRPr lang="en-US" dirty="0"/>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1005</TotalTime>
  <Words>2247</Words>
  <Application>Microsoft Macintosh PowerPoint</Application>
  <PresentationFormat>On-screen Show (4:3)</PresentationFormat>
  <Paragraphs>325</Paragraphs>
  <Slides>56</Slides>
  <Notes>36</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Median</vt:lpstr>
      <vt:lpstr>1_Median</vt:lpstr>
      <vt:lpstr>“We’re Really Diverse!”</vt:lpstr>
      <vt:lpstr>Why Are You on Yearbook?</vt:lpstr>
      <vt:lpstr>Coverage</vt:lpstr>
      <vt:lpstr>Club Pictures</vt:lpstr>
      <vt:lpstr>Personal Profiles</vt:lpstr>
      <vt:lpstr>Personal Profiles</vt:lpstr>
      <vt:lpstr>Personal Profiles</vt:lpstr>
      <vt:lpstr>Cultural Coverage (Individuals)</vt:lpstr>
      <vt:lpstr>Cultural Coverage (Individuals)</vt:lpstr>
      <vt:lpstr>Cultural Coverage (Events) </vt:lpstr>
      <vt:lpstr>Diversity in Polls</vt:lpstr>
      <vt:lpstr>Missed Opportunity</vt:lpstr>
      <vt:lpstr>Missed Opportunity</vt:lpstr>
      <vt:lpstr>Diversity Matters</vt:lpstr>
      <vt:lpstr>Here’s the Concern</vt:lpstr>
      <vt:lpstr>It’s All About Integration</vt:lpstr>
      <vt:lpstr>It’s All About Integration</vt:lpstr>
      <vt:lpstr>Next Steps</vt:lpstr>
      <vt:lpstr>Step 1 Study the Statistics</vt:lpstr>
      <vt:lpstr>Investigate the numbers</vt:lpstr>
      <vt:lpstr>What Do We Learn</vt:lpstr>
      <vt:lpstr>What Does That Look Like For Us</vt:lpstr>
      <vt:lpstr>There’s More to the Story</vt:lpstr>
      <vt:lpstr>Step 2 Reflect on your staff</vt:lpstr>
      <vt:lpstr>Step 3 Have Honest Conversations</vt:lpstr>
      <vt:lpstr>Find the People</vt:lpstr>
      <vt:lpstr>Find the People</vt:lpstr>
      <vt:lpstr>Find the People</vt:lpstr>
      <vt:lpstr>Engage the People</vt:lpstr>
      <vt:lpstr>Engage the People</vt:lpstr>
      <vt:lpstr>Engage the People</vt:lpstr>
      <vt:lpstr>Example</vt:lpstr>
      <vt:lpstr>Example</vt:lpstr>
      <vt:lpstr>Example</vt:lpstr>
      <vt:lpstr>Example</vt:lpstr>
      <vt:lpstr>Example</vt:lpstr>
      <vt:lpstr>Example</vt:lpstr>
      <vt:lpstr>Step 4 Hold Yourself Accountable</vt:lpstr>
      <vt:lpstr>Accountability</vt:lpstr>
      <vt:lpstr>Accountability</vt:lpstr>
      <vt:lpstr>Accountability</vt:lpstr>
      <vt:lpstr>Accountability</vt:lpstr>
      <vt:lpstr>Accountability</vt:lpstr>
      <vt:lpstr>Alternative Stories</vt:lpstr>
      <vt:lpstr>Alternative Stories</vt:lpstr>
      <vt:lpstr>Alternative Stories</vt:lpstr>
      <vt:lpstr>Accountability</vt:lpstr>
      <vt:lpstr>AVID in Club Pictures</vt:lpstr>
      <vt:lpstr>AVID in People</vt:lpstr>
      <vt:lpstr>AVID in Academics</vt:lpstr>
      <vt:lpstr>I-Night</vt:lpstr>
      <vt:lpstr>I-Night</vt:lpstr>
      <vt:lpstr>I-Night</vt:lpstr>
      <vt:lpstr>I-Night</vt:lpstr>
      <vt:lpstr>Final Thoughts</vt:lpstr>
      <vt:lpstr>“We’re Really Diverse!”</vt:lpstr>
    </vt:vector>
  </TitlesOfParts>
  <Company>Fairfax County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“We’re Really Diverse!”</dc:title>
  <dc:creator>Administrator</dc:creator>
  <cp:lastModifiedBy>Kelly Furnas</cp:lastModifiedBy>
  <cp:revision>110</cp:revision>
  <dcterms:created xsi:type="dcterms:W3CDTF">2012-09-16T14:15:53Z</dcterms:created>
  <dcterms:modified xsi:type="dcterms:W3CDTF">2015-08-20T19:25:02Z</dcterms:modified>
</cp:coreProperties>
</file>