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5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5823475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Slide 1">
    <p:bg>
      <p:bgPr>
        <a:solidFill>
          <a:schemeClr val="lt1"/>
        </a:solidFill>
        <a:effectLst/>
      </p:bgPr>
    </p:bg>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pic>
        <p:nvPicPr>
          <p:cNvPr id="24" name="Shape 24"/>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5" name="Shape 25"/>
          <p:cNvSpPr txBox="1"/>
          <p:nvPr/>
        </p:nvSpPr>
        <p:spPr>
          <a:xfrm>
            <a:off x="-12750" y="1309575"/>
            <a:ext cx="9144000" cy="3693299"/>
          </a:xfrm>
          <a:prstGeom prst="rect">
            <a:avLst/>
          </a:prstGeom>
          <a:noFill/>
          <a:ln>
            <a:noFill/>
          </a:ln>
        </p:spPr>
        <p:txBody>
          <a:bodyPr lIns="91425" tIns="91425" rIns="91425" bIns="91425" anchor="ctr" anchorCtr="0">
            <a:noAutofit/>
          </a:bodyPr>
          <a:lstStyle/>
          <a:p>
            <a:pPr algn="ctr">
              <a:spcBef>
                <a:spcPts val="0"/>
              </a:spcBef>
              <a:buNone/>
            </a:pPr>
            <a:r>
              <a:rPr lang="en-US" sz="7200" dirty="0" smtClean="0">
                <a:latin typeface="Garamond"/>
                <a:ea typeface="Garamond"/>
                <a:cs typeface="Garamond"/>
                <a:sym typeface="Garamond"/>
              </a:rPr>
              <a:t>A Mission, A Vision, Values and Goals</a:t>
            </a:r>
            <a:endParaRPr lang="en-US" sz="7200" dirty="0">
              <a:latin typeface="Garamond"/>
              <a:ea typeface="Garamond"/>
              <a:cs typeface="Garamond"/>
              <a:sym typeface="Garamond"/>
            </a:endParaRPr>
          </a:p>
        </p:txBody>
      </p:sp>
      <p:sp>
        <p:nvSpPr>
          <p:cNvPr id="26" name="Shape 26"/>
          <p:cNvSpPr txBox="1"/>
          <p:nvPr/>
        </p:nvSpPr>
        <p:spPr>
          <a:xfrm>
            <a:off x="-12750" y="5174600"/>
            <a:ext cx="9144000" cy="1321499"/>
          </a:xfrm>
          <a:prstGeom prst="rect">
            <a:avLst/>
          </a:prstGeom>
          <a:noFill/>
          <a:ln>
            <a:noFill/>
          </a:ln>
        </p:spPr>
        <p:txBody>
          <a:bodyPr lIns="91425" tIns="91425" rIns="91425" bIns="91425" anchor="t" anchorCtr="0">
            <a:noAutofit/>
          </a:bodyPr>
          <a:lstStyle/>
          <a:p>
            <a:pPr algn="ctr">
              <a:spcBef>
                <a:spcPts val="0"/>
              </a:spcBef>
              <a:buNone/>
            </a:pPr>
            <a:r>
              <a:rPr lang="en-US" sz="3000" dirty="0" smtClean="0">
                <a:latin typeface="Helvetica Neue"/>
                <a:ea typeface="Helvetica Neue"/>
                <a:cs typeface="Helvetica Neue"/>
                <a:sym typeface="Helvetica Neue"/>
              </a:rPr>
              <a:t>Foundations for Success</a:t>
            </a:r>
          </a:p>
          <a:p>
            <a:pPr algn="ctr">
              <a:spcBef>
                <a:spcPts val="0"/>
              </a:spcBef>
              <a:buNone/>
            </a:pPr>
            <a:r>
              <a:rPr lang="en-US" sz="3000" dirty="0" smtClean="0">
                <a:latin typeface="Helvetica Neue"/>
                <a:ea typeface="Helvetica Neue"/>
                <a:cs typeface="Helvetica Neue"/>
                <a:sym typeface="Helvetica Neue"/>
              </a:rPr>
              <a:t>By Travis </a:t>
            </a:r>
            <a:r>
              <a:rPr lang="en-US" sz="3000" dirty="0" err="1" smtClean="0">
                <a:latin typeface="Helvetica Neue"/>
                <a:ea typeface="Helvetica Neue"/>
                <a:cs typeface="Helvetica Neue"/>
                <a:sym typeface="Helvetica Neue"/>
              </a:rPr>
              <a:t>Feil</a:t>
            </a:r>
            <a:endParaRPr lang="en-US" sz="3000" dirty="0" smtClean="0">
              <a:latin typeface="Helvetica Neue"/>
              <a:ea typeface="Helvetica Neue"/>
              <a:cs typeface="Helvetica Neue"/>
              <a:sym typeface="Helvetica Neue"/>
            </a:endParaRPr>
          </a:p>
          <a:p>
            <a:pPr algn="ctr">
              <a:spcBef>
                <a:spcPts val="0"/>
              </a:spcBef>
              <a:buNone/>
            </a:pPr>
            <a:endParaRPr lang="en-US" sz="3000" dirty="0">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latin typeface="Arial" charset="0"/>
              </a:rPr>
              <a:t>Taking </a:t>
            </a:r>
            <a:r>
              <a:rPr lang="en-US" sz="3200" dirty="0">
                <a:latin typeface="Arial" charset="0"/>
              </a:rPr>
              <a:t>this approach no longer makes this an </a:t>
            </a:r>
            <a:r>
              <a:rPr lang="ja-JP" altLang="en-US" sz="3200" dirty="0">
                <a:latin typeface="Helvetica"/>
              </a:rPr>
              <a:t>“</a:t>
            </a:r>
            <a:r>
              <a:rPr lang="en-US" sz="3200" dirty="0">
                <a:latin typeface="Arial" charset="0"/>
              </a:rPr>
              <a:t>editor v. staff member</a:t>
            </a:r>
            <a:r>
              <a:rPr lang="ja-JP" altLang="en-US" sz="3200" dirty="0">
                <a:latin typeface="Helvetica"/>
              </a:rPr>
              <a:t>”</a:t>
            </a:r>
            <a:r>
              <a:rPr lang="en-US" sz="3200" dirty="0">
                <a:latin typeface="Arial" charset="0"/>
              </a:rPr>
              <a:t> confrontation</a:t>
            </a:r>
            <a:r>
              <a:rPr lang="en-US" sz="3200" dirty="0" smtClean="0">
                <a:latin typeface="Arial" charset="0"/>
              </a:rPr>
              <a:t>.</a:t>
            </a:r>
          </a:p>
          <a:p>
            <a:pPr marL="457200" indent="-457200">
              <a:buFont typeface="Arial"/>
              <a:buChar char="•"/>
              <a:defRPr/>
            </a:pPr>
            <a:r>
              <a:rPr lang="en-US" sz="3200" dirty="0">
                <a:latin typeface="Arial" charset="0"/>
              </a:rPr>
              <a:t>Instead, it becomes the two of you working together to move your publication toward the purpose already established for it</a:t>
            </a:r>
            <a:r>
              <a:rPr lang="en-US" sz="3200" dirty="0" smtClean="0">
                <a:latin typeface="Arial" charset="0"/>
              </a:rPr>
              <a:t>.</a:t>
            </a:r>
            <a:endParaRPr lang="en-US" sz="2000" dirty="0"/>
          </a:p>
        </p:txBody>
      </p:sp>
    </p:spTree>
    <p:extLst>
      <p:ext uri="{BB962C8B-B14F-4D97-AF65-F5344CB8AC3E}">
        <p14:creationId xmlns:p14="http://schemas.microsoft.com/office/powerpoint/2010/main" val="2960265587"/>
      </p:ext>
    </p:extLst>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defRPr/>
            </a:pPr>
            <a:r>
              <a:rPr lang="en-US" sz="2400" dirty="0" smtClean="0">
                <a:latin typeface="Arial" charset="0"/>
              </a:rPr>
              <a:t>This </a:t>
            </a:r>
            <a:r>
              <a:rPr lang="en-US" sz="2400" dirty="0">
                <a:latin typeface="Arial" charset="0"/>
              </a:rPr>
              <a:t>approach also reduces the risk of misunderstanding or hurt </a:t>
            </a:r>
            <a:r>
              <a:rPr lang="en-US" sz="2400" dirty="0" smtClean="0">
                <a:latin typeface="Arial" charset="0"/>
              </a:rPr>
              <a:t>feelings:</a:t>
            </a:r>
          </a:p>
          <a:p>
            <a:pPr>
              <a:defRPr/>
            </a:pPr>
            <a:endParaRPr lang="en-US" sz="2400" dirty="0">
              <a:latin typeface="Arial" charset="0"/>
            </a:endParaRPr>
          </a:p>
          <a:p>
            <a:pPr marL="342900" indent="-342900">
              <a:buFont typeface="Arial"/>
              <a:buChar char="•"/>
              <a:defRPr/>
            </a:pPr>
            <a:r>
              <a:rPr lang="en-US" sz="2400" dirty="0" smtClean="0">
                <a:latin typeface="Arial" charset="0"/>
              </a:rPr>
              <a:t>Maybe </a:t>
            </a:r>
            <a:r>
              <a:rPr lang="en-US" sz="2400" dirty="0">
                <a:latin typeface="Arial" charset="0"/>
              </a:rPr>
              <a:t>he did it because he was insecure and felt most comfortable interviewing his friends. Maybe he did it because he didn</a:t>
            </a:r>
            <a:r>
              <a:rPr lang="en-US" sz="2400" dirty="0">
                <a:latin typeface="Helvetica"/>
              </a:rPr>
              <a:t>’</a:t>
            </a:r>
            <a:r>
              <a:rPr lang="en-US" sz="2400" dirty="0">
                <a:latin typeface="Arial" charset="0"/>
              </a:rPr>
              <a:t>t know any better. Maybe he really did just want to only highlight the </a:t>
            </a:r>
            <a:r>
              <a:rPr lang="en-US" sz="2400" dirty="0" smtClean="0">
                <a:latin typeface="Arial" charset="0"/>
              </a:rPr>
              <a:t>seniors.</a:t>
            </a:r>
          </a:p>
          <a:p>
            <a:pPr marL="342900" indent="-342900">
              <a:buFont typeface="Arial"/>
              <a:buChar char="•"/>
              <a:defRPr/>
            </a:pPr>
            <a:r>
              <a:rPr lang="en-US" sz="2400" dirty="0" smtClean="0">
                <a:latin typeface="Arial" charset="0"/>
              </a:rPr>
              <a:t>Taking </a:t>
            </a:r>
            <a:r>
              <a:rPr lang="en-US" sz="2400" dirty="0">
                <a:latin typeface="Arial" charset="0"/>
              </a:rPr>
              <a:t>this approach allows those things to be discussed without the staff member feeling attacked or stupid and can lead to better communication and certainly a better publication</a:t>
            </a:r>
            <a:r>
              <a:rPr lang="en-US" sz="2400" dirty="0" smtClean="0">
                <a:latin typeface="Arial" charset="0"/>
              </a:rPr>
              <a:t>.</a:t>
            </a:r>
            <a:endParaRPr lang="en-US" sz="2400" dirty="0">
              <a:latin typeface="Arial" charset="0"/>
            </a:endParaRPr>
          </a:p>
        </p:txBody>
      </p:sp>
    </p:spTree>
    <p:extLst>
      <p:ext uri="{BB962C8B-B14F-4D97-AF65-F5344CB8AC3E}">
        <p14:creationId xmlns:p14="http://schemas.microsoft.com/office/powerpoint/2010/main" val="1025105016"/>
      </p:ext>
    </p:extLst>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defRPr/>
            </a:pPr>
            <a:r>
              <a:rPr lang="en-US" sz="2400" dirty="0" smtClean="0">
                <a:latin typeface="Arial" charset="0"/>
              </a:rPr>
              <a:t>A </a:t>
            </a:r>
            <a:r>
              <a:rPr lang="en-US" sz="2400" dirty="0">
                <a:latin typeface="Arial" charset="0"/>
              </a:rPr>
              <a:t>staff member includes a quote on a sports page from a team member who quit mid-season</a:t>
            </a:r>
            <a:r>
              <a:rPr lang="en-US" sz="2400" dirty="0" smtClean="0">
                <a:latin typeface="Arial" charset="0"/>
              </a:rPr>
              <a:t>:</a:t>
            </a:r>
          </a:p>
          <a:p>
            <a:pPr>
              <a:defRPr/>
            </a:pPr>
            <a:endParaRPr lang="en-US" altLang="ja-JP" sz="2400" dirty="0">
              <a:latin typeface="Arial" charset="0"/>
            </a:endParaRPr>
          </a:p>
          <a:p>
            <a:pPr marL="342900" indent="-342900">
              <a:buFont typeface="Arial"/>
              <a:buChar char="•"/>
              <a:defRPr/>
            </a:pPr>
            <a:r>
              <a:rPr lang="ja-JP" altLang="en-US" sz="2400" dirty="0" smtClean="0">
                <a:latin typeface="Helvetica"/>
              </a:rPr>
              <a:t>“</a:t>
            </a:r>
            <a:r>
              <a:rPr lang="en-US" sz="2400" dirty="0">
                <a:latin typeface="Arial" charset="0"/>
              </a:rPr>
              <a:t>There was just so much drama all the time, and I was sick of it. I don</a:t>
            </a:r>
            <a:r>
              <a:rPr lang="en-US" sz="2400" dirty="0">
                <a:latin typeface="Helvetica"/>
              </a:rPr>
              <a:t>’</a:t>
            </a:r>
            <a:r>
              <a:rPr lang="en-US" sz="2400" dirty="0">
                <a:latin typeface="Arial" charset="0"/>
              </a:rPr>
              <a:t>t need that kind of stress, and I don</a:t>
            </a:r>
            <a:r>
              <a:rPr lang="en-US" sz="2400" dirty="0">
                <a:latin typeface="Helvetica"/>
              </a:rPr>
              <a:t>’</a:t>
            </a:r>
            <a:r>
              <a:rPr lang="en-US" sz="2400" dirty="0">
                <a:latin typeface="Arial" charset="0"/>
              </a:rPr>
              <a:t>t need to be around people who complain all the time.</a:t>
            </a:r>
            <a:r>
              <a:rPr lang="ja-JP" altLang="en-US" sz="2400" dirty="0" smtClean="0">
                <a:latin typeface="Helvetica"/>
              </a:rPr>
              <a:t>”</a:t>
            </a:r>
            <a:endParaRPr lang="en-US" altLang="ja-JP" sz="2400" dirty="0">
              <a:latin typeface="Arial" charset="0"/>
            </a:endParaRPr>
          </a:p>
          <a:p>
            <a:pPr marL="342900" indent="-342900">
              <a:buFont typeface="Arial"/>
              <a:buChar char="•"/>
              <a:defRPr/>
            </a:pPr>
            <a:r>
              <a:rPr lang="en-US" sz="2400" dirty="0" smtClean="0">
                <a:latin typeface="Arial" charset="0"/>
              </a:rPr>
              <a:t>As </a:t>
            </a:r>
            <a:r>
              <a:rPr lang="en-US" sz="2400" dirty="0">
                <a:latin typeface="Arial" charset="0"/>
              </a:rPr>
              <a:t>an editor, you see this quote on the page - what concerns do you have? Is it a newsworthy quote? How would you handle it?</a:t>
            </a:r>
            <a:endParaRPr lang="en-US" sz="2400" dirty="0"/>
          </a:p>
        </p:txBody>
      </p:sp>
    </p:spTree>
    <p:extLst>
      <p:ext uri="{BB962C8B-B14F-4D97-AF65-F5344CB8AC3E}">
        <p14:creationId xmlns:p14="http://schemas.microsoft.com/office/powerpoint/2010/main" val="1475661008"/>
      </p:ext>
    </p:extLst>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defRPr/>
            </a:pPr>
            <a:r>
              <a:rPr lang="ja-JP" altLang="en-US" sz="2000" dirty="0" smtClean="0">
                <a:latin typeface="Helvetica"/>
              </a:rPr>
              <a:t>“</a:t>
            </a:r>
            <a:r>
              <a:rPr lang="en-US" sz="2000" dirty="0">
                <a:latin typeface="Arial" charset="0"/>
              </a:rPr>
              <a:t>There was just so much drama all the time and I was sick of it. I don</a:t>
            </a:r>
            <a:r>
              <a:rPr lang="ja-JP" altLang="en-US" sz="2000" dirty="0">
                <a:latin typeface="Helvetica"/>
              </a:rPr>
              <a:t>’</a:t>
            </a:r>
            <a:r>
              <a:rPr lang="en-US" sz="2000" dirty="0">
                <a:latin typeface="Arial" charset="0"/>
              </a:rPr>
              <a:t>t need that kind of stress, and I don</a:t>
            </a:r>
            <a:r>
              <a:rPr lang="en-US" sz="2000" dirty="0">
                <a:latin typeface="Helvetica"/>
              </a:rPr>
              <a:t>’</a:t>
            </a:r>
            <a:r>
              <a:rPr lang="en-US" sz="2000" dirty="0">
                <a:latin typeface="Arial" charset="0"/>
              </a:rPr>
              <a:t>t need to be around people who complain all the time.</a:t>
            </a:r>
            <a:r>
              <a:rPr lang="ja-JP" altLang="en-US" sz="2000" dirty="0" smtClean="0">
                <a:latin typeface="Helvetica"/>
              </a:rPr>
              <a:t>”</a:t>
            </a:r>
            <a:endParaRPr lang="en-US" altLang="ja-JP" sz="2000" dirty="0" smtClean="0">
              <a:latin typeface="Helvetica"/>
            </a:endParaRPr>
          </a:p>
          <a:p>
            <a:pPr>
              <a:defRPr/>
            </a:pPr>
            <a:endParaRPr lang="en-US" sz="2000" dirty="0">
              <a:latin typeface="Arial" charset="0"/>
            </a:endParaRPr>
          </a:p>
          <a:p>
            <a:pPr lvl="1" eaLnBrk="1" hangingPunct="1">
              <a:defRPr/>
            </a:pPr>
            <a:r>
              <a:rPr lang="en-US" altLang="ja-JP" sz="2000" dirty="0" smtClean="0">
                <a:latin typeface="Helvetica"/>
              </a:rPr>
              <a:t>Possible </a:t>
            </a:r>
            <a:r>
              <a:rPr lang="en-US" altLang="ja-JP" sz="2000" dirty="0" smtClean="0">
                <a:latin typeface="Helvetica"/>
              </a:rPr>
              <a:t>problems:</a:t>
            </a:r>
          </a:p>
          <a:p>
            <a:pPr marL="285750" lvl="1" indent="-285750" eaLnBrk="1" hangingPunct="1">
              <a:buFont typeface="Arial"/>
              <a:buChar char="•"/>
              <a:defRPr/>
            </a:pPr>
            <a:r>
              <a:rPr lang="en-US" sz="2000" dirty="0" smtClean="0">
                <a:latin typeface="Arial" charset="0"/>
              </a:rPr>
              <a:t>The </a:t>
            </a:r>
            <a:r>
              <a:rPr lang="en-US" sz="2000" dirty="0">
                <a:latin typeface="Arial" charset="0"/>
              </a:rPr>
              <a:t>quote may be inaccurate – that’s not what she </a:t>
            </a:r>
            <a:r>
              <a:rPr lang="en-US" sz="2000" dirty="0" smtClean="0">
                <a:latin typeface="Arial" charset="0"/>
              </a:rPr>
              <a:t>meant.</a:t>
            </a:r>
          </a:p>
          <a:p>
            <a:pPr marL="285750" lvl="1" indent="-285750" eaLnBrk="1" hangingPunct="1">
              <a:buFont typeface="Arial"/>
              <a:buChar char="•"/>
              <a:defRPr/>
            </a:pPr>
            <a:r>
              <a:rPr lang="en-US" sz="2000" dirty="0" smtClean="0">
                <a:latin typeface="Arial" charset="0"/>
              </a:rPr>
              <a:t>The </a:t>
            </a:r>
            <a:r>
              <a:rPr lang="en-US" sz="2000" dirty="0">
                <a:latin typeface="Arial" charset="0"/>
              </a:rPr>
              <a:t>quote may be misleading – maybe she was the </a:t>
            </a:r>
            <a:r>
              <a:rPr lang="en-US" sz="2000" dirty="0" smtClean="0">
                <a:latin typeface="Arial" charset="0"/>
              </a:rPr>
              <a:t>problem.</a:t>
            </a:r>
          </a:p>
          <a:p>
            <a:pPr marL="285750" lvl="1" indent="-285750" eaLnBrk="1" hangingPunct="1">
              <a:buFont typeface="Arial"/>
              <a:buChar char="•"/>
              <a:defRPr/>
            </a:pPr>
            <a:r>
              <a:rPr lang="en-US" sz="2000" dirty="0" smtClean="0">
                <a:latin typeface="Arial" charset="0"/>
              </a:rPr>
              <a:t>If </a:t>
            </a:r>
            <a:r>
              <a:rPr lang="en-US" sz="2000" dirty="0">
                <a:latin typeface="Arial" charset="0"/>
              </a:rPr>
              <a:t>published as is with no other perspective, good luck getting anyone in your school to be honest and candid with you in the </a:t>
            </a:r>
            <a:r>
              <a:rPr lang="en-US" sz="2000" dirty="0" smtClean="0">
                <a:latin typeface="Arial" charset="0"/>
              </a:rPr>
              <a:t>future.</a:t>
            </a:r>
          </a:p>
          <a:p>
            <a:pPr marL="285750" lvl="1" indent="-285750" eaLnBrk="1" hangingPunct="1">
              <a:buFont typeface="Arial"/>
              <a:buChar char="•"/>
              <a:defRPr/>
            </a:pPr>
            <a:r>
              <a:rPr lang="en-US" sz="2000" dirty="0" smtClean="0">
                <a:latin typeface="Arial" charset="0"/>
              </a:rPr>
              <a:t>It</a:t>
            </a:r>
            <a:r>
              <a:rPr lang="en-US" sz="2000" dirty="0" smtClean="0">
                <a:latin typeface="Helvetica"/>
              </a:rPr>
              <a:t>’</a:t>
            </a:r>
            <a:r>
              <a:rPr lang="en-US" sz="2000" dirty="0" smtClean="0">
                <a:latin typeface="Arial" charset="0"/>
              </a:rPr>
              <a:t>s </a:t>
            </a:r>
            <a:r>
              <a:rPr lang="en-US" sz="2000" dirty="0">
                <a:latin typeface="Arial" charset="0"/>
              </a:rPr>
              <a:t>definitely part of the story, but it</a:t>
            </a:r>
            <a:r>
              <a:rPr lang="en-US" sz="2000" dirty="0">
                <a:latin typeface="Helvetica"/>
              </a:rPr>
              <a:t>’</a:t>
            </a:r>
            <a:r>
              <a:rPr lang="en-US" sz="2000" dirty="0">
                <a:latin typeface="Arial" charset="0"/>
              </a:rPr>
              <a:t>s not the whole </a:t>
            </a:r>
            <a:r>
              <a:rPr lang="en-US" sz="2000" dirty="0" smtClean="0">
                <a:latin typeface="Arial" charset="0"/>
              </a:rPr>
              <a:t>story </a:t>
            </a:r>
            <a:r>
              <a:rPr lang="en-US" sz="2000" dirty="0" smtClean="0">
                <a:latin typeface="Helvetica"/>
              </a:rPr>
              <a:t>…</a:t>
            </a:r>
            <a:endParaRPr lang="en-US" sz="2000" dirty="0">
              <a:latin typeface="Arial" charset="0"/>
            </a:endParaRPr>
          </a:p>
        </p:txBody>
      </p:sp>
    </p:spTree>
    <p:extLst>
      <p:ext uri="{BB962C8B-B14F-4D97-AF65-F5344CB8AC3E}">
        <p14:creationId xmlns:p14="http://schemas.microsoft.com/office/powerpoint/2010/main" val="2529537730"/>
      </p:ext>
    </p:extLst>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defRPr/>
            </a:pPr>
            <a:r>
              <a:rPr lang="ja-JP" altLang="en-US" sz="2400" dirty="0">
                <a:latin typeface="Helvetica"/>
              </a:rPr>
              <a:t>“</a:t>
            </a:r>
            <a:r>
              <a:rPr lang="en-US" sz="2400" dirty="0">
                <a:latin typeface="Arial" charset="0"/>
              </a:rPr>
              <a:t>There was just so much drama all the time and I was sick of it. I don</a:t>
            </a:r>
            <a:r>
              <a:rPr lang="ja-JP" altLang="en-US" sz="2400" dirty="0">
                <a:latin typeface="Helvetica"/>
              </a:rPr>
              <a:t>’</a:t>
            </a:r>
            <a:r>
              <a:rPr lang="en-US" sz="2400" dirty="0">
                <a:latin typeface="Arial" charset="0"/>
              </a:rPr>
              <a:t>t need that kind of stress, and I don</a:t>
            </a:r>
            <a:r>
              <a:rPr lang="ja-JP" altLang="en-US" sz="2400" dirty="0">
                <a:latin typeface="Helvetica"/>
              </a:rPr>
              <a:t>’</a:t>
            </a:r>
            <a:r>
              <a:rPr lang="en-US" sz="2400" dirty="0">
                <a:latin typeface="Arial" charset="0"/>
              </a:rPr>
              <a:t>t need to be around people who complain all the time.</a:t>
            </a:r>
            <a:r>
              <a:rPr lang="ja-JP" altLang="en-US" sz="2400" dirty="0" smtClean="0">
                <a:latin typeface="Helvetica"/>
              </a:rPr>
              <a:t>”</a:t>
            </a:r>
            <a:endParaRPr lang="en-US" altLang="ja-JP" sz="2400" dirty="0" smtClean="0">
              <a:latin typeface="Helvetica"/>
            </a:endParaRPr>
          </a:p>
          <a:p>
            <a:pPr>
              <a:defRPr/>
            </a:pPr>
            <a:endParaRPr lang="en-US" sz="2400" dirty="0">
              <a:latin typeface="Arial" charset="0"/>
            </a:endParaRPr>
          </a:p>
          <a:p>
            <a:pPr lvl="1" eaLnBrk="1" hangingPunct="1">
              <a:defRPr/>
            </a:pPr>
            <a:r>
              <a:rPr lang="en-US" altLang="ja-JP" sz="2000" dirty="0" smtClean="0">
                <a:latin typeface="Helvetica"/>
              </a:rPr>
              <a:t>Possible </a:t>
            </a:r>
            <a:r>
              <a:rPr lang="en-US" altLang="ja-JP" sz="2000" dirty="0" smtClean="0">
                <a:latin typeface="Helvetica"/>
              </a:rPr>
              <a:t>solutions:</a:t>
            </a:r>
          </a:p>
          <a:p>
            <a:pPr marL="285750" lvl="1" indent="-285750" eaLnBrk="1" hangingPunct="1">
              <a:buFont typeface="Arial"/>
              <a:buChar char="•"/>
              <a:defRPr/>
            </a:pPr>
            <a:r>
              <a:rPr lang="en-US" sz="1800" dirty="0" smtClean="0">
                <a:latin typeface="Arial" charset="0"/>
              </a:rPr>
              <a:t>Refer </a:t>
            </a:r>
            <a:r>
              <a:rPr lang="en-US" sz="1800" dirty="0">
                <a:latin typeface="Arial" charset="0"/>
              </a:rPr>
              <a:t>to the mission statement: which portion of that mission statement could be used to address this quote?</a:t>
            </a:r>
            <a:endParaRPr lang="en-US" sz="2000" dirty="0"/>
          </a:p>
        </p:txBody>
      </p:sp>
    </p:spTree>
    <p:extLst>
      <p:ext uri="{BB962C8B-B14F-4D97-AF65-F5344CB8AC3E}">
        <p14:creationId xmlns:p14="http://schemas.microsoft.com/office/powerpoint/2010/main" val="1377304744"/>
      </p:ext>
    </p:extLst>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defRPr/>
            </a:pPr>
            <a:r>
              <a:rPr lang="ja-JP" altLang="en-US" sz="2400" dirty="0">
                <a:latin typeface="Helvetica"/>
              </a:rPr>
              <a:t>“</a:t>
            </a:r>
            <a:r>
              <a:rPr lang="en-US" sz="2400" dirty="0">
                <a:latin typeface="Arial" charset="0"/>
              </a:rPr>
              <a:t>There was just so much drama all the time and I was sick of it. I don</a:t>
            </a:r>
            <a:r>
              <a:rPr lang="ja-JP" altLang="en-US" sz="2400" dirty="0">
                <a:latin typeface="Helvetica"/>
              </a:rPr>
              <a:t>’</a:t>
            </a:r>
            <a:r>
              <a:rPr lang="en-US" sz="2400" dirty="0">
                <a:latin typeface="Arial" charset="0"/>
              </a:rPr>
              <a:t>t need that kind of stress, and I don</a:t>
            </a:r>
            <a:r>
              <a:rPr lang="ja-JP" altLang="en-US" sz="2400" dirty="0">
                <a:latin typeface="Helvetica"/>
              </a:rPr>
              <a:t>’</a:t>
            </a:r>
            <a:r>
              <a:rPr lang="en-US" sz="2400" dirty="0">
                <a:latin typeface="Arial" charset="0"/>
              </a:rPr>
              <a:t>t need to be around people who complain all the time.</a:t>
            </a:r>
            <a:r>
              <a:rPr lang="ja-JP" altLang="en-US" sz="2400" dirty="0" smtClean="0">
                <a:latin typeface="Helvetica"/>
              </a:rPr>
              <a:t>”</a:t>
            </a:r>
            <a:endParaRPr lang="en-US" altLang="ja-JP" sz="2400" dirty="0" smtClean="0">
              <a:latin typeface="Helvetica"/>
            </a:endParaRPr>
          </a:p>
          <a:p>
            <a:pPr>
              <a:defRPr/>
            </a:pPr>
            <a:endParaRPr lang="en-US" sz="2400" dirty="0">
              <a:latin typeface="Arial" charset="0"/>
            </a:endParaRPr>
          </a:p>
          <a:p>
            <a:pPr lvl="1" eaLnBrk="1" hangingPunct="1">
              <a:defRPr/>
            </a:pPr>
            <a:r>
              <a:rPr lang="en-US" altLang="ja-JP" sz="1800" dirty="0" smtClean="0">
                <a:latin typeface="Helvetica"/>
                <a:cs typeface="Helvetica"/>
              </a:rPr>
              <a:t>Possible solutions:</a:t>
            </a:r>
          </a:p>
          <a:p>
            <a:pPr marL="285750" lvl="2" indent="-285750" eaLnBrk="1" hangingPunct="1">
              <a:buFont typeface="Arial"/>
              <a:buChar char="•"/>
              <a:defRPr/>
            </a:pPr>
            <a:r>
              <a:rPr lang="en-US" sz="1800" dirty="0" smtClean="0">
                <a:latin typeface="Helvetica"/>
                <a:cs typeface="Helvetica"/>
              </a:rPr>
              <a:t>Refer </a:t>
            </a:r>
            <a:r>
              <a:rPr lang="en-US" sz="1800" dirty="0">
                <a:latin typeface="Helvetica"/>
                <a:cs typeface="Helvetica"/>
              </a:rPr>
              <a:t>to the mission statement: which portion of that mission statement could be used to address this quote</a:t>
            </a:r>
            <a:r>
              <a:rPr lang="en-US" sz="1800" dirty="0" smtClean="0">
                <a:latin typeface="Helvetica"/>
                <a:cs typeface="Helvetica"/>
              </a:rPr>
              <a:t>?</a:t>
            </a:r>
          </a:p>
          <a:p>
            <a:pPr marL="285750" lvl="2" indent="-285750">
              <a:buFont typeface="Arial"/>
              <a:buChar char="•"/>
              <a:defRPr/>
            </a:pPr>
            <a:r>
              <a:rPr lang="en-US" sz="1800" dirty="0" smtClean="0">
                <a:latin typeface="Helvetica"/>
                <a:cs typeface="Helvetica"/>
              </a:rPr>
              <a:t>More </a:t>
            </a:r>
            <a:r>
              <a:rPr lang="en-US" sz="1800" dirty="0">
                <a:latin typeface="Helvetica"/>
                <a:cs typeface="Helvetica"/>
              </a:rPr>
              <a:t>reporting needs to be done - more perspectives need to be gathered</a:t>
            </a:r>
            <a:r>
              <a:rPr lang="en-US" sz="1800" dirty="0" smtClean="0">
                <a:latin typeface="Helvetica"/>
                <a:cs typeface="Helvetica"/>
              </a:rPr>
              <a:t>.</a:t>
            </a:r>
          </a:p>
          <a:p>
            <a:pPr marL="285750" lvl="2" indent="-285750">
              <a:buFont typeface="Arial"/>
              <a:buChar char="•"/>
              <a:defRPr/>
            </a:pPr>
            <a:r>
              <a:rPr lang="en-US" sz="1800" dirty="0" smtClean="0">
                <a:latin typeface="Helvetica"/>
                <a:cs typeface="Helvetica"/>
              </a:rPr>
              <a:t>The </a:t>
            </a:r>
            <a:r>
              <a:rPr lang="en-US" sz="1800" dirty="0">
                <a:latin typeface="Helvetica"/>
                <a:cs typeface="Helvetica"/>
              </a:rPr>
              <a:t>information has to be treated with professionalism - how did her quitting the team affect the season? How does the coach handle conflict on the team? How did the team change after she left? Do the work of a real reporter, and get the whole story before you decide what to do.</a:t>
            </a:r>
          </a:p>
          <a:p>
            <a:pPr lvl="2">
              <a:defRPr/>
            </a:pPr>
            <a:endParaRPr lang="en-US" sz="2000" dirty="0">
              <a:latin typeface="Arial" charset="0"/>
            </a:endParaRPr>
          </a:p>
          <a:p>
            <a:pPr lvl="2" eaLnBrk="1" hangingPunct="1">
              <a:defRPr/>
            </a:pPr>
            <a:endParaRPr lang="en-US" sz="2000" dirty="0"/>
          </a:p>
        </p:txBody>
      </p:sp>
    </p:spTree>
    <p:extLst>
      <p:ext uri="{BB962C8B-B14F-4D97-AF65-F5344CB8AC3E}">
        <p14:creationId xmlns:p14="http://schemas.microsoft.com/office/powerpoint/2010/main" val="3992450639"/>
      </p:ext>
    </p:extLst>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342900" indent="-342900">
              <a:buFont typeface="Arial"/>
              <a:buChar char="•"/>
              <a:defRPr/>
            </a:pPr>
            <a:r>
              <a:rPr lang="en-US" sz="2400" dirty="0" smtClean="0">
                <a:latin typeface="Arial" charset="0"/>
              </a:rPr>
              <a:t>In </a:t>
            </a:r>
            <a:r>
              <a:rPr lang="en-US" sz="2400" dirty="0">
                <a:latin typeface="Arial" charset="0"/>
              </a:rPr>
              <a:t>general, the mission statement become the quality control and basis for comparison regarding your </a:t>
            </a:r>
            <a:r>
              <a:rPr lang="en-US" sz="2400" dirty="0" smtClean="0">
                <a:latin typeface="Arial" charset="0"/>
              </a:rPr>
              <a:t>content.</a:t>
            </a:r>
          </a:p>
          <a:p>
            <a:pPr marL="342900" indent="-342900">
              <a:buFont typeface="Arial"/>
              <a:buChar char="•"/>
              <a:defRPr/>
            </a:pPr>
            <a:r>
              <a:rPr lang="en-US" sz="2400" dirty="0" smtClean="0">
                <a:latin typeface="Arial" charset="0"/>
              </a:rPr>
              <a:t>Using </a:t>
            </a:r>
            <a:r>
              <a:rPr lang="en-US" sz="2400" dirty="0">
                <a:latin typeface="Arial" charset="0"/>
              </a:rPr>
              <a:t>a staff-generated (or agreed upon) mission statement diffuses conflict among staff members because everyone is working toward the same end. </a:t>
            </a:r>
            <a:endParaRPr lang="en-US" sz="2400" dirty="0" smtClean="0">
              <a:latin typeface="Arial" charset="0"/>
            </a:endParaRPr>
          </a:p>
          <a:p>
            <a:pPr marL="342900" indent="-342900">
              <a:buFont typeface="Arial"/>
              <a:buChar char="•"/>
              <a:defRPr/>
            </a:pPr>
            <a:r>
              <a:rPr lang="en-US" sz="2400" dirty="0" smtClean="0">
                <a:latin typeface="Arial" charset="0"/>
              </a:rPr>
              <a:t>If </a:t>
            </a:r>
            <a:r>
              <a:rPr lang="en-US" sz="2400" dirty="0">
                <a:latin typeface="Arial" charset="0"/>
              </a:rPr>
              <a:t>people outside the publication know (and believe) your mission statement, they</a:t>
            </a:r>
            <a:r>
              <a:rPr lang="en-US" sz="2400" dirty="0">
                <a:latin typeface="Helvetica"/>
              </a:rPr>
              <a:t>’</a:t>
            </a:r>
            <a:r>
              <a:rPr lang="en-US" sz="2400" dirty="0">
                <a:latin typeface="Arial" charset="0"/>
              </a:rPr>
              <a:t>ll be more willing to work with you because you</a:t>
            </a:r>
            <a:r>
              <a:rPr lang="en-US" sz="2400" dirty="0">
                <a:latin typeface="Helvetica"/>
              </a:rPr>
              <a:t>’</a:t>
            </a:r>
            <a:r>
              <a:rPr lang="en-US" sz="2400" dirty="0">
                <a:latin typeface="Arial" charset="0"/>
              </a:rPr>
              <a:t>ve proven how you handle news. </a:t>
            </a:r>
            <a:endParaRPr lang="en-US" sz="2400" dirty="0"/>
          </a:p>
        </p:txBody>
      </p:sp>
    </p:spTree>
    <p:extLst>
      <p:ext uri="{BB962C8B-B14F-4D97-AF65-F5344CB8AC3E}">
        <p14:creationId xmlns:p14="http://schemas.microsoft.com/office/powerpoint/2010/main" val="3513039660"/>
      </p:ext>
    </p:extLst>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Components of a Staff Manual</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latin typeface="Arial" charset="0"/>
              </a:rPr>
              <a:t>Mission Statement</a:t>
            </a:r>
          </a:p>
          <a:p>
            <a:pPr marL="457200" indent="-457200">
              <a:buFont typeface="Arial"/>
              <a:buChar char="•"/>
              <a:defRPr/>
            </a:pPr>
            <a:r>
              <a:rPr lang="en-US" sz="3200" b="1" dirty="0" smtClean="0">
                <a:latin typeface="Arial" charset="0"/>
              </a:rPr>
              <a:t>Vision Statements</a:t>
            </a:r>
          </a:p>
          <a:p>
            <a:pPr marL="457200" indent="-457200">
              <a:buFont typeface="Arial"/>
              <a:buChar char="•"/>
              <a:defRPr/>
            </a:pPr>
            <a:r>
              <a:rPr lang="en-US" sz="3200" dirty="0" smtClean="0">
                <a:latin typeface="Arial" charset="0"/>
              </a:rPr>
              <a:t>Value Propositions</a:t>
            </a:r>
          </a:p>
          <a:p>
            <a:pPr marL="457200" indent="-457200">
              <a:buFont typeface="Arial"/>
              <a:buChar char="•"/>
              <a:defRPr/>
            </a:pPr>
            <a:r>
              <a:rPr lang="en-US" sz="3200" dirty="0" smtClean="0">
                <a:latin typeface="Arial" charset="0"/>
              </a:rPr>
              <a:t>Goals</a:t>
            </a:r>
            <a:endParaRPr lang="en-US" sz="3200" dirty="0"/>
          </a:p>
        </p:txBody>
      </p:sp>
    </p:spTree>
    <p:extLst>
      <p:ext uri="{BB962C8B-B14F-4D97-AF65-F5344CB8AC3E}">
        <p14:creationId xmlns:p14="http://schemas.microsoft.com/office/powerpoint/2010/main" val="1509109748"/>
      </p:ext>
    </p:extLst>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Vision Statements Defined</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t>Focuses </a:t>
            </a:r>
            <a:r>
              <a:rPr lang="en-US" sz="3200" dirty="0"/>
              <a:t>on the desired outcomes of the staff, the publication, the audience, and the program itself </a:t>
            </a:r>
            <a:r>
              <a:rPr lang="en-US" sz="3200" i="1" dirty="0"/>
              <a:t>if you do everything your mission statement says you will do</a:t>
            </a:r>
            <a:r>
              <a:rPr lang="en-US" sz="3200" dirty="0"/>
              <a:t>. </a:t>
            </a:r>
            <a:endParaRPr lang="en-US" sz="3200" dirty="0" smtClean="0"/>
          </a:p>
          <a:p>
            <a:pPr marL="457200" indent="-457200">
              <a:buFont typeface="Arial"/>
              <a:buChar char="•"/>
              <a:defRPr/>
            </a:pPr>
            <a:r>
              <a:rPr lang="en-US" sz="3200" dirty="0" smtClean="0"/>
              <a:t>Long </a:t>
            </a:r>
            <a:r>
              <a:rPr lang="en-US" sz="3200" dirty="0"/>
              <a:t>term - may take several years to fulfill all aspects of the vision statement. </a:t>
            </a:r>
          </a:p>
        </p:txBody>
      </p:sp>
    </p:spTree>
    <p:extLst>
      <p:ext uri="{BB962C8B-B14F-4D97-AF65-F5344CB8AC3E}">
        <p14:creationId xmlns:p14="http://schemas.microsoft.com/office/powerpoint/2010/main" val="1685223536"/>
      </p:ext>
    </p:extLst>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Vision Statements Examples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342900" indent="-342900" eaLnBrk="1" hangingPunct="1">
              <a:buFont typeface="Arial"/>
              <a:buChar char="•"/>
              <a:defRPr/>
            </a:pPr>
            <a:r>
              <a:rPr lang="en-US" sz="2400" dirty="0" smtClean="0">
                <a:latin typeface="Arial" charset="0"/>
              </a:rPr>
              <a:t>The </a:t>
            </a:r>
            <a:r>
              <a:rPr lang="en-US" sz="2400" dirty="0">
                <a:latin typeface="Arial" charset="0"/>
              </a:rPr>
              <a:t>staffers will grow to become well-rounded, hard-working, problem-solving, journalists who take total responsibility for everything they do or fail to </a:t>
            </a:r>
            <a:r>
              <a:rPr lang="en-US" sz="2400" dirty="0" smtClean="0">
                <a:latin typeface="Arial" charset="0"/>
              </a:rPr>
              <a:t>do.</a:t>
            </a:r>
          </a:p>
          <a:p>
            <a:pPr marL="342900" indent="-342900" eaLnBrk="1" hangingPunct="1">
              <a:buFont typeface="Arial"/>
              <a:buChar char="•"/>
              <a:defRPr/>
            </a:pPr>
            <a:r>
              <a:rPr lang="en-US" sz="2400" dirty="0" smtClean="0">
                <a:latin typeface="Arial" charset="0"/>
              </a:rPr>
              <a:t>The </a:t>
            </a:r>
            <a:r>
              <a:rPr lang="en-US" sz="2400" dirty="0">
                <a:latin typeface="Arial" charset="0"/>
              </a:rPr>
              <a:t>publication will be enjoyed and respected by students, </a:t>
            </a:r>
            <a:r>
              <a:rPr lang="en-US" sz="2400" dirty="0" smtClean="0">
                <a:latin typeface="Arial" charset="0"/>
              </a:rPr>
              <a:t>faculty</a:t>
            </a:r>
            <a:r>
              <a:rPr lang="en-US" sz="2400" dirty="0">
                <a:latin typeface="Arial" charset="0"/>
              </a:rPr>
              <a:t> </a:t>
            </a:r>
            <a:r>
              <a:rPr lang="en-US" sz="2400" dirty="0" smtClean="0">
                <a:latin typeface="Arial" charset="0"/>
              </a:rPr>
              <a:t>and </a:t>
            </a:r>
            <a:r>
              <a:rPr lang="en-US" sz="2400" dirty="0">
                <a:latin typeface="Arial" charset="0"/>
              </a:rPr>
              <a:t>the </a:t>
            </a:r>
            <a:r>
              <a:rPr lang="en-US" sz="2400" dirty="0" smtClean="0">
                <a:latin typeface="Arial" charset="0"/>
              </a:rPr>
              <a:t>community.</a:t>
            </a:r>
          </a:p>
          <a:p>
            <a:pPr marL="342900" indent="-342900" eaLnBrk="1" hangingPunct="1">
              <a:buFont typeface="Arial"/>
              <a:buChar char="•"/>
              <a:defRPr/>
            </a:pPr>
            <a:r>
              <a:rPr lang="en-US" sz="2400" dirty="0" smtClean="0">
                <a:latin typeface="Arial" charset="0"/>
              </a:rPr>
              <a:t>The </a:t>
            </a:r>
            <a:r>
              <a:rPr lang="en-US" sz="2400" dirty="0">
                <a:latin typeface="Arial" charset="0"/>
              </a:rPr>
              <a:t>audience will desire to purchase our product because they know it is interesting, relevant, truthful, </a:t>
            </a:r>
            <a:r>
              <a:rPr lang="en-US" sz="2400" dirty="0" smtClean="0">
                <a:latin typeface="Arial" charset="0"/>
              </a:rPr>
              <a:t>tasteful</a:t>
            </a:r>
            <a:r>
              <a:rPr lang="en-US" sz="2400" dirty="0">
                <a:latin typeface="Arial" charset="0"/>
              </a:rPr>
              <a:t> </a:t>
            </a:r>
            <a:r>
              <a:rPr lang="en-US" sz="2400" dirty="0" smtClean="0">
                <a:latin typeface="Arial" charset="0"/>
              </a:rPr>
              <a:t>and </a:t>
            </a:r>
            <a:r>
              <a:rPr lang="en-US" sz="2400" dirty="0" smtClean="0">
                <a:latin typeface="Arial" charset="0"/>
              </a:rPr>
              <a:t>credible.</a:t>
            </a:r>
          </a:p>
          <a:p>
            <a:pPr marL="342900" indent="-342900" eaLnBrk="1" hangingPunct="1">
              <a:buFont typeface="Arial"/>
              <a:buChar char="•"/>
              <a:defRPr/>
            </a:pPr>
            <a:r>
              <a:rPr lang="en-US" sz="2400" dirty="0" smtClean="0">
                <a:latin typeface="Arial" charset="0"/>
              </a:rPr>
              <a:t>The </a:t>
            </a:r>
            <a:r>
              <a:rPr lang="en-US" sz="2400" dirty="0">
                <a:latin typeface="Arial" charset="0"/>
              </a:rPr>
              <a:t>journalism program will be seen as a highly respected academic endeavor</a:t>
            </a:r>
            <a:r>
              <a:rPr lang="en-US" sz="2400" dirty="0" smtClean="0">
                <a:latin typeface="Arial" charset="0"/>
              </a:rPr>
              <a:t>.</a:t>
            </a:r>
            <a:endParaRPr lang="en-US" dirty="0">
              <a:latin typeface="Arial" charset="0"/>
            </a:endParaRPr>
          </a:p>
          <a:p>
            <a:pPr marL="342900" lvl="2" indent="-342900" eaLnBrk="1" hangingPunct="1">
              <a:buFont typeface="Arial"/>
              <a:buChar char="•"/>
              <a:defRPr/>
            </a:pPr>
            <a:endParaRPr lang="en-US" dirty="0"/>
          </a:p>
        </p:txBody>
      </p:sp>
    </p:spTree>
    <p:extLst>
      <p:ext uri="{BB962C8B-B14F-4D97-AF65-F5344CB8AC3E}">
        <p14:creationId xmlns:p14="http://schemas.microsoft.com/office/powerpoint/2010/main" val="2895106356"/>
      </p:ext>
    </p:extLst>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Components of a Staff Manual</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spcBef>
                <a:spcPts val="0"/>
              </a:spcBef>
              <a:buFont typeface="Arial"/>
              <a:buChar char="•"/>
            </a:pPr>
            <a:r>
              <a:rPr lang="en-US" dirty="0" smtClean="0">
                <a:latin typeface="Helvetica Neue"/>
                <a:ea typeface="Helvetica Neue"/>
                <a:cs typeface="Helvetica Neue"/>
                <a:sym typeface="Helvetica Neue"/>
              </a:rPr>
              <a:t>Mission Statement</a:t>
            </a:r>
          </a:p>
          <a:p>
            <a:pPr marL="457200" indent="-457200">
              <a:spcBef>
                <a:spcPts val="0"/>
              </a:spcBef>
              <a:buFont typeface="Arial"/>
              <a:buChar char="•"/>
            </a:pPr>
            <a:r>
              <a:rPr lang="en-US" dirty="0" smtClean="0">
                <a:latin typeface="Helvetica Neue"/>
                <a:ea typeface="Helvetica Neue"/>
                <a:cs typeface="Helvetica Neue"/>
                <a:sym typeface="Helvetica Neue"/>
              </a:rPr>
              <a:t>Vision Statements</a:t>
            </a:r>
          </a:p>
          <a:p>
            <a:pPr marL="457200" indent="-457200">
              <a:spcBef>
                <a:spcPts val="0"/>
              </a:spcBef>
              <a:buFont typeface="Arial"/>
              <a:buChar char="•"/>
            </a:pPr>
            <a:r>
              <a:rPr lang="en-US" dirty="0" smtClean="0">
                <a:latin typeface="Helvetica Neue"/>
                <a:ea typeface="Helvetica Neue"/>
                <a:cs typeface="Helvetica Neue"/>
                <a:sym typeface="Helvetica Neue"/>
              </a:rPr>
              <a:t>Value Propositions</a:t>
            </a:r>
          </a:p>
          <a:p>
            <a:pPr marL="457200" indent="-457200">
              <a:spcBef>
                <a:spcPts val="0"/>
              </a:spcBef>
              <a:buFont typeface="Arial"/>
              <a:buChar char="•"/>
            </a:pPr>
            <a:r>
              <a:rPr lang="en-US" dirty="0" smtClean="0">
                <a:latin typeface="Helvetica Neue"/>
                <a:ea typeface="Helvetica Neue"/>
                <a:cs typeface="Helvetica Neue"/>
                <a:sym typeface="Helvetica Neue"/>
              </a:rPr>
              <a:t>Goals</a:t>
            </a:r>
            <a:endParaRPr lang="en-US" dirty="0">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Components of a Staff Manual</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342900" indent="-342900" eaLnBrk="1" hangingPunct="1">
              <a:buFont typeface="Arial"/>
              <a:buChar char="•"/>
              <a:defRPr/>
            </a:pPr>
            <a:r>
              <a:rPr lang="en-US" sz="2400" dirty="0" smtClean="0">
                <a:latin typeface="Arial" charset="0"/>
              </a:rPr>
              <a:t>Mission Statement</a:t>
            </a:r>
          </a:p>
          <a:p>
            <a:pPr marL="342900" indent="-342900" eaLnBrk="1" hangingPunct="1">
              <a:buFont typeface="Arial"/>
              <a:buChar char="•"/>
              <a:defRPr/>
            </a:pPr>
            <a:r>
              <a:rPr lang="en-US" sz="2400" dirty="0" smtClean="0">
                <a:latin typeface="Arial" charset="0"/>
              </a:rPr>
              <a:t>Vision Statements</a:t>
            </a:r>
          </a:p>
          <a:p>
            <a:pPr marL="342900" indent="-342900" eaLnBrk="1" hangingPunct="1">
              <a:buFont typeface="Arial"/>
              <a:buChar char="•"/>
              <a:defRPr/>
            </a:pPr>
            <a:r>
              <a:rPr lang="en-US" sz="2400" b="1" dirty="0" smtClean="0">
                <a:latin typeface="Arial" charset="0"/>
              </a:rPr>
              <a:t>Value Propositions</a:t>
            </a:r>
          </a:p>
          <a:p>
            <a:pPr marL="342900" indent="-342900" eaLnBrk="1" hangingPunct="1">
              <a:buFont typeface="Arial"/>
              <a:buChar char="•"/>
              <a:defRPr/>
            </a:pPr>
            <a:r>
              <a:rPr lang="en-US" sz="2400" dirty="0" smtClean="0">
                <a:latin typeface="Arial" charset="0"/>
              </a:rPr>
              <a:t>Goals</a:t>
            </a:r>
            <a:endParaRPr lang="en-US" sz="3200" dirty="0">
              <a:latin typeface="Arial" charset="0"/>
            </a:endParaRPr>
          </a:p>
          <a:p>
            <a:pPr lvl="2">
              <a:defRPr/>
            </a:pPr>
            <a:endParaRPr lang="en-US" sz="2000" dirty="0">
              <a:latin typeface="Arial" charset="0"/>
            </a:endParaRPr>
          </a:p>
          <a:p>
            <a:pPr lvl="2" eaLnBrk="1" hangingPunct="1">
              <a:defRPr/>
            </a:pPr>
            <a:endParaRPr lang="en-US" sz="2000" dirty="0"/>
          </a:p>
        </p:txBody>
      </p:sp>
    </p:spTree>
    <p:extLst>
      <p:ext uri="{BB962C8B-B14F-4D97-AF65-F5344CB8AC3E}">
        <p14:creationId xmlns:p14="http://schemas.microsoft.com/office/powerpoint/2010/main" val="2952818287"/>
      </p:ext>
    </p:extLst>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Value Propositions Defined</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342900" indent="-342900" eaLnBrk="1" hangingPunct="1">
              <a:buFont typeface="Arial"/>
              <a:buChar char="•"/>
              <a:defRPr/>
            </a:pPr>
            <a:r>
              <a:rPr lang="en-US" sz="3200" dirty="0" smtClean="0"/>
              <a:t>State </a:t>
            </a:r>
            <a:r>
              <a:rPr lang="en-US" sz="3200" dirty="0"/>
              <a:t>what is important to the staff and the program in terms of a code of conduct </a:t>
            </a:r>
            <a:r>
              <a:rPr lang="en-US" sz="3200" dirty="0" smtClean="0"/>
              <a:t>— </a:t>
            </a:r>
            <a:r>
              <a:rPr lang="en-US" sz="3200" dirty="0"/>
              <a:t>these statements say what the staff, editor, and adviser will do or be.  </a:t>
            </a:r>
            <a:endParaRPr lang="en-US" sz="3200" dirty="0" smtClean="0"/>
          </a:p>
          <a:p>
            <a:pPr marL="342900" indent="-342900">
              <a:buFont typeface="Arial"/>
              <a:buChar char="•"/>
              <a:defRPr/>
            </a:pPr>
            <a:r>
              <a:rPr lang="en-US" sz="3200" dirty="0"/>
              <a:t>Short term (annual) </a:t>
            </a:r>
            <a:r>
              <a:rPr lang="en-US" sz="3200" dirty="0" smtClean="0"/>
              <a:t>— </a:t>
            </a:r>
            <a:r>
              <a:rPr lang="en-US" sz="3200" dirty="0"/>
              <a:t>revisit and revise each year. Maybe even throughout the year. </a:t>
            </a:r>
          </a:p>
        </p:txBody>
      </p:sp>
    </p:spTree>
    <p:extLst>
      <p:ext uri="{BB962C8B-B14F-4D97-AF65-F5344CB8AC3E}">
        <p14:creationId xmlns:p14="http://schemas.microsoft.com/office/powerpoint/2010/main" val="1044884183"/>
      </p:ext>
    </p:extLst>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Value Propositions Examples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342900" indent="-342900">
              <a:buFont typeface="Arial"/>
              <a:buChar char="•"/>
              <a:defRPr/>
            </a:pPr>
            <a:r>
              <a:rPr lang="en-US" sz="2400" dirty="0" smtClean="0">
                <a:latin typeface="Arial" charset="0"/>
              </a:rPr>
              <a:t>All </a:t>
            </a:r>
            <a:r>
              <a:rPr lang="en-US" sz="2400" dirty="0">
                <a:latin typeface="Arial" charset="0"/>
              </a:rPr>
              <a:t>publications staff members will know and uphold high journalistic standards.</a:t>
            </a:r>
          </a:p>
          <a:p>
            <a:pPr marL="342900" indent="-342900">
              <a:buFont typeface="Arial"/>
              <a:buChar char="•"/>
              <a:defRPr/>
            </a:pPr>
            <a:r>
              <a:rPr lang="en-US" sz="2400" dirty="0" smtClean="0">
                <a:latin typeface="Arial" charset="0"/>
              </a:rPr>
              <a:t>Student </a:t>
            </a:r>
            <a:r>
              <a:rPr lang="en-US" sz="2400" dirty="0">
                <a:latin typeface="Arial" charset="0"/>
              </a:rPr>
              <a:t>editors will value the contributions and ideas of all general staff members by treating the staff they serve with respect and dignity. Every effort will be made to foster an environment of respect and </a:t>
            </a:r>
            <a:r>
              <a:rPr lang="en-US" sz="2400" dirty="0" smtClean="0">
                <a:latin typeface="Arial" charset="0"/>
              </a:rPr>
              <a:t>trust.</a:t>
            </a:r>
          </a:p>
          <a:p>
            <a:pPr marL="342900" indent="-342900">
              <a:buFont typeface="Arial"/>
              <a:buChar char="•"/>
              <a:defRPr/>
            </a:pPr>
            <a:r>
              <a:rPr lang="en-US" sz="2400" dirty="0" smtClean="0">
                <a:latin typeface="Arial" charset="0"/>
              </a:rPr>
              <a:t>Staff </a:t>
            </a:r>
            <a:r>
              <a:rPr lang="en-US" sz="2400" dirty="0">
                <a:latin typeface="Arial" charset="0"/>
              </a:rPr>
              <a:t>members will value the guidance and leadership of the student editors by listening to suggestions and making modifications to their work promptly and with </a:t>
            </a:r>
            <a:r>
              <a:rPr lang="en-US" sz="2400" dirty="0" smtClean="0">
                <a:latin typeface="Arial" charset="0"/>
              </a:rPr>
              <a:t>excellence.</a:t>
            </a:r>
          </a:p>
          <a:p>
            <a:pPr marL="342900" indent="-342900">
              <a:buFont typeface="Arial"/>
              <a:buChar char="•"/>
              <a:defRPr/>
            </a:pPr>
            <a:r>
              <a:rPr lang="en-US" sz="2400" dirty="0" smtClean="0">
                <a:latin typeface="Arial" charset="0"/>
              </a:rPr>
              <a:t>We </a:t>
            </a:r>
            <a:r>
              <a:rPr lang="en-US" sz="2400" dirty="0">
                <a:latin typeface="Arial" charset="0"/>
              </a:rPr>
              <a:t>will learn together, grow together, and have fun together</a:t>
            </a:r>
            <a:r>
              <a:rPr lang="en-US" sz="2400" dirty="0" smtClean="0">
                <a:latin typeface="Arial" charset="0"/>
              </a:rPr>
              <a:t>.</a:t>
            </a:r>
            <a:endParaRPr lang="en-US" dirty="0">
              <a:latin typeface="Arial" charset="0"/>
            </a:endParaRPr>
          </a:p>
          <a:p>
            <a:pPr marL="342900" lvl="2" indent="-342900" eaLnBrk="1" hangingPunct="1">
              <a:buFont typeface="Arial"/>
              <a:buChar char="•"/>
              <a:defRPr/>
            </a:pPr>
            <a:endParaRPr lang="en-US" dirty="0"/>
          </a:p>
        </p:txBody>
      </p:sp>
    </p:spTree>
    <p:extLst>
      <p:ext uri="{BB962C8B-B14F-4D97-AF65-F5344CB8AC3E}">
        <p14:creationId xmlns:p14="http://schemas.microsoft.com/office/powerpoint/2010/main" val="3140997964"/>
      </p:ext>
    </p:extLst>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Components of a Staff Manual</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latin typeface="Arial" charset="0"/>
              </a:rPr>
              <a:t>Mission Statement</a:t>
            </a:r>
          </a:p>
          <a:p>
            <a:pPr marL="457200" indent="-457200">
              <a:buFont typeface="Arial"/>
              <a:buChar char="•"/>
              <a:defRPr/>
            </a:pPr>
            <a:r>
              <a:rPr lang="en-US" sz="3200" dirty="0" smtClean="0">
                <a:latin typeface="Arial" charset="0"/>
              </a:rPr>
              <a:t>Vision Statements</a:t>
            </a:r>
          </a:p>
          <a:p>
            <a:pPr marL="457200" indent="-457200">
              <a:buFont typeface="Arial"/>
              <a:buChar char="•"/>
              <a:defRPr/>
            </a:pPr>
            <a:r>
              <a:rPr lang="en-US" sz="3200" dirty="0" smtClean="0">
                <a:latin typeface="Arial" charset="0"/>
              </a:rPr>
              <a:t>Value Propositions</a:t>
            </a:r>
          </a:p>
          <a:p>
            <a:pPr marL="457200" indent="-457200">
              <a:buFont typeface="Arial"/>
              <a:buChar char="•"/>
              <a:defRPr/>
            </a:pPr>
            <a:r>
              <a:rPr lang="en-US" sz="3200" b="1" dirty="0" smtClean="0">
                <a:latin typeface="Arial" charset="0"/>
              </a:rPr>
              <a:t>Goals</a:t>
            </a:r>
            <a:endParaRPr lang="en-US" sz="3200" b="1" dirty="0"/>
          </a:p>
        </p:txBody>
      </p:sp>
    </p:spTree>
    <p:extLst>
      <p:ext uri="{BB962C8B-B14F-4D97-AF65-F5344CB8AC3E}">
        <p14:creationId xmlns:p14="http://schemas.microsoft.com/office/powerpoint/2010/main" val="1002537036"/>
      </p:ext>
    </p:extLst>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Goals Defined</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eaLnBrk="1" hangingPunct="1">
              <a:buFont typeface="Arial"/>
              <a:buChar char="•"/>
              <a:defRPr/>
            </a:pPr>
            <a:r>
              <a:rPr lang="en-US" sz="3200" dirty="0" smtClean="0"/>
              <a:t>Concrete</a:t>
            </a:r>
            <a:r>
              <a:rPr lang="en-US" sz="3200" dirty="0"/>
              <a:t>, measurable things the staff will do during the publication cycle. </a:t>
            </a:r>
            <a:endParaRPr lang="en-US" sz="3200" dirty="0" smtClean="0"/>
          </a:p>
          <a:p>
            <a:pPr marL="457200" indent="-457200" eaLnBrk="1" hangingPunct="1">
              <a:buFont typeface="Arial"/>
              <a:buChar char="•"/>
              <a:defRPr/>
            </a:pPr>
            <a:r>
              <a:rPr lang="en-US" sz="3200" dirty="0" smtClean="0"/>
              <a:t>Focus </a:t>
            </a:r>
            <a:r>
              <a:rPr lang="en-US" sz="3200" dirty="0"/>
              <a:t>on a few </a:t>
            </a:r>
            <a:r>
              <a:rPr lang="en-US" sz="3200" dirty="0" smtClean="0"/>
              <a:t>— </a:t>
            </a:r>
            <a:r>
              <a:rPr lang="en-US" sz="3200" dirty="0"/>
              <a:t>establish those as norms </a:t>
            </a:r>
            <a:r>
              <a:rPr lang="en-US" sz="3200" dirty="0" smtClean="0"/>
              <a:t>— </a:t>
            </a:r>
            <a:r>
              <a:rPr lang="en-US" sz="3200" dirty="0"/>
              <a:t>then add more </a:t>
            </a:r>
            <a:r>
              <a:rPr lang="en-US" sz="3200" dirty="0" smtClean="0"/>
              <a:t>goals.</a:t>
            </a:r>
          </a:p>
          <a:p>
            <a:pPr marL="457200" indent="-457200" eaLnBrk="1" hangingPunct="1">
              <a:buFont typeface="Arial"/>
              <a:buChar char="•"/>
              <a:defRPr/>
            </a:pPr>
            <a:r>
              <a:rPr lang="en-US" sz="3200" dirty="0" smtClean="0"/>
              <a:t>Add </a:t>
            </a:r>
            <a:r>
              <a:rPr lang="en-US" sz="3200" dirty="0"/>
              <a:t>more goals throughout the publication cycle. </a:t>
            </a:r>
          </a:p>
        </p:txBody>
      </p:sp>
    </p:spTree>
    <p:extLst>
      <p:ext uri="{BB962C8B-B14F-4D97-AF65-F5344CB8AC3E}">
        <p14:creationId xmlns:p14="http://schemas.microsoft.com/office/powerpoint/2010/main" val="2940410917"/>
      </p:ext>
    </p:extLst>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Goals Examples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eaLnBrk="1" hangingPunct="1">
              <a:buFont typeface="Arial"/>
              <a:buChar char="•"/>
              <a:defRPr/>
            </a:pPr>
            <a:r>
              <a:rPr lang="en-US" sz="2800" dirty="0" smtClean="0">
                <a:latin typeface="Arial" charset="0"/>
              </a:rPr>
              <a:t>Every </a:t>
            </a:r>
            <a:r>
              <a:rPr lang="en-US" sz="2800" dirty="0">
                <a:latin typeface="Arial" charset="0"/>
              </a:rPr>
              <a:t>student will be covered in our publication at least 4 </a:t>
            </a:r>
            <a:r>
              <a:rPr lang="en-US" sz="2800" dirty="0" smtClean="0">
                <a:latin typeface="Arial" charset="0"/>
              </a:rPr>
              <a:t>times.</a:t>
            </a:r>
          </a:p>
          <a:p>
            <a:pPr marL="457200" indent="-457200" eaLnBrk="1" hangingPunct="1">
              <a:buFont typeface="Arial"/>
              <a:buChar char="•"/>
              <a:defRPr/>
            </a:pPr>
            <a:r>
              <a:rPr lang="en-US" sz="2800" dirty="0" smtClean="0">
                <a:latin typeface="Arial" charset="0"/>
              </a:rPr>
              <a:t>Every </a:t>
            </a:r>
            <a:r>
              <a:rPr lang="en-US" sz="2800" dirty="0">
                <a:latin typeface="Arial" charset="0"/>
              </a:rPr>
              <a:t>student</a:t>
            </a:r>
            <a:r>
              <a:rPr lang="en-US" sz="2800" dirty="0">
                <a:latin typeface="Helvetica"/>
              </a:rPr>
              <a:t>’</a:t>
            </a:r>
            <a:r>
              <a:rPr lang="en-US" sz="2800" dirty="0">
                <a:latin typeface="Arial" charset="0"/>
              </a:rPr>
              <a:t>s name will be spelled correctly and </a:t>
            </a:r>
            <a:r>
              <a:rPr lang="en-US" sz="2800" dirty="0" smtClean="0">
                <a:latin typeface="Arial" charset="0"/>
              </a:rPr>
              <a:t>consistently.</a:t>
            </a:r>
          </a:p>
          <a:p>
            <a:pPr marL="457200" indent="-457200" eaLnBrk="1" hangingPunct="1">
              <a:buFont typeface="Arial"/>
              <a:buChar char="•"/>
              <a:defRPr/>
            </a:pPr>
            <a:r>
              <a:rPr lang="en-US" sz="2800" dirty="0" smtClean="0">
                <a:latin typeface="Arial" charset="0"/>
              </a:rPr>
              <a:t>Every </a:t>
            </a:r>
            <a:r>
              <a:rPr lang="en-US" sz="2800" dirty="0">
                <a:latin typeface="Arial" charset="0"/>
              </a:rPr>
              <a:t>quote will be genuine, authentic, accurate and </a:t>
            </a:r>
            <a:r>
              <a:rPr lang="en-US" sz="2800" dirty="0" smtClean="0">
                <a:latin typeface="Arial" charset="0"/>
              </a:rPr>
              <a:t>engaging.</a:t>
            </a:r>
          </a:p>
          <a:p>
            <a:pPr marL="457200" indent="-457200" eaLnBrk="1" hangingPunct="1">
              <a:buFont typeface="Arial"/>
              <a:buChar char="•"/>
              <a:defRPr/>
            </a:pPr>
            <a:r>
              <a:rPr lang="en-US" sz="2800" dirty="0" smtClean="0">
                <a:latin typeface="Arial" charset="0"/>
              </a:rPr>
              <a:t>Every </a:t>
            </a:r>
            <a:r>
              <a:rPr lang="en-US" sz="2800" dirty="0">
                <a:latin typeface="Arial" charset="0"/>
              </a:rPr>
              <a:t>story will be specific, engaging, and unique to this </a:t>
            </a:r>
            <a:r>
              <a:rPr lang="en-US" sz="2800" dirty="0" smtClean="0">
                <a:latin typeface="Arial" charset="0"/>
              </a:rPr>
              <a:t>year.</a:t>
            </a:r>
          </a:p>
          <a:p>
            <a:pPr marL="457200" indent="-457200" eaLnBrk="1" hangingPunct="1">
              <a:buFont typeface="Arial"/>
              <a:buChar char="•"/>
              <a:defRPr/>
            </a:pPr>
            <a:r>
              <a:rPr lang="en-US" sz="2800" dirty="0" smtClean="0">
                <a:latin typeface="Arial" charset="0"/>
              </a:rPr>
              <a:t>Every </a:t>
            </a:r>
            <a:r>
              <a:rPr lang="en-US" sz="2800" dirty="0">
                <a:latin typeface="Arial" charset="0"/>
              </a:rPr>
              <a:t>photograph will be in focus, properly exposed, and well composed.</a:t>
            </a:r>
          </a:p>
        </p:txBody>
      </p:sp>
    </p:spTree>
    <p:extLst>
      <p:ext uri="{BB962C8B-B14F-4D97-AF65-F5344CB8AC3E}">
        <p14:creationId xmlns:p14="http://schemas.microsoft.com/office/powerpoint/2010/main" val="3523829799"/>
      </p:ext>
    </p:extLst>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Summary</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eaLnBrk="1" hangingPunct="1">
              <a:buFont typeface="Arial"/>
              <a:buChar char="•"/>
              <a:defRPr/>
            </a:pPr>
            <a:r>
              <a:rPr lang="en-US" sz="3200" dirty="0" smtClean="0">
                <a:latin typeface="Arial" charset="0"/>
              </a:rPr>
              <a:t>While all of these components are important in the long term development of any program or business, the mission statement is absolutely vital.</a:t>
            </a:r>
            <a:endParaRPr lang="en-US" sz="3200" dirty="0">
              <a:latin typeface="Arial" charset="0"/>
            </a:endParaRPr>
          </a:p>
        </p:txBody>
      </p:sp>
    </p:spTree>
    <p:extLst>
      <p:ext uri="{BB962C8B-B14F-4D97-AF65-F5344CB8AC3E}">
        <p14:creationId xmlns:p14="http://schemas.microsoft.com/office/powerpoint/2010/main" val="701277793"/>
      </p:ext>
    </p:extLst>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Summary</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eaLnBrk="1" hangingPunct="1">
              <a:buFont typeface="Arial"/>
              <a:buChar char="•"/>
              <a:defRPr/>
            </a:pPr>
            <a:r>
              <a:rPr lang="en-US" sz="3200" dirty="0" smtClean="0"/>
              <a:t>Vision </a:t>
            </a:r>
            <a:r>
              <a:rPr lang="en-US" sz="3200" dirty="0"/>
              <a:t>statements provide motivation for adherence to a mission statement </a:t>
            </a:r>
            <a:r>
              <a:rPr lang="en-US" sz="3200" dirty="0" smtClean="0"/>
              <a:t>— </a:t>
            </a:r>
            <a:r>
              <a:rPr lang="en-US" sz="3200" dirty="0"/>
              <a:t>having vision statements allows the staff to see what they’re working toward.</a:t>
            </a:r>
          </a:p>
        </p:txBody>
      </p:sp>
    </p:spTree>
    <p:extLst>
      <p:ext uri="{BB962C8B-B14F-4D97-AF65-F5344CB8AC3E}">
        <p14:creationId xmlns:p14="http://schemas.microsoft.com/office/powerpoint/2010/main" val="3471323079"/>
      </p:ext>
    </p:extLst>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Summary</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eaLnBrk="1" hangingPunct="1">
              <a:buFont typeface="Arial"/>
              <a:buChar char="•"/>
              <a:defRPr/>
            </a:pPr>
            <a:r>
              <a:rPr lang="en-US" sz="3200" dirty="0" smtClean="0"/>
              <a:t>Value </a:t>
            </a:r>
            <a:r>
              <a:rPr lang="en-US" sz="3200" dirty="0"/>
              <a:t>propositions allow the staff to work within boundaries </a:t>
            </a:r>
            <a:r>
              <a:rPr lang="en-US" sz="3200" dirty="0" smtClean="0"/>
              <a:t>— </a:t>
            </a:r>
            <a:r>
              <a:rPr lang="en-US" sz="3200" dirty="0"/>
              <a:t>they help facilitate the execution of the shared mission.</a:t>
            </a:r>
          </a:p>
        </p:txBody>
      </p:sp>
    </p:spTree>
    <p:extLst>
      <p:ext uri="{BB962C8B-B14F-4D97-AF65-F5344CB8AC3E}">
        <p14:creationId xmlns:p14="http://schemas.microsoft.com/office/powerpoint/2010/main" val="2507835474"/>
      </p:ext>
    </p:extLst>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Summary</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t>Goals </a:t>
            </a:r>
            <a:r>
              <a:rPr lang="en-US" sz="3200" dirty="0"/>
              <a:t>are the most simple, concrete, and objective form of accountability </a:t>
            </a:r>
            <a:r>
              <a:rPr lang="en-US" sz="3200" dirty="0" smtClean="0"/>
              <a:t>— </a:t>
            </a:r>
            <a:r>
              <a:rPr lang="en-US" sz="3200" dirty="0"/>
              <a:t>it may be difficult to measure yourself against a subjective mission statement, but where goals are concerned, you can easily say, </a:t>
            </a:r>
            <a:r>
              <a:rPr lang="ja-JP" altLang="en-US" sz="3200" dirty="0"/>
              <a:t>“</a:t>
            </a:r>
            <a:r>
              <a:rPr lang="en-US" sz="3200" dirty="0"/>
              <a:t>Yes, we did that</a:t>
            </a:r>
            <a:r>
              <a:rPr lang="ja-JP" altLang="en-US" sz="3200" dirty="0"/>
              <a:t>”</a:t>
            </a:r>
            <a:r>
              <a:rPr lang="en-US" sz="3200" dirty="0"/>
              <a:t> or </a:t>
            </a:r>
            <a:r>
              <a:rPr lang="ja-JP" altLang="en-US" sz="3200" dirty="0"/>
              <a:t>“</a:t>
            </a:r>
            <a:r>
              <a:rPr lang="en-US" sz="3200" dirty="0"/>
              <a:t>No, we did not.</a:t>
            </a:r>
            <a:r>
              <a:rPr lang="ja-JP" altLang="en-US" sz="3200" dirty="0"/>
              <a:t>”</a:t>
            </a:r>
            <a:r>
              <a:rPr lang="en-US" sz="3200" dirty="0"/>
              <a:t>  </a:t>
            </a:r>
          </a:p>
        </p:txBody>
      </p:sp>
    </p:spTree>
    <p:extLst>
      <p:ext uri="{BB962C8B-B14F-4D97-AF65-F5344CB8AC3E}">
        <p14:creationId xmlns:p14="http://schemas.microsoft.com/office/powerpoint/2010/main" val="3339351080"/>
      </p:ext>
    </p:extLst>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Defined</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dirty="0" smtClean="0"/>
              <a:t>States </a:t>
            </a:r>
            <a:r>
              <a:rPr lang="en-US" dirty="0"/>
              <a:t>plainly why the publication and the staff exist. This is why there is a newspaper, a yearbook, a broadcast in the first place</a:t>
            </a:r>
            <a:r>
              <a:rPr lang="en-US" dirty="0" smtClean="0"/>
              <a:t>.</a:t>
            </a:r>
          </a:p>
          <a:p>
            <a:pPr marL="457200" indent="-457200">
              <a:buFont typeface="Arial"/>
              <a:buChar char="•"/>
              <a:defRPr/>
            </a:pPr>
            <a:r>
              <a:rPr lang="en-US" dirty="0"/>
              <a:t>Long term statement - should remain the same or undergo minor revision from year to year. </a:t>
            </a:r>
          </a:p>
          <a:p>
            <a:pPr>
              <a:defRPr/>
            </a:pPr>
            <a:endParaRPr lang="en-US" dirty="0"/>
          </a:p>
        </p:txBody>
      </p:sp>
    </p:spTree>
    <p:extLst>
      <p:ext uri="{BB962C8B-B14F-4D97-AF65-F5344CB8AC3E}">
        <p14:creationId xmlns:p14="http://schemas.microsoft.com/office/powerpoint/2010/main" val="715415447"/>
      </p:ext>
    </p:extLst>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Assignment</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t>Begin </a:t>
            </a:r>
            <a:r>
              <a:rPr lang="en-US" sz="3200" dirty="0"/>
              <a:t>with a mission statement. Consider the purpose of your publication and draft one. </a:t>
            </a:r>
          </a:p>
        </p:txBody>
      </p:sp>
    </p:spTree>
    <p:extLst>
      <p:ext uri="{BB962C8B-B14F-4D97-AF65-F5344CB8AC3E}">
        <p14:creationId xmlns:p14="http://schemas.microsoft.com/office/powerpoint/2010/main" val="1073913805"/>
      </p:ext>
    </p:extLst>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Assignment</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t>After </a:t>
            </a:r>
            <a:r>
              <a:rPr lang="en-US" sz="3200" dirty="0"/>
              <a:t>you have a working mission statement, begin drafting the concrete goals. </a:t>
            </a:r>
          </a:p>
        </p:txBody>
      </p:sp>
    </p:spTree>
    <p:extLst>
      <p:ext uri="{BB962C8B-B14F-4D97-AF65-F5344CB8AC3E}">
        <p14:creationId xmlns:p14="http://schemas.microsoft.com/office/powerpoint/2010/main" val="1238778486"/>
      </p:ext>
    </p:extLst>
  </p:cSld>
  <p:clrMapOvr>
    <a:masterClrMapping/>
  </p:clrMapOvr>
  <p:transition xmlns:p14="http://schemas.microsoft.com/office/powerpoint/2010/mai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Assignment</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t>If </a:t>
            </a:r>
            <a:r>
              <a:rPr lang="en-US" sz="3200" dirty="0"/>
              <a:t>you accomplish that, move on to vision statements (what you’ll accomplish if this all works out) and value propositions (the important codes of conduct that will assist in accomplishing all this). </a:t>
            </a:r>
          </a:p>
        </p:txBody>
      </p:sp>
    </p:spTree>
    <p:extLst>
      <p:ext uri="{BB962C8B-B14F-4D97-AF65-F5344CB8AC3E}">
        <p14:creationId xmlns:p14="http://schemas.microsoft.com/office/powerpoint/2010/main" val="2315547530"/>
      </p:ext>
    </p:extLst>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Example</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defRPr/>
            </a:pPr>
            <a:r>
              <a:rPr lang="ja-JP" altLang="en-US" sz="3200" dirty="0"/>
              <a:t>“</a:t>
            </a:r>
            <a:r>
              <a:rPr lang="en-US" sz="3200" dirty="0">
                <a:latin typeface="Arial" charset="0"/>
              </a:rPr>
              <a:t>The Sterling High School Cub exists to tell the whole story of the whole year for every student. Its staff produces a high quality publication for students, about students and by students while developing the skills of and adhering to the standards of professional journalists who preserve history, relate </a:t>
            </a:r>
            <a:r>
              <a:rPr lang="en-US" sz="3200" dirty="0" smtClean="0">
                <a:latin typeface="Arial" charset="0"/>
              </a:rPr>
              <a:t>stories</a:t>
            </a:r>
            <a:r>
              <a:rPr lang="en-US" sz="3200" dirty="0">
                <a:latin typeface="Arial" charset="0"/>
              </a:rPr>
              <a:t> </a:t>
            </a:r>
            <a:r>
              <a:rPr lang="en-US" sz="3200" dirty="0" smtClean="0">
                <a:latin typeface="Arial" charset="0"/>
              </a:rPr>
              <a:t>and </a:t>
            </a:r>
            <a:r>
              <a:rPr lang="en-US" sz="3200" dirty="0">
                <a:latin typeface="Arial" charset="0"/>
              </a:rPr>
              <a:t>capture memories.</a:t>
            </a:r>
            <a:r>
              <a:rPr lang="ja-JP" altLang="en-US" sz="3200" dirty="0">
                <a:latin typeface="Helvetica"/>
              </a:rPr>
              <a:t>”</a:t>
            </a:r>
            <a:endParaRPr lang="en-US" sz="3200" dirty="0"/>
          </a:p>
        </p:txBody>
      </p:sp>
    </p:spTree>
    <p:extLst>
      <p:ext uri="{BB962C8B-B14F-4D97-AF65-F5344CB8AC3E}">
        <p14:creationId xmlns:p14="http://schemas.microsoft.com/office/powerpoint/2010/main" val="3551202300"/>
      </p:ext>
    </p:extLst>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Example</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defRPr/>
            </a:pPr>
            <a:r>
              <a:rPr lang="en-US" sz="3200" dirty="0"/>
              <a:t>Other reasons to exist</a:t>
            </a:r>
            <a:r>
              <a:rPr lang="en-US" sz="3200" dirty="0" smtClean="0"/>
              <a:t>:</a:t>
            </a:r>
          </a:p>
          <a:p>
            <a:pPr>
              <a:defRPr/>
            </a:pPr>
            <a:endParaRPr lang="en-US" sz="2000" dirty="0" smtClean="0"/>
          </a:p>
          <a:p>
            <a:pPr marL="457200" indent="-457200">
              <a:buFont typeface="Arial"/>
              <a:buChar char="•"/>
              <a:defRPr/>
            </a:pPr>
            <a:r>
              <a:rPr lang="en-US" sz="2400" dirty="0" smtClean="0"/>
              <a:t>To </a:t>
            </a:r>
            <a:r>
              <a:rPr lang="en-US" sz="2400" dirty="0" smtClean="0"/>
              <a:t>provide forums for student writing, photography, etc.</a:t>
            </a:r>
          </a:p>
          <a:p>
            <a:pPr marL="457200" indent="-457200">
              <a:buFont typeface="Arial"/>
              <a:buChar char="•"/>
              <a:defRPr/>
            </a:pPr>
            <a:r>
              <a:rPr lang="en-US" sz="2400" dirty="0" smtClean="0"/>
              <a:t>To </a:t>
            </a:r>
            <a:r>
              <a:rPr lang="en-US" sz="2400" dirty="0" smtClean="0"/>
              <a:t>provide a forum for the exchange of ideas and opinions.</a:t>
            </a:r>
          </a:p>
          <a:p>
            <a:pPr marL="457200" indent="-457200">
              <a:buFont typeface="Arial"/>
              <a:buChar char="•"/>
              <a:defRPr/>
            </a:pPr>
            <a:r>
              <a:rPr lang="en-US" sz="2400" dirty="0" smtClean="0"/>
              <a:t>To </a:t>
            </a:r>
            <a:r>
              <a:rPr lang="en-US" sz="2400" dirty="0" smtClean="0"/>
              <a:t>inform the school and community of events and news.</a:t>
            </a:r>
          </a:p>
          <a:p>
            <a:pPr marL="457200" indent="-457200">
              <a:buFont typeface="Arial"/>
              <a:buChar char="•"/>
              <a:defRPr/>
            </a:pPr>
            <a:r>
              <a:rPr lang="en-US" sz="2400" dirty="0" smtClean="0"/>
              <a:t>To </a:t>
            </a:r>
            <a:r>
              <a:rPr lang="en-US" sz="2400" dirty="0" smtClean="0"/>
              <a:t>record a history of life at your school.</a:t>
            </a:r>
          </a:p>
          <a:p>
            <a:pPr marL="457200" indent="-457200">
              <a:buFont typeface="Arial"/>
              <a:buChar char="•"/>
              <a:defRPr/>
            </a:pPr>
            <a:r>
              <a:rPr lang="en-US" sz="2400" dirty="0" smtClean="0"/>
              <a:t>To </a:t>
            </a:r>
            <a:r>
              <a:rPr lang="en-US" sz="2400" dirty="0" smtClean="0"/>
              <a:t>provide training in journalism, business and </a:t>
            </a:r>
            <a:r>
              <a:rPr lang="en-US" sz="2400" dirty="0" smtClean="0"/>
              <a:t>management skills</a:t>
            </a:r>
          </a:p>
          <a:p>
            <a:pPr marL="457200" indent="-457200">
              <a:buFont typeface="Arial"/>
              <a:buChar char="•"/>
              <a:defRPr/>
            </a:pPr>
            <a:r>
              <a:rPr lang="en-US" sz="2400" dirty="0"/>
              <a:t>To </a:t>
            </a:r>
            <a:r>
              <a:rPr lang="en-US" sz="2400" dirty="0" smtClean="0"/>
              <a:t>entertain.</a:t>
            </a:r>
          </a:p>
          <a:p>
            <a:pPr marL="457200" indent="-457200">
              <a:buFont typeface="Arial"/>
              <a:buChar char="•"/>
              <a:defRPr/>
            </a:pPr>
            <a:r>
              <a:rPr lang="en-US" sz="2400" dirty="0" smtClean="0"/>
              <a:t>Etc</a:t>
            </a:r>
            <a:r>
              <a:rPr lang="en-US" sz="2400" dirty="0" smtClean="0"/>
              <a:t>.</a:t>
            </a:r>
            <a:endParaRPr lang="en-US" sz="2400" dirty="0"/>
          </a:p>
        </p:txBody>
      </p:sp>
    </p:spTree>
    <p:extLst>
      <p:ext uri="{BB962C8B-B14F-4D97-AF65-F5344CB8AC3E}">
        <p14:creationId xmlns:p14="http://schemas.microsoft.com/office/powerpoint/2010/main" val="18560100"/>
      </p:ext>
    </p:extLst>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t>Having this statement documented diffuses more problems than you can imagine</a:t>
            </a:r>
          </a:p>
          <a:p>
            <a:pPr marL="457200" indent="-457200">
              <a:buFont typeface="Arial"/>
              <a:buChar char="•"/>
              <a:defRPr/>
            </a:pPr>
            <a:r>
              <a:rPr lang="en-US" sz="3200" dirty="0">
                <a:latin typeface="Arial" charset="0"/>
              </a:rPr>
              <a:t>Your school board, your principal, your students, and your staff should all </a:t>
            </a:r>
            <a:r>
              <a:rPr lang="en-US" sz="3200" b="1" u="sng" dirty="0">
                <a:latin typeface="Arial" charset="0"/>
              </a:rPr>
              <a:t>know</a:t>
            </a:r>
            <a:r>
              <a:rPr lang="en-US" sz="3200" dirty="0">
                <a:latin typeface="Arial" charset="0"/>
              </a:rPr>
              <a:t> what your mission statement is - publish it.</a:t>
            </a:r>
          </a:p>
          <a:p>
            <a:pPr marL="457200" indent="-457200">
              <a:buFont typeface="Arial"/>
              <a:buChar char="•"/>
              <a:defRPr/>
            </a:pPr>
            <a:r>
              <a:rPr lang="en-US" sz="3200" dirty="0">
                <a:latin typeface="Arial" charset="0"/>
              </a:rPr>
              <a:t>Consider having staff members memorize it prior to getting their “reporter’s notebook.”</a:t>
            </a:r>
          </a:p>
          <a:p>
            <a:pPr marL="457200" indent="-457200">
              <a:buFontTx/>
              <a:buChar char="-"/>
              <a:defRPr/>
            </a:pPr>
            <a:endParaRPr lang="en-US" sz="3200" dirty="0" smtClean="0"/>
          </a:p>
          <a:p>
            <a:pPr marL="342900" indent="-342900">
              <a:buFontTx/>
              <a:buChar char="-"/>
              <a:defRPr/>
            </a:pPr>
            <a:endParaRPr lang="en-US" sz="2000" dirty="0"/>
          </a:p>
        </p:txBody>
      </p:sp>
    </p:spTree>
    <p:extLst>
      <p:ext uri="{BB962C8B-B14F-4D97-AF65-F5344CB8AC3E}">
        <p14:creationId xmlns:p14="http://schemas.microsoft.com/office/powerpoint/2010/main" val="48081867"/>
      </p:ext>
    </p:extLst>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latin typeface="Arial" charset="0"/>
              </a:rPr>
              <a:t>Problem</a:t>
            </a:r>
            <a:r>
              <a:rPr lang="en-US" sz="3200" dirty="0">
                <a:latin typeface="Arial" charset="0"/>
              </a:rPr>
              <a:t>: A senior staff member has filled the whole basketball page with other senior </a:t>
            </a:r>
            <a:r>
              <a:rPr lang="en-US" sz="3200" dirty="0" smtClean="0">
                <a:latin typeface="Arial" charset="0"/>
              </a:rPr>
              <a:t>boys </a:t>
            </a:r>
            <a:r>
              <a:rPr lang="en-US" sz="3200" dirty="0" smtClean="0">
                <a:latin typeface="Helvetica"/>
              </a:rPr>
              <a:t>…</a:t>
            </a:r>
            <a:endParaRPr lang="en-US" sz="3200" dirty="0" smtClean="0">
              <a:latin typeface="Helvetica"/>
            </a:endParaRPr>
          </a:p>
          <a:p>
            <a:pPr marL="457200" indent="-457200">
              <a:buFont typeface="Arial"/>
              <a:buChar char="•"/>
              <a:defRPr/>
            </a:pPr>
            <a:r>
              <a:rPr lang="en-US" sz="3200" dirty="0">
                <a:latin typeface="Arial" charset="0"/>
              </a:rPr>
              <a:t>How might this problem be handled on a staff without a clear mission statement? Tell me the wrong ways this problem has been </a:t>
            </a:r>
            <a:r>
              <a:rPr lang="en-US" sz="3200" dirty="0" smtClean="0">
                <a:latin typeface="Arial" charset="0"/>
              </a:rPr>
              <a:t>approached </a:t>
            </a:r>
            <a:r>
              <a:rPr lang="en-US" sz="3200" dirty="0" smtClean="0">
                <a:latin typeface="Helvetica"/>
              </a:rPr>
              <a:t>…</a:t>
            </a:r>
            <a:endParaRPr lang="en-US" sz="3200" dirty="0">
              <a:latin typeface="Arial" charset="0"/>
            </a:endParaRPr>
          </a:p>
          <a:p>
            <a:pPr marL="457200" indent="-457200">
              <a:buFontTx/>
              <a:buChar char="-"/>
              <a:defRPr/>
            </a:pPr>
            <a:endParaRPr lang="en-US" sz="3200" dirty="0">
              <a:latin typeface="Arial" charset="0"/>
            </a:endParaRPr>
          </a:p>
          <a:p>
            <a:pPr marL="457200" indent="-457200">
              <a:buFontTx/>
              <a:buChar char="-"/>
              <a:defRPr/>
            </a:pPr>
            <a:endParaRPr lang="en-US" sz="3200" dirty="0" smtClean="0"/>
          </a:p>
          <a:p>
            <a:pPr marL="342900" indent="-342900">
              <a:buFontTx/>
              <a:buChar char="-"/>
              <a:defRPr/>
            </a:pPr>
            <a:endParaRPr lang="en-US" sz="2000" dirty="0"/>
          </a:p>
        </p:txBody>
      </p:sp>
    </p:spTree>
    <p:extLst>
      <p:ext uri="{BB962C8B-B14F-4D97-AF65-F5344CB8AC3E}">
        <p14:creationId xmlns:p14="http://schemas.microsoft.com/office/powerpoint/2010/main" val="1264979390"/>
      </p:ext>
    </p:extLst>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latin typeface="Arial" charset="0"/>
              </a:rPr>
              <a:t>Solution</a:t>
            </a:r>
            <a:r>
              <a:rPr lang="en-US" sz="3200" dirty="0">
                <a:latin typeface="Arial" charset="0"/>
              </a:rPr>
              <a:t>: </a:t>
            </a:r>
            <a:r>
              <a:rPr lang="ja-JP" altLang="en-US" sz="3200" dirty="0">
                <a:latin typeface="Helvetica"/>
              </a:rPr>
              <a:t>“</a:t>
            </a:r>
            <a:r>
              <a:rPr lang="en-US" sz="3200" dirty="0">
                <a:latin typeface="Arial" charset="0"/>
              </a:rPr>
              <a:t>Aaron - our mission statement says we</a:t>
            </a:r>
            <a:r>
              <a:rPr lang="en-US" sz="3200" dirty="0">
                <a:latin typeface="Helvetica"/>
              </a:rPr>
              <a:t>’</a:t>
            </a:r>
            <a:r>
              <a:rPr lang="en-US" sz="3200" dirty="0">
                <a:latin typeface="Arial" charset="0"/>
              </a:rPr>
              <a:t>re trying to tell the whole story of the whole year for every student. Let</a:t>
            </a:r>
            <a:r>
              <a:rPr lang="en-US" sz="3200" dirty="0">
                <a:latin typeface="Helvetica"/>
              </a:rPr>
              <a:t>’</a:t>
            </a:r>
            <a:r>
              <a:rPr lang="en-US" sz="3200" dirty="0">
                <a:latin typeface="Arial" charset="0"/>
              </a:rPr>
              <a:t>s look together at the different perspectives represented on the basketball page. How could we keep true to our mission statement and include some other perspectives such as junior varsity players, cheerleaders, fans, </a:t>
            </a:r>
            <a:r>
              <a:rPr lang="en-US" sz="3200" dirty="0" smtClean="0">
                <a:latin typeface="Arial" charset="0"/>
              </a:rPr>
              <a:t>coaches</a:t>
            </a:r>
            <a:r>
              <a:rPr lang="en-US" sz="3200" dirty="0">
                <a:latin typeface="Arial" charset="0"/>
              </a:rPr>
              <a:t> </a:t>
            </a:r>
            <a:r>
              <a:rPr lang="en-US" sz="3200" dirty="0" smtClean="0">
                <a:latin typeface="Arial" charset="0"/>
              </a:rPr>
              <a:t>or </a:t>
            </a:r>
            <a:r>
              <a:rPr lang="en-US" sz="3200" dirty="0">
                <a:latin typeface="Arial" charset="0"/>
              </a:rPr>
              <a:t>parents</a:t>
            </a:r>
            <a:r>
              <a:rPr lang="en-US" sz="3200" dirty="0" smtClean="0">
                <a:latin typeface="Arial" charset="0"/>
              </a:rPr>
              <a:t>?</a:t>
            </a:r>
            <a:endParaRPr lang="en-US" sz="2000" dirty="0"/>
          </a:p>
        </p:txBody>
      </p:sp>
    </p:spTree>
    <p:extLst>
      <p:ext uri="{BB962C8B-B14F-4D97-AF65-F5344CB8AC3E}">
        <p14:creationId xmlns:p14="http://schemas.microsoft.com/office/powerpoint/2010/main" val="2601828667"/>
      </p:ext>
    </p:extLst>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Mission Statement Benefits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 typeface="Arial"/>
              <a:buChar char="•"/>
              <a:defRPr/>
            </a:pPr>
            <a:r>
              <a:rPr lang="en-US" sz="3200" dirty="0" smtClean="0">
                <a:latin typeface="Arial" charset="0"/>
              </a:rPr>
              <a:t>Taking </a:t>
            </a:r>
            <a:r>
              <a:rPr lang="en-US" sz="3200" dirty="0">
                <a:latin typeface="Arial" charset="0"/>
              </a:rPr>
              <a:t>this approach no longer makes this an </a:t>
            </a:r>
            <a:r>
              <a:rPr lang="ja-JP" altLang="en-US" sz="3200" dirty="0">
                <a:latin typeface="Helvetica"/>
              </a:rPr>
              <a:t>“</a:t>
            </a:r>
            <a:r>
              <a:rPr lang="en-US" sz="3200" dirty="0">
                <a:latin typeface="Arial" charset="0"/>
              </a:rPr>
              <a:t>editor v. staff member</a:t>
            </a:r>
            <a:r>
              <a:rPr lang="ja-JP" altLang="en-US" sz="3200" dirty="0">
                <a:latin typeface="Helvetica"/>
              </a:rPr>
              <a:t>”</a:t>
            </a:r>
            <a:r>
              <a:rPr lang="en-US" sz="3200" dirty="0">
                <a:latin typeface="Arial" charset="0"/>
              </a:rPr>
              <a:t> confrontation</a:t>
            </a:r>
            <a:r>
              <a:rPr lang="en-US" sz="3200" dirty="0" smtClean="0">
                <a:latin typeface="Arial" charset="0"/>
              </a:rPr>
              <a:t>.</a:t>
            </a:r>
            <a:endParaRPr lang="en-US" sz="2000" dirty="0"/>
          </a:p>
        </p:txBody>
      </p:sp>
    </p:spTree>
    <p:extLst>
      <p:ext uri="{BB962C8B-B14F-4D97-AF65-F5344CB8AC3E}">
        <p14:creationId xmlns:p14="http://schemas.microsoft.com/office/powerpoint/2010/main" val="457785609"/>
      </p:ext>
    </p:extLst>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1624</Words>
  <Application>Microsoft Macintosh PowerPoint</Application>
  <PresentationFormat>On-screen Show (4:3)</PresentationFormat>
  <Paragraphs>127</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simple-light</vt:lpstr>
      <vt:lpstr>PowerPoint Presentation</vt:lpstr>
      <vt:lpstr>Components of a Staff Manual</vt:lpstr>
      <vt:lpstr>Mission Statement Defined</vt:lpstr>
      <vt:lpstr>Mission Statement Example</vt:lpstr>
      <vt:lpstr>Mission Statement Example</vt:lpstr>
      <vt:lpstr>Mission Statement Benefits</vt:lpstr>
      <vt:lpstr>Mission Statement Benefits</vt:lpstr>
      <vt:lpstr>Mission Statement Benefits</vt:lpstr>
      <vt:lpstr>Mission Statement Benefits</vt:lpstr>
      <vt:lpstr>Mission Statement Benefits</vt:lpstr>
      <vt:lpstr>Mission Statement Benefits</vt:lpstr>
      <vt:lpstr>Mission Statement Benefits</vt:lpstr>
      <vt:lpstr>Mission Statement Benefits</vt:lpstr>
      <vt:lpstr>Mission Statement Benefits</vt:lpstr>
      <vt:lpstr>Mission Statement Benefits</vt:lpstr>
      <vt:lpstr>Mission Statement Benefits</vt:lpstr>
      <vt:lpstr>Components of a Staff Manual</vt:lpstr>
      <vt:lpstr>Vision Statements Defined</vt:lpstr>
      <vt:lpstr>Vision Statements Examples</vt:lpstr>
      <vt:lpstr>Components of a Staff Manual</vt:lpstr>
      <vt:lpstr>Value Propositions Defined</vt:lpstr>
      <vt:lpstr>Value Propositions Examples</vt:lpstr>
      <vt:lpstr>Components of a Staff Manual</vt:lpstr>
      <vt:lpstr>Goals Defined</vt:lpstr>
      <vt:lpstr>Goals Examples</vt:lpstr>
      <vt:lpstr>Summary</vt:lpstr>
      <vt:lpstr>Summary</vt:lpstr>
      <vt:lpstr>Summary</vt:lpstr>
      <vt:lpstr>Summary</vt:lpstr>
      <vt:lpstr>Assignment</vt:lpstr>
      <vt:lpstr>Assignment</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Kelly Furnas</cp:lastModifiedBy>
  <cp:revision>7</cp:revision>
  <dcterms:modified xsi:type="dcterms:W3CDTF">2015-07-28T20:39:54Z</dcterms:modified>
</cp:coreProperties>
</file>