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3">
            <a:alphaModFix/>
          </a:blip>
          <a:srcRect b="76910" l="0" r="0" t="0"/>
          <a:stretch/>
        </p:blipFill>
        <p:spPr>
          <a:xfrm>
            <a:off x="76200" y="76200"/>
            <a:ext cx="8991600" cy="152554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type="ctrTitle"/>
          </p:nvPr>
        </p:nvSpPr>
        <p:spPr>
          <a:xfrm>
            <a:off x="263825" y="1428850"/>
            <a:ext cx="8666700" cy="5225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MYERS-BRIGGS TEMPERAMENT INDICATOR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/>
          </a:p>
          <a:p>
            <a:pPr lvl="0">
              <a:spcBef>
                <a:spcPts val="0"/>
              </a:spcBef>
              <a:buNone/>
            </a:pPr>
            <a:r>
              <a:rPr b="0" lang="en"/>
              <a:t>Personality Assessment</a:t>
            </a:r>
          </a:p>
          <a:p>
            <a:pPr lvl="0">
              <a:spcBef>
                <a:spcPts val="0"/>
              </a:spcBef>
              <a:buNone/>
            </a:pPr>
            <a:r>
              <a:rPr b="0" lang="en"/>
              <a:t>Background on Results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/>
          </a:p>
          <a:p>
            <a:pPr lvl="0" rtl="0">
              <a:spcBef>
                <a:spcPts val="0"/>
              </a:spcBef>
              <a:buNone/>
            </a:pPr>
            <a:r>
              <a:rPr b="0" lang="en" sz="4000"/>
              <a:t>Leadership and Teambuilding Module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Sensates gain information in concrete patterns.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400"/>
          </a:p>
          <a:p>
            <a:pPr lvl="0">
              <a:spcBef>
                <a:spcPts val="0"/>
              </a:spcBef>
              <a:buNone/>
            </a:pPr>
            <a:r>
              <a:rPr lang="en" sz="3400"/>
              <a:t>This type is not so much concerned with fantasies and the future as with the practical and the present.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400"/>
          </a:p>
          <a:p>
            <a:pPr lvl="0">
              <a:spcBef>
                <a:spcPts val="0"/>
              </a:spcBef>
              <a:buNone/>
            </a:pPr>
            <a:r>
              <a:rPr lang="en" sz="3400"/>
              <a:t>They are the most likely to bring iNtuitives back down to earth and have them think realistically.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8000"/>
              <a:t>i N tuitive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400"/>
              <a:t>(the I was used already for introversion) </a:t>
            </a:r>
            <a:r>
              <a:rPr lang="en" sz="1100"/>
              <a:t>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iNtuitives do not necessarily need a concrete idea expressed to them for them to gain information.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200"/>
          </a:p>
          <a:p>
            <a:pPr lvl="0">
              <a:spcBef>
                <a:spcPts val="0"/>
              </a:spcBef>
              <a:buNone/>
            </a:pPr>
            <a:r>
              <a:rPr lang="en" sz="3200"/>
              <a:t>They are often intrigued by theory, especially personality theory.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200"/>
          </a:p>
          <a:p>
            <a:pPr lvl="0" rtl="0">
              <a:spcBef>
                <a:spcPts val="0"/>
              </a:spcBef>
              <a:buNone/>
            </a:pPr>
            <a:r>
              <a:rPr lang="en" sz="3200"/>
              <a:t>Even though there are only about 25% of the world who are iNtuitives, they make up the majority of the people who discuss personality type, as many Sensates are uninterested.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T hinking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Thinkers are more likely to embrace logic and reason when making a decision.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400"/>
          </a:p>
          <a:p>
            <a:pPr lvl="0">
              <a:spcBef>
                <a:spcPts val="0"/>
              </a:spcBef>
              <a:buNone/>
            </a:pPr>
            <a:r>
              <a:rPr lang="en" sz="3400"/>
              <a:t>They are not inclined to trust their gut feeling, and sometimes can overlook the repercussions of a decision on another person's feelings.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400"/>
          </a:p>
          <a:p>
            <a:pPr lvl="0" rtl="0">
              <a:spcBef>
                <a:spcPts val="0"/>
              </a:spcBef>
              <a:buNone/>
            </a:pPr>
            <a:r>
              <a:rPr lang="en" sz="3400"/>
              <a:t>They (especially NT's) often make great scientists and often have a curiosity for the physical world.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F eeling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800"/>
              <a:t>Feelers tend to trust their gut feeling when making a decision.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800"/>
          </a:p>
          <a:p>
            <a:pPr lvl="0" rtl="0">
              <a:spcBef>
                <a:spcPts val="0"/>
              </a:spcBef>
              <a:buNone/>
            </a:pPr>
            <a:r>
              <a:rPr lang="en" sz="3800"/>
              <a:t>They also can become very aware of the emotional repercussions of a decision and are very capable of feeling empathy for someone in distress.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P ercieving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Perceivers love to keep their options open. They are always looking for the best decision, and are not drawn to making decisions quickly.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Some say that Perceivers tend to be disorganized, but there are many exceptions.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J udging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800"/>
              <a:t>There are eight functions that are contained in the MBTI.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800"/>
          </a:p>
          <a:p>
            <a:pPr lvl="0">
              <a:spcBef>
                <a:spcPts val="0"/>
              </a:spcBef>
              <a:buNone/>
            </a:pPr>
            <a:r>
              <a:rPr lang="en" sz="3800"/>
              <a:t>These set up four dichotomies, which aim to derive an individual's personality type (one of sixteen).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800"/>
          </a:p>
          <a:p>
            <a:pPr lvl="0" rtl="0">
              <a:spcBef>
                <a:spcPts val="0"/>
              </a:spcBef>
              <a:buNone/>
            </a:pPr>
            <a:r>
              <a:rPr lang="en" sz="3800"/>
              <a:t>The eight functions are: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300"/>
              <a:t>Judgers have a need for closure. Decisions have to be made, or the Judger is uncomfortable.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300"/>
          </a:p>
          <a:p>
            <a:pPr lvl="0">
              <a:spcBef>
                <a:spcPts val="0"/>
              </a:spcBef>
              <a:buNone/>
            </a:pPr>
            <a:r>
              <a:rPr lang="en" sz="3300"/>
              <a:t>They tend to lead very scheduled lives, and often have a difficult time when outside forces impede upon their schedule.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300"/>
          </a:p>
          <a:p>
            <a:pPr lvl="0" rtl="0">
              <a:spcBef>
                <a:spcPts val="0"/>
              </a:spcBef>
              <a:buNone/>
            </a:pPr>
            <a:r>
              <a:rPr lang="en" sz="3300"/>
              <a:t>Many say that Judgers are very organized, but there are many exceptions.</a:t>
            </a:r>
            <a:r>
              <a:rPr lang="en" sz="37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0" y="0"/>
            <a:ext cx="91440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I ntroversion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E xtroversion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S ensing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i N tuitive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T hinking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F eeling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P ercieving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J udging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indent="0" lvl="0" marL="0" rtl="0">
              <a:spcBef>
                <a:spcPts val="0"/>
              </a:spcBef>
              <a:buNone/>
            </a:pPr>
            <a:r>
              <a:rPr lang="en" sz="3600"/>
              <a:t>Each of the eight functions is typically referred to by its first letter (with the exception of iNtuitive, as “I” had already been taken).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indent="0" lvl="0" marL="0">
              <a:spcBef>
                <a:spcPts val="0"/>
              </a:spcBef>
              <a:buNone/>
            </a:pPr>
            <a:r>
              <a:rPr lang="en" sz="3600"/>
              <a:t>Thus, a personality type would be referred to by a four-letter abbreviation (e.g. ISFJ).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I ntroversion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900"/>
              <a:t>Introverts gain their energy from thoughts, things and ideas.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900"/>
          </a:p>
          <a:p>
            <a:pPr lvl="0" rtl="0">
              <a:spcBef>
                <a:spcPts val="0"/>
              </a:spcBef>
              <a:buNone/>
            </a:pPr>
            <a:r>
              <a:rPr lang="en" sz="3900"/>
              <a:t>They tend to use up a great deal of energy being around people, causing them to often avoid large crowds.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E xtroversion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Extroverts gain energy from people.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They find that being around people causes them to feel happier and more lively.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Consequently, these people tend to enjoy parties and dances more so than an introvert would.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314050" y="0"/>
            <a:ext cx="8829900" cy="67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/>
              <a:t>S ensing</a:t>
            </a:r>
            <a:r>
              <a:rPr lang="en" sz="44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