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25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496249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1"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Shape 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157"/>
            <a:ext cx="9144001" cy="673768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hape 25"/>
          <p:cNvSpPr txBox="1"/>
          <p:nvPr/>
        </p:nvSpPr>
        <p:spPr>
          <a:xfrm>
            <a:off x="-12750" y="1309575"/>
            <a:ext cx="9144000" cy="3693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9600" dirty="0" smtClean="0">
                <a:latin typeface="Garamond"/>
                <a:ea typeface="Garamond"/>
                <a:cs typeface="Garamond"/>
                <a:sym typeface="Garamond"/>
              </a:rPr>
              <a:t>What Makes a Great Publication</a:t>
            </a:r>
            <a:endParaRPr lang="en-US" sz="9600" dirty="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6" name="Shape 26"/>
          <p:cNvSpPr txBox="1"/>
          <p:nvPr/>
        </p:nvSpPr>
        <p:spPr>
          <a:xfrm>
            <a:off x="-12750" y="5174600"/>
            <a:ext cx="9144000" cy="132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3000" dirty="0" smtClean="0">
                <a:latin typeface="Helvetica Neue"/>
                <a:ea typeface="Helvetica Neue"/>
                <a:cs typeface="Helvetica Neue"/>
                <a:sym typeface="Helvetica Neue"/>
              </a:rPr>
              <a:t>By Travis </a:t>
            </a:r>
            <a:r>
              <a:rPr lang="en-US" sz="3000" dirty="0" err="1" smtClean="0">
                <a:latin typeface="Helvetica Neue"/>
                <a:ea typeface="Helvetica Neue"/>
                <a:cs typeface="Helvetica Neue"/>
                <a:sym typeface="Helvetica Neue"/>
              </a:rPr>
              <a:t>Feil</a:t>
            </a:r>
            <a:endParaRPr lang="en-US" sz="3000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Helvetica Neue"/>
                <a:ea typeface="Helvetica Neue"/>
                <a:cs typeface="Helvetica Neue"/>
                <a:sym typeface="Helvetica Neue"/>
              </a:rPr>
              <a:t>GREAT PUBLICATIONS</a:t>
            </a:r>
            <a:endParaRPr lang="en-US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Helvetica Neue"/>
                <a:ea typeface="Helvetica Neue"/>
                <a:cs typeface="Helvetica Neue"/>
                <a:sym typeface="Helvetica Neue"/>
              </a:rPr>
              <a:t>A GREAT STAFF</a:t>
            </a:r>
          </a:p>
          <a:p>
            <a:pPr marL="457200" indent="-457200">
              <a:spcBef>
                <a:spcPts val="0"/>
              </a:spcBef>
              <a:buFontTx/>
              <a:buChar char="-"/>
            </a:pPr>
            <a:r>
              <a:rPr lang="en-US" dirty="0" smtClean="0">
                <a:latin typeface="Helvetica Neue"/>
                <a:ea typeface="Helvetica Neue"/>
                <a:cs typeface="Helvetica Neue"/>
                <a:sym typeface="Helvetica Neue"/>
              </a:rPr>
              <a:t>Projects a positive image of the product and process.</a:t>
            </a:r>
          </a:p>
          <a:p>
            <a:pPr marL="457200" indent="-457200">
              <a:spcBef>
                <a:spcPts val="0"/>
              </a:spcBef>
              <a:buFontTx/>
              <a:buChar char="-"/>
            </a:pPr>
            <a:r>
              <a:rPr lang="en-US" dirty="0" smtClean="0">
                <a:latin typeface="Helvetica Neue"/>
                <a:ea typeface="Helvetica Neue"/>
                <a:cs typeface="Helvetica Neue"/>
                <a:sym typeface="Helvetica Neue"/>
              </a:rPr>
              <a:t>Recruits others with special skills.</a:t>
            </a:r>
          </a:p>
          <a:p>
            <a:pPr marL="457200" indent="-457200">
              <a:spcBef>
                <a:spcPts val="0"/>
              </a:spcBef>
              <a:buFontTx/>
              <a:buChar char="-"/>
            </a:pPr>
            <a:r>
              <a:rPr lang="en-US" dirty="0" smtClean="0">
                <a:latin typeface="Helvetica Neue"/>
                <a:ea typeface="Helvetica Neue"/>
                <a:cs typeface="Helvetica Neue"/>
                <a:sym typeface="Helvetica Neue"/>
              </a:rPr>
              <a:t>Truly assimilates to a group mentality.</a:t>
            </a:r>
          </a:p>
          <a:p>
            <a:pPr marL="457200" indent="-457200">
              <a:spcBef>
                <a:spcPts val="0"/>
              </a:spcBef>
              <a:buFontTx/>
              <a:buChar char="-"/>
            </a:pPr>
            <a:r>
              <a:rPr lang="en-US" dirty="0" smtClean="0">
                <a:latin typeface="Helvetica Neue"/>
                <a:ea typeface="Helvetica Neue"/>
                <a:cs typeface="Helvetica Neue"/>
                <a:sym typeface="Helvetica Neue"/>
              </a:rPr>
              <a:t>Communicates openly and maturely.</a:t>
            </a:r>
          </a:p>
          <a:p>
            <a:pPr marL="457200" indent="-457200">
              <a:spcBef>
                <a:spcPts val="0"/>
              </a:spcBef>
              <a:buFontTx/>
              <a:buChar char="-"/>
            </a:pPr>
            <a:r>
              <a:rPr lang="en-US" dirty="0" smtClean="0">
                <a:latin typeface="Helvetica Neue"/>
                <a:ea typeface="Helvetica Neue"/>
                <a:cs typeface="Helvetica Neue"/>
                <a:sym typeface="Helvetica Neue"/>
              </a:rPr>
              <a:t>Celebrates successes and improves upon mistakes</a:t>
            </a:r>
            <a:endParaRPr lang="en-US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Helvetica Neue"/>
                <a:ea typeface="Helvetica Neue"/>
                <a:cs typeface="Helvetica Neue"/>
                <a:sym typeface="Helvetica Neue"/>
              </a:rPr>
              <a:t>GREAT PUBLICATIONS</a:t>
            </a:r>
            <a:endParaRPr lang="en-US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Helvetica Neue"/>
                <a:ea typeface="Helvetica Neue"/>
                <a:cs typeface="Helvetica Neue"/>
                <a:sym typeface="Helvetica Neue"/>
              </a:rPr>
              <a:t>A GREAT VISION</a:t>
            </a:r>
          </a:p>
          <a:p>
            <a:pPr marL="457200" indent="-457200">
              <a:spcBef>
                <a:spcPts val="0"/>
              </a:spcBef>
              <a:buFontTx/>
              <a:buChar char="-"/>
            </a:pPr>
            <a:r>
              <a:rPr lang="en-US" dirty="0" smtClean="0">
                <a:latin typeface="Helvetica Neue"/>
                <a:ea typeface="Helvetica Neue"/>
                <a:cs typeface="Helvetica Neue"/>
                <a:sym typeface="Helvetica Neue"/>
              </a:rPr>
              <a:t>The purpose of the publication is clear to the staff and audience</a:t>
            </a:r>
          </a:p>
          <a:p>
            <a:pPr marL="457200" indent="-457200">
              <a:spcBef>
                <a:spcPts val="0"/>
              </a:spcBef>
              <a:buFontTx/>
              <a:buChar char="-"/>
            </a:pPr>
            <a:r>
              <a:rPr lang="en-US" dirty="0" smtClean="0">
                <a:latin typeface="Helvetica Neue"/>
                <a:ea typeface="Helvetica Neue"/>
                <a:cs typeface="Helvetica Neue"/>
                <a:sym typeface="Helvetica Neue"/>
              </a:rPr>
              <a:t>Extensive “whole project planning” is obvious.</a:t>
            </a:r>
          </a:p>
          <a:p>
            <a:pPr marL="457200" indent="-457200">
              <a:spcBef>
                <a:spcPts val="0"/>
              </a:spcBef>
              <a:buFontTx/>
              <a:buChar char="-"/>
            </a:pPr>
            <a:r>
              <a:rPr lang="en-US" dirty="0" smtClean="0">
                <a:latin typeface="Helvetica Neue"/>
                <a:ea typeface="Helvetica Neue"/>
                <a:cs typeface="Helvetica Neue"/>
                <a:sym typeface="Helvetica Neue"/>
              </a:rPr>
              <a:t>A clear organizational structure enhances the workflow.</a:t>
            </a:r>
            <a:endParaRPr lang="en-US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452749344"/>
      </p:ext>
    </p:extLst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Helvetica Neue"/>
                <a:ea typeface="Helvetica Neue"/>
                <a:cs typeface="Helvetica Neue"/>
                <a:sym typeface="Helvetica Neue"/>
              </a:rPr>
              <a:t>GREAT PUBLICATIONS</a:t>
            </a:r>
            <a:endParaRPr lang="en-US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Helvetica Neue"/>
                <a:ea typeface="Helvetica Neue"/>
                <a:cs typeface="Helvetica Neue"/>
                <a:sym typeface="Helvetica Neue"/>
              </a:rPr>
              <a:t>GREAT CONTENT AND COVERAGE</a:t>
            </a:r>
          </a:p>
          <a:p>
            <a:pPr marL="457200" indent="-457200">
              <a:spcBef>
                <a:spcPts val="0"/>
              </a:spcBef>
              <a:buFontTx/>
              <a:buChar char="-"/>
            </a:pPr>
            <a:r>
              <a:rPr lang="en-US" dirty="0" smtClean="0">
                <a:latin typeface="Helvetica Neue"/>
                <a:ea typeface="Helvetica Neue"/>
                <a:cs typeface="Helvetica Neue"/>
                <a:sym typeface="Helvetica Neue"/>
              </a:rPr>
              <a:t>New, relevant topic ideas and angles dominate the publication.</a:t>
            </a:r>
          </a:p>
          <a:p>
            <a:pPr marL="457200" indent="-457200">
              <a:spcBef>
                <a:spcPts val="0"/>
              </a:spcBef>
              <a:buFontTx/>
              <a:buChar char="-"/>
            </a:pPr>
            <a:r>
              <a:rPr lang="en-US" dirty="0" smtClean="0">
                <a:latin typeface="Helvetica Neue"/>
                <a:ea typeface="Helvetica Neue"/>
                <a:cs typeface="Helvetica Neue"/>
                <a:sym typeface="Helvetica Neue"/>
              </a:rPr>
              <a:t>An intense “whole audience orientation” is clear.</a:t>
            </a:r>
          </a:p>
          <a:p>
            <a:pPr marL="457200" indent="-457200">
              <a:spcBef>
                <a:spcPts val="0"/>
              </a:spcBef>
              <a:buFontTx/>
              <a:buChar char="-"/>
            </a:pPr>
            <a:r>
              <a:rPr lang="en-US" dirty="0" smtClean="0">
                <a:latin typeface="Helvetica Neue"/>
                <a:ea typeface="Helvetica Neue"/>
                <a:cs typeface="Helvetica Neue"/>
                <a:sym typeface="Helvetica Neue"/>
              </a:rPr>
              <a:t>Attention is paid to detail: consistency, writing, photos, graphics, layout, etc.</a:t>
            </a:r>
          </a:p>
          <a:p>
            <a:pPr marL="457200" indent="-457200">
              <a:spcBef>
                <a:spcPts val="0"/>
              </a:spcBef>
              <a:buFontTx/>
              <a:buChar char="-"/>
            </a:pPr>
            <a:endParaRPr lang="en-US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636095494"/>
      </p:ext>
    </p:extLst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Helvetica Neue"/>
                <a:ea typeface="Helvetica Neue"/>
                <a:cs typeface="Helvetica Neue"/>
                <a:sym typeface="Helvetica Neue"/>
              </a:rPr>
              <a:t>GREAT PUBLICATIONS</a:t>
            </a:r>
            <a:endParaRPr lang="en-US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Helvetica Neue"/>
                <a:ea typeface="Helvetica Neue"/>
                <a:cs typeface="Helvetica Neue"/>
                <a:sym typeface="Helvetica Neue"/>
              </a:rPr>
              <a:t>A GREAT IMAGE</a:t>
            </a:r>
          </a:p>
          <a:p>
            <a:pPr marL="457200" indent="-457200">
              <a:spcBef>
                <a:spcPts val="0"/>
              </a:spcBef>
              <a:buFontTx/>
              <a:buChar char="-"/>
            </a:pPr>
            <a:r>
              <a:rPr lang="en-US" dirty="0" smtClean="0">
                <a:latin typeface="Helvetica Neue"/>
                <a:ea typeface="Helvetica Neue"/>
                <a:cs typeface="Helvetica Neue"/>
                <a:sym typeface="Helvetica Neue"/>
              </a:rPr>
              <a:t>The publication is cohesive in all aspects.</a:t>
            </a:r>
          </a:p>
          <a:p>
            <a:pPr marL="457200" indent="-457200">
              <a:spcBef>
                <a:spcPts val="0"/>
              </a:spcBef>
              <a:buFontTx/>
              <a:buChar char="-"/>
            </a:pPr>
            <a:r>
              <a:rPr lang="en-US" dirty="0" smtClean="0">
                <a:latin typeface="Helvetica Neue"/>
                <a:ea typeface="Helvetica Neue"/>
                <a:cs typeface="Helvetica Neue"/>
                <a:sym typeface="Helvetica Neue"/>
              </a:rPr>
              <a:t>Layout/design attract readers to the publication.</a:t>
            </a:r>
          </a:p>
          <a:p>
            <a:pPr marL="457200" indent="-457200">
              <a:spcBef>
                <a:spcPts val="0"/>
              </a:spcBef>
              <a:buFontTx/>
              <a:buChar char="-"/>
            </a:pPr>
            <a:r>
              <a:rPr lang="en-US" dirty="0" smtClean="0">
                <a:latin typeface="Helvetica Neue"/>
                <a:ea typeface="Helvetica Neue"/>
                <a:cs typeface="Helvetica Neue"/>
                <a:sym typeface="Helvetica Neue"/>
              </a:rPr>
              <a:t>Contemporary branding makes recognition easy and exciting.</a:t>
            </a:r>
          </a:p>
          <a:p>
            <a:pPr marL="457200" indent="-457200">
              <a:spcBef>
                <a:spcPts val="0"/>
              </a:spcBef>
              <a:buFontTx/>
              <a:buChar char="-"/>
            </a:pPr>
            <a:r>
              <a:rPr lang="en-US" dirty="0" smtClean="0">
                <a:latin typeface="Helvetica Neue"/>
                <a:ea typeface="Helvetica Neue"/>
                <a:cs typeface="Helvetica Neue"/>
                <a:sym typeface="Helvetica Neue"/>
              </a:rPr>
              <a:t>The staff generates brand recognition by promoting the product.</a:t>
            </a:r>
          </a:p>
          <a:p>
            <a:pPr marL="457200" indent="-457200">
              <a:spcBef>
                <a:spcPts val="0"/>
              </a:spcBef>
              <a:buFontTx/>
              <a:buChar char="-"/>
            </a:pPr>
            <a:r>
              <a:rPr lang="en-US" dirty="0" smtClean="0">
                <a:latin typeface="Helvetica Neue"/>
                <a:ea typeface="Helvetica Neue"/>
                <a:cs typeface="Helvetica Neue"/>
                <a:sym typeface="Helvetica Neue"/>
              </a:rPr>
              <a:t>The staff generates interest by projecting a positive experience of creation.</a:t>
            </a:r>
          </a:p>
          <a:p>
            <a:pPr marL="457200" indent="-457200">
              <a:spcBef>
                <a:spcPts val="0"/>
              </a:spcBef>
              <a:buFontTx/>
              <a:buChar char="-"/>
            </a:pPr>
            <a:endParaRPr lang="en-US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307288588"/>
      </p:ext>
    </p:extLst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Helvetica Neue"/>
                <a:ea typeface="Helvetica Neue"/>
                <a:cs typeface="Helvetica Neue"/>
                <a:sym typeface="Helvetica Neue"/>
              </a:rPr>
              <a:t>GREAT PUBLICATIONS</a:t>
            </a:r>
            <a:endParaRPr lang="en-US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Helvetica Neue"/>
                <a:ea typeface="Helvetica Neue"/>
                <a:cs typeface="Helvetica Neue"/>
                <a:sym typeface="Helvetica Neue"/>
              </a:rPr>
              <a:t>A GREAT </a:t>
            </a:r>
            <a:r>
              <a:rPr lang="en-US" dirty="0" smtClean="0">
                <a:latin typeface="Helvetica Neue"/>
                <a:ea typeface="Helvetica Neue"/>
                <a:cs typeface="Helvetica Neue"/>
                <a:sym typeface="Helvetica Neue"/>
              </a:rPr>
              <a:t>LEADER …</a:t>
            </a:r>
            <a:endParaRPr lang="en-US" dirty="0" smtClean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>
              <a:spcBef>
                <a:spcPts val="0"/>
              </a:spcBef>
            </a:pPr>
            <a:r>
              <a:rPr lang="en-US" smtClean="0">
                <a:latin typeface="Helvetica Neue"/>
                <a:ea typeface="Helvetica Neue"/>
                <a:cs typeface="Helvetica Neue"/>
                <a:sym typeface="Helvetica Neue"/>
              </a:rPr>
              <a:t>… who </a:t>
            </a:r>
            <a:r>
              <a:rPr lang="en-US" dirty="0" smtClean="0">
                <a:latin typeface="Helvetica Neue"/>
                <a:ea typeface="Helvetica Neue"/>
                <a:cs typeface="Helvetica Neue"/>
                <a:sym typeface="Helvetica Neue"/>
              </a:rPr>
              <a:t>can facilitate and COACH a group of his/her peers in accomplishing everything else we’ve talked about in this </a:t>
            </a:r>
            <a:r>
              <a:rPr lang="en-US" smtClean="0">
                <a:latin typeface="Helvetica Neue"/>
                <a:ea typeface="Helvetica Neue"/>
                <a:cs typeface="Helvetica Neue"/>
                <a:sym typeface="Helvetica Neue"/>
              </a:rPr>
              <a:t>slide </a:t>
            </a:r>
            <a:r>
              <a:rPr lang="en-US" smtClean="0">
                <a:latin typeface="Helvetica Neue"/>
                <a:ea typeface="Helvetica Neue"/>
                <a:cs typeface="Helvetica Neue"/>
                <a:sym typeface="Helvetica Neue"/>
              </a:rPr>
              <a:t>show …</a:t>
            </a:r>
            <a:endParaRPr lang="en-US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005772263"/>
      </p:ext>
    </p:extLst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Macintosh PowerPoint</Application>
  <PresentationFormat>On-screen Show (4:3)</PresentationFormat>
  <Paragraphs>29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simple-light</vt:lpstr>
      <vt:lpstr>PowerPoint Presentation</vt:lpstr>
      <vt:lpstr>GREAT PUBLICATIONS</vt:lpstr>
      <vt:lpstr>GREAT PUBLICATIONS</vt:lpstr>
      <vt:lpstr>GREAT PUBLICATIONS</vt:lpstr>
      <vt:lpstr>GREAT PUBLICATIONS</vt:lpstr>
      <vt:lpstr>GREAT PUBLICATIONS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Kelly Furnas</cp:lastModifiedBy>
  <cp:revision>2</cp:revision>
  <dcterms:modified xsi:type="dcterms:W3CDTF">2015-08-11T22:11:25Z</dcterms:modified>
</cp:coreProperties>
</file>