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5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9144000"/>
  <p:notesSz cx="6858000" cy="9144000"/>
  <p:embeddedFontLst>
    <p:embeddedFont>
      <p:font typeface="Garamond"/>
      <p:regular r:id="rId8"/>
      <p:bold r:id="rId9"/>
      <p:italic r:id="rId10"/>
      <p:boldItalic r:id="rId11"/>
    </p:embeddedFont>
    <p:embeddedFont>
      <p:font typeface="Helvetica Neue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Garamond-boldItalic.fntdata"/><Relationship Id="rId10" Type="http://schemas.openxmlformats.org/officeDocument/2006/relationships/font" Target="fonts/Garamond-italic.fntdata"/><Relationship Id="rId13" Type="http://schemas.openxmlformats.org/officeDocument/2006/relationships/font" Target="fonts/HelveticaNeue-bold.fntdata"/><Relationship Id="rId12" Type="http://schemas.openxmlformats.org/officeDocument/2006/relationships/font" Target="fonts/HelveticaNeue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Garamond-bold.fntdata"/><Relationship Id="rId15" Type="http://schemas.openxmlformats.org/officeDocument/2006/relationships/font" Target="fonts/HelveticaNeue-boldItalic.fntdata"/><Relationship Id="rId14" Type="http://schemas.openxmlformats.org/officeDocument/2006/relationships/font" Target="fonts/HelveticaNeue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Garamon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 name="JEA">
    <p:bg>
      <p:bgPr>
        <a:solidFill>
          <a:schemeClr val="lt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Char char="●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Char char="○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Char char="■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urriculum-background.jpg" id="28" name="Shape 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157"/>
            <a:ext cx="9144001" cy="6737685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Shape 29"/>
          <p:cNvSpPr txBox="1"/>
          <p:nvPr/>
        </p:nvSpPr>
        <p:spPr>
          <a:xfrm>
            <a:off x="-12750" y="1538175"/>
            <a:ext cx="9144000" cy="369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9600">
                <a:latin typeface="Garamond"/>
                <a:ea typeface="Garamond"/>
                <a:cs typeface="Garamond"/>
                <a:sym typeface="Garamond"/>
              </a:rPr>
              <a:t>Basic Multimedia Broadcast Terms</a:t>
            </a:r>
          </a:p>
        </p:txBody>
      </p:sp>
      <p:sp>
        <p:nvSpPr>
          <p:cNvPr id="30" name="Shape 30"/>
          <p:cNvSpPr txBox="1"/>
          <p:nvPr/>
        </p:nvSpPr>
        <p:spPr>
          <a:xfrm>
            <a:off x="-12750" y="5631800"/>
            <a:ext cx="9144000" cy="13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</a:rPr>
              <a:t>Multimedia Broadcast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Video</a:t>
            </a:r>
          </a:p>
        </p:txBody>
      </p:sp>
      <p:sp>
        <p:nvSpPr>
          <p:cNvPr id="36" name="Shape 36"/>
          <p:cNvSpPr txBox="1"/>
          <p:nvPr/>
        </p:nvSpPr>
        <p:spPr>
          <a:xfrm>
            <a:off x="758250" y="1315850"/>
            <a:ext cx="7627500" cy="49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2400"/>
              <a:t>B-Roll: Footage that can be used to reinforce the idea that interviewees or documentaries are talking about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/>
              <a:t>Stand-Up: footage of the reporter narrating part of the story, usually at the beginning and end of the piece.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/>
              <a:t>Interviews: Footage and audio of conversations with outside sources.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501825" y="1852975"/>
            <a:ext cx="8229600" cy="3590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SzPct val="100000"/>
              <a:buFont typeface="Arial"/>
              <a:buChar char="●"/>
            </a:pPr>
            <a:r>
              <a:rPr b="0" lang="en-US" sz="2400">
                <a:latin typeface="Helvetica Neue"/>
                <a:ea typeface="Helvetica Neue"/>
                <a:cs typeface="Helvetica Neue"/>
                <a:sym typeface="Helvetica Neue"/>
              </a:rPr>
              <a:t>VO (voice over): A voice is recorded and then edited into the final sequence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0" sz="2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SzPct val="100000"/>
              <a:buFont typeface="Arial"/>
              <a:buChar char="●"/>
            </a:pPr>
            <a:r>
              <a:rPr b="0" lang="en-US" sz="2400">
                <a:latin typeface="Helvetica Neue"/>
                <a:ea typeface="Helvetica Neue"/>
                <a:cs typeface="Helvetica Neue"/>
                <a:sym typeface="Helvetica Neue"/>
              </a:rPr>
              <a:t>NAT Sound (natural sound): the sound that is recorded from the camera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0" sz="2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SzPct val="100000"/>
              <a:buFont typeface="Arial"/>
              <a:buChar char="●"/>
            </a:pPr>
            <a:r>
              <a:rPr b="0" lang="en-US" sz="2400">
                <a:latin typeface="Helvetica Neue"/>
                <a:ea typeface="Helvetica Neue"/>
                <a:cs typeface="Helvetica Neue"/>
                <a:sym typeface="Helvetica Neue"/>
              </a:rPr>
              <a:t>SFX (sound effects): sounds other than music or voice overs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 sz="24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2" name="Shape 4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Audio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