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33.xml" ContentType="application/vnd.openxmlformats-officedocument.presentationml.notesSlide+xml"/>
  <Override PartName="/ppt/notesSlides/notesSlide10.xml" ContentType="application/vnd.openxmlformats-officedocument.presentationml.notesSlide+xml"/>
  <Override PartName="/ppt/notesSlides/notesSlide43.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35.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49.xml" ContentType="application/vnd.openxmlformats-officedocument.presentationml.notesSlide+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2.xml" ContentType="application/vnd.openxmlformats-officedocument.presentationml.notesSlide+xml"/>
  <Override PartName="/ppt/notesSlides/notesSlide26.xml" ContentType="application/vnd.openxmlformats-officedocument.presentationml.notesSlide+xml"/>
  <Override PartName="/ppt/notesSlides/notesSlide40.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46.xml" ContentType="application/vnd.openxmlformats-officedocument.presentationml.notesSlide+xml"/>
  <Override PartName="/ppt/notesSlides/notesSlide18.xml" ContentType="application/vnd.openxmlformats-officedocument.presentationml.notesSlide+xml"/>
  <Override PartName="/ppt/notesSlides/notesSlide39.xml" ContentType="application/vnd.openxmlformats-officedocument.presentationml.notesSlide+xml"/>
  <Override PartName="/ppt/notesSlides/notesSlide20.xml" ContentType="application/vnd.openxmlformats-officedocument.presentationml.notesSlide+xml"/>
  <Override PartName="/ppt/notesSlides/notesSlide24.xml" ContentType="application/vnd.openxmlformats-officedocument.presentationml.notesSlide+xml"/>
  <Override PartName="/ppt/notesSlides/notesSlide48.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5.xml" ContentType="application/vnd.openxmlformats-officedocument.presentationml.notesSlide+xml"/>
  <Override PartName="/ppt/notesSlides/notesSlide47.xml" ContentType="application/vnd.openxmlformats-officedocument.presentationml.notesSlide+xml"/>
  <Override PartName="/ppt/notesSlides/notesSlide32.xml" ContentType="application/vnd.openxmlformats-officedocument.presentationml.notesSlide+xml"/>
  <Override PartName="/ppt/notesSlides/notesSlide37.xml" ContentType="application/vnd.openxmlformats-officedocument.presentationml.notesSlide+xml"/>
  <Override PartName="/ppt/notesSlides/notesSlide31.xml" ContentType="application/vnd.openxmlformats-officedocument.presentationml.notesSlide+xml"/>
  <Override PartName="/ppt/notesSlides/notesSlide16.xml" ContentType="application/vnd.openxmlformats-officedocument.presentationml.notesSlide+xml"/>
  <Override PartName="/ppt/notesSlides/notesSlide3.xml" ContentType="application/vnd.openxmlformats-officedocument.presentationml.notesSlide+xml"/>
  <Override PartName="/ppt/notesSlides/notesSlide6.xml" ContentType="application/vnd.openxmlformats-officedocument.presentationml.notesSlide+xml"/>
  <Override PartName="/ppt/notesSlides/notesSlide28.xml" ContentType="application/vnd.openxmlformats-officedocument.presentationml.notesSlide+xml"/>
  <Override PartName="/ppt/notesSlides/notesSlide38.xml" ContentType="application/vnd.openxmlformats-officedocument.presentationml.notesSlide+xml"/>
  <Override PartName="/ppt/notesSlides/notesSlide8.xml" ContentType="application/vnd.openxmlformats-officedocument.presentationml.notesSlide+xml"/>
  <Override PartName="/ppt/notesSlides/notesSlide45.xml" ContentType="application/vnd.openxmlformats-officedocument.presentationml.notesSlide+xml"/>
  <Override PartName="/ppt/notesSlides/notesSlide44.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34.xml" ContentType="application/vnd.openxmlformats-officedocument.presentationml.notesSlide+xml"/>
  <Override PartName="/ppt/notesSlides/notesSlide21.xml" ContentType="application/vnd.openxmlformats-officedocument.presentationml.notesSlide+xml"/>
  <Override PartName="/ppt/notesSlides/notesSlide36.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37.xml" ContentType="application/vnd.openxmlformats-officedocument.presentationml.slide+xml"/>
  <Override PartName="/ppt/slides/slide47.xml" ContentType="application/vnd.openxmlformats-officedocument.presentationml.slide+xml"/>
  <Override PartName="/ppt/slides/slide45.xml" ContentType="application/vnd.openxmlformats-officedocument.presentationml.slide+xml"/>
  <Override PartName="/ppt/slides/slide6.xml" ContentType="application/vnd.openxmlformats-officedocument.presentationml.slide+xml"/>
  <Override PartName="/ppt/slides/slide33.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24.xml" ContentType="application/vnd.openxmlformats-officedocument.presentationml.slide+xml"/>
  <Override PartName="/ppt/slides/slide11.xml" ContentType="application/vnd.openxmlformats-officedocument.presentationml.slide+xml"/>
  <Override PartName="/ppt/slides/slide42.xml" ContentType="application/vnd.openxmlformats-officedocument.presentationml.slide+xml"/>
  <Override PartName="/ppt/slides/slide40.xml" ContentType="application/vnd.openxmlformats-officedocument.presentationml.slide+xml"/>
  <Override PartName="/ppt/slides/slide1.xml" ContentType="application/vnd.openxmlformats-officedocument.presentationml.slide+xml"/>
  <Override PartName="/ppt/slides/slide44.xml" ContentType="application/vnd.openxmlformats-officedocument.presentationml.slide+xml"/>
  <Override PartName="/ppt/slides/slide46.xml" ContentType="application/vnd.openxmlformats-officedocument.presentationml.slide+xml"/>
  <Override PartName="/ppt/slides/slide3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4.xml" ContentType="application/vnd.openxmlformats-officedocument.presentationml.slide+xml"/>
  <Override PartName="/ppt/slides/slide28.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48.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17.xml" ContentType="application/vnd.openxmlformats-officedocument.presentationml.slide+xml"/>
  <Override PartName="/ppt/slides/slide23.xml" ContentType="application/vnd.openxmlformats-officedocument.presentationml.slide+xml"/>
  <Override PartName="/ppt/slides/slide34.xml" ContentType="application/vnd.openxmlformats-officedocument.presentationml.slide+xml"/>
  <Override PartName="/ppt/slides/slide10.xml" ContentType="application/vnd.openxmlformats-officedocument.presentationml.slide+xml"/>
  <Override PartName="/ppt/slides/slide31.xml" ContentType="application/vnd.openxmlformats-officedocument.presentationml.slide+xml"/>
  <Override PartName="/ppt/slides/slide43.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38.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showSpecialPlsOnTitleSld="0" firstSlideNum="0">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34.xml" Type="http://schemas.openxmlformats.org/officeDocument/2006/relationships/slide" Id="rId39"/><Relationship Target="slides/slide33.xml" Type="http://schemas.openxmlformats.org/officeDocument/2006/relationships/slide" Id="rId38"/><Relationship Target="slides/slide32.xml" Type="http://schemas.openxmlformats.org/officeDocument/2006/relationships/slide" Id="rId37"/><Relationship Target="slides/slide14.xml" Type="http://schemas.openxmlformats.org/officeDocument/2006/relationships/slide" Id="rId19"/><Relationship Target="slides/slide31.xml" Type="http://schemas.openxmlformats.org/officeDocument/2006/relationships/slide" Id="rId36"/><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25.xml" Type="http://schemas.openxmlformats.org/officeDocument/2006/relationships/slide" Id="rId30"/><Relationship Target="slides/slide7.xml" Type="http://schemas.openxmlformats.org/officeDocument/2006/relationships/slide" Id="rId12"/><Relationship Target="slides/slide26.xml" Type="http://schemas.openxmlformats.org/officeDocument/2006/relationships/slide" Id="rId31"/><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9.xml" Type="http://schemas.openxmlformats.org/officeDocument/2006/relationships/slide" Id="rId34"/><Relationship Target="slides/slide30.xml" Type="http://schemas.openxmlformats.org/officeDocument/2006/relationships/slide" Id="rId35"/><Relationship Target="slides/slide27.xml" Type="http://schemas.openxmlformats.org/officeDocument/2006/relationships/slide" Id="rId32"/><Relationship Target="slides/slide28.xml" Type="http://schemas.openxmlformats.org/officeDocument/2006/relationships/slide" Id="rId33"/><Relationship Target="slides/slide49.xml" Type="http://schemas.openxmlformats.org/officeDocument/2006/relationships/slide" Id="rId54"/><Relationship Target="slides/slide48.xml" Type="http://schemas.openxmlformats.org/officeDocument/2006/relationships/slide" Id="rId53"/><Relationship Target="slides/slide47.xml" Type="http://schemas.openxmlformats.org/officeDocument/2006/relationships/slide" Id="rId52"/><Relationship Target="slides/slide46.xml" Type="http://schemas.openxmlformats.org/officeDocument/2006/relationships/slide" Id="rId51"/><Relationship Target="slides/slide45.xml" Type="http://schemas.openxmlformats.org/officeDocument/2006/relationships/slide" Id="rId50"/><Relationship Target="slides/slide43.xml" Type="http://schemas.openxmlformats.org/officeDocument/2006/relationships/slide" Id="rId48"/><Relationship Target="slides/slide42.xml" Type="http://schemas.openxmlformats.org/officeDocument/2006/relationships/slide" Id="rId47"/><Relationship Target="slides/slide24.xml" Type="http://schemas.openxmlformats.org/officeDocument/2006/relationships/slide" Id="rId29"/><Relationship Target="slides/slide44.xml" Type="http://schemas.openxmlformats.org/officeDocument/2006/relationships/slide" Id="rId4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presProps.xml" Type="http://schemas.openxmlformats.org/officeDocument/2006/relationships/presProps" Id="rId2"/><Relationship Target="slides/slide16.xml" Type="http://schemas.openxmlformats.org/officeDocument/2006/relationships/slide" Id="rId21"/><Relationship Target="slides/slide35.xml" Type="http://schemas.openxmlformats.org/officeDocument/2006/relationships/slide" Id="rId40"/><Relationship Target="theme/theme1.xml" Type="http://schemas.openxmlformats.org/officeDocument/2006/relationships/theme" Id="rId1"/><Relationship Target="slides/slide17.xml" Type="http://schemas.openxmlformats.org/officeDocument/2006/relationships/slide" Id="rId22"/><Relationship Target="slides/slide36.xml" Type="http://schemas.openxmlformats.org/officeDocument/2006/relationships/slide" Id="rId41"/><Relationship Target="slideMasters/slideMaster1.xml" Type="http://schemas.openxmlformats.org/officeDocument/2006/relationships/slideMaster" Id="rId4"/><Relationship Target="slides/slide18.xml" Type="http://schemas.openxmlformats.org/officeDocument/2006/relationships/slide" Id="rId23"/><Relationship Target="slides/slide37.xml" Type="http://schemas.openxmlformats.org/officeDocument/2006/relationships/slide" Id="rId42"/><Relationship Target="tableStyles.xml" Type="http://schemas.openxmlformats.org/officeDocument/2006/relationships/tableStyles" Id="rId3"/><Relationship Target="slides/slide19.xml" Type="http://schemas.openxmlformats.org/officeDocument/2006/relationships/slide" Id="rId24"/><Relationship Target="slides/slide38.xml" Type="http://schemas.openxmlformats.org/officeDocument/2006/relationships/slide" Id="rId43"/><Relationship Target="slides/slide39.xml" Type="http://schemas.openxmlformats.org/officeDocument/2006/relationships/slide" Id="rId44"/><Relationship Target="slides/slide40.xml" Type="http://schemas.openxmlformats.org/officeDocument/2006/relationships/slide" Id="rId45"/><Relationship Target="slides/slide41.xml" Type="http://schemas.openxmlformats.org/officeDocument/2006/relationships/slide" Id="rId46"/><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y="0" x="0"/>
          <a:ext cy="0" cx="0"/>
          <a:chOff y="0" x="0"/>
          <a:chExt cy="0" cx="0"/>
        </a:xfrm>
      </p:grpSpPr>
      <p:sp>
        <p:nvSpPr>
          <p:cNvPr id="2" name="Shape 2"/>
          <p:cNvSpPr/>
          <p:nvPr>
            <p:ph idx="2" type="sldImg"/>
          </p:nvPr>
        </p:nvSpPr>
        <p:spPr>
          <a:xfrm>
            <a:off y="685800" x="1714752"/>
            <a:ext cy="3429000" cx="3429300"/>
          </a:xfrm>
          <a:custGeom>
            <a:pathLst>
              <a:path w="120000" extrusionOk="0" h="120000">
                <a:moveTo>
                  <a:pt y="0" x="0"/>
                </a:moveTo>
                <a:lnTo>
                  <a:pt y="0" x="120000"/>
                </a:lnTo>
                <a:lnTo>
                  <a:pt y="120000" x="120000"/>
                </a:lnTo>
                <a:lnTo>
                  <a:pt y="120000" x="0"/>
                </a:lnTo>
                <a:close/>
              </a:path>
            </a:pathLst>
          </a:custGeom>
          <a:noFill/>
          <a:ln>
            <a:noFill/>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0">
              <a:spcBef>
                <a:spcPts val="0"/>
              </a:spcBef>
              <a:defRPr/>
            </a:lvl2pPr>
            <a:lvl3pPr algn="l" rtl="0" marR="0" indent="0" marL="0">
              <a:spcBef>
                <a:spcPts val="0"/>
              </a:spcBef>
              <a:defRPr/>
            </a:lvl3pPr>
            <a:lvl4pPr algn="l" rtl="0" marR="0" indent="0" marL="0">
              <a:spcBef>
                <a:spcPts val="0"/>
              </a:spcBef>
              <a:defRPr/>
            </a:lvl4pPr>
            <a:lvl5pPr algn="l" rtl="0" marR="0" indent="0" marL="0">
              <a:spcBef>
                <a:spcPts val="0"/>
              </a:spcBef>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 name="Shape 25"/>
        <p:cNvGrpSpPr/>
        <p:nvPr/>
      </p:nvGrpSpPr>
      <p:grpSpPr>
        <a:xfrm>
          <a:off y="0" x="0"/>
          <a:ext cy="0" cx="0"/>
          <a:chOff y="0" x="0"/>
          <a:chExt cy="0" cx="0"/>
        </a:xfrm>
      </p:grpSpPr>
      <p:sp>
        <p:nvSpPr>
          <p:cNvPr id="26" name="Shape 2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7" name="Shape 27"/>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9" name="Shape 79"/>
        <p:cNvGrpSpPr/>
        <p:nvPr/>
      </p:nvGrpSpPr>
      <p:grpSpPr>
        <a:xfrm>
          <a:off y="0" x="0"/>
          <a:ext cy="0" cx="0"/>
          <a:chOff y="0" x="0"/>
          <a:chExt cy="0" cx="0"/>
        </a:xfrm>
      </p:grpSpPr>
      <p:sp>
        <p:nvSpPr>
          <p:cNvPr id="80" name="Shape 8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81" name="Shape 81"/>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5" name="Shape 85"/>
        <p:cNvGrpSpPr/>
        <p:nvPr/>
      </p:nvGrpSpPr>
      <p:grpSpPr>
        <a:xfrm>
          <a:off y="0" x="0"/>
          <a:ext cy="0" cx="0"/>
          <a:chOff y="0" x="0"/>
          <a:chExt cy="0" cx="0"/>
        </a:xfrm>
      </p:grpSpPr>
      <p:sp>
        <p:nvSpPr>
          <p:cNvPr id="86" name="Shape 8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87" name="Shape 87"/>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1" name="Shape 91"/>
        <p:cNvGrpSpPr/>
        <p:nvPr/>
      </p:nvGrpSpPr>
      <p:grpSpPr>
        <a:xfrm>
          <a:off y="0" x="0"/>
          <a:ext cy="0" cx="0"/>
          <a:chOff y="0" x="0"/>
          <a:chExt cy="0" cx="0"/>
        </a:xfrm>
      </p:grpSpPr>
      <p:sp>
        <p:nvSpPr>
          <p:cNvPr id="92" name="Shape 9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93" name="Shape 93"/>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SzPct val="25000"/>
              <a:buNone/>
            </a:pPr>
            <a:r>
              <a:rPr strike="noStrike" u="none" b="0" cap="none" baseline="0" sz="1100" lang="en" i="0"/>
              <a:t>Teachers, feel free to add your own examples here.  Hurricanes, tornadoes, earthquakes and other weather events are good.  You may have others.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7" name="Shape 97"/>
        <p:cNvGrpSpPr/>
        <p:nvPr/>
      </p:nvGrpSpPr>
      <p:grpSpPr>
        <a:xfrm>
          <a:off y="0" x="0"/>
          <a:ext cy="0" cx="0"/>
          <a:chOff y="0" x="0"/>
          <a:chExt cy="0" cx="0"/>
        </a:xfrm>
      </p:grpSpPr>
      <p:sp>
        <p:nvSpPr>
          <p:cNvPr id="98" name="Shape 9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99" name="Shape 99"/>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3" name="Shape 103"/>
        <p:cNvGrpSpPr/>
        <p:nvPr/>
      </p:nvGrpSpPr>
      <p:grpSpPr>
        <a:xfrm>
          <a:off y="0" x="0"/>
          <a:ext cy="0" cx="0"/>
          <a:chOff y="0" x="0"/>
          <a:chExt cy="0" cx="0"/>
        </a:xfrm>
      </p:grpSpPr>
      <p:sp>
        <p:nvSpPr>
          <p:cNvPr id="104" name="Shape 10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05" name="Shape 105"/>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9" name="Shape 109"/>
        <p:cNvGrpSpPr/>
        <p:nvPr/>
      </p:nvGrpSpPr>
      <p:grpSpPr>
        <a:xfrm>
          <a:off y="0" x="0"/>
          <a:ext cy="0" cx="0"/>
          <a:chOff y="0" x="0"/>
          <a:chExt cy="0" cx="0"/>
        </a:xfrm>
      </p:grpSpPr>
      <p:sp>
        <p:nvSpPr>
          <p:cNvPr id="110" name="Shape 11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11" name="Shape 111"/>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5" name="Shape 115"/>
        <p:cNvGrpSpPr/>
        <p:nvPr/>
      </p:nvGrpSpPr>
      <p:grpSpPr>
        <a:xfrm>
          <a:off y="0" x="0"/>
          <a:ext cy="0" cx="0"/>
          <a:chOff y="0" x="0"/>
          <a:chExt cy="0" cx="0"/>
        </a:xfrm>
      </p:grpSpPr>
      <p:sp>
        <p:nvSpPr>
          <p:cNvPr id="116" name="Shape 11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17" name="Shape 117"/>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1" name="Shape 121"/>
        <p:cNvGrpSpPr/>
        <p:nvPr/>
      </p:nvGrpSpPr>
      <p:grpSpPr>
        <a:xfrm>
          <a:off y="0" x="0"/>
          <a:ext cy="0" cx="0"/>
          <a:chOff y="0" x="0"/>
          <a:chExt cy="0" cx="0"/>
        </a:xfrm>
      </p:grpSpPr>
      <p:sp>
        <p:nvSpPr>
          <p:cNvPr id="122" name="Shape 12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23" name="Shape 123"/>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7" name="Shape 127"/>
        <p:cNvGrpSpPr/>
        <p:nvPr/>
      </p:nvGrpSpPr>
      <p:grpSpPr>
        <a:xfrm>
          <a:off y="0" x="0"/>
          <a:ext cy="0" cx="0"/>
          <a:chOff y="0" x="0"/>
          <a:chExt cy="0" cx="0"/>
        </a:xfrm>
      </p:grpSpPr>
      <p:sp>
        <p:nvSpPr>
          <p:cNvPr id="128" name="Shape 12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29" name="Shape 129"/>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SzPct val="25000"/>
              <a:buNone/>
            </a:pPr>
            <a:r>
              <a:rPr strike="noStrike" u="none" b="0" cap="none" baseline="0" sz="1100" lang="en" i="0"/>
              <a:t>Sports news is the obvious one, but teachers should guide students to think of others based on conflicts in your school or community.</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3" name="Shape 133"/>
        <p:cNvGrpSpPr/>
        <p:nvPr/>
      </p:nvGrpSpPr>
      <p:grpSpPr>
        <a:xfrm>
          <a:off y="0" x="0"/>
          <a:ext cy="0" cx="0"/>
          <a:chOff y="0" x="0"/>
          <a:chExt cy="0" cx="0"/>
        </a:xfrm>
      </p:grpSpPr>
      <p:sp>
        <p:nvSpPr>
          <p:cNvPr id="134" name="Shape 13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35" name="Shape 135"/>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 name="Shape 31"/>
        <p:cNvGrpSpPr/>
        <p:nvPr/>
      </p:nvGrpSpPr>
      <p:grpSpPr>
        <a:xfrm>
          <a:off y="0" x="0"/>
          <a:ext cy="0" cx="0"/>
          <a:chOff y="0" x="0"/>
          <a:chExt cy="0" cx="0"/>
        </a:xfrm>
      </p:grpSpPr>
      <p:sp>
        <p:nvSpPr>
          <p:cNvPr id="32" name="Shape 3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3" name="Shape 33"/>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SzPct val="25000"/>
              <a:buFont typeface="Helvetica Neue"/>
              <a:buNone/>
            </a:pPr>
            <a:r>
              <a:rPr strike="noStrike" u="none" b="1" cap="none" baseline="0" sz="1100" lang="en" i="0">
                <a:latin typeface="Helvetica Neue"/>
                <a:ea typeface="Helvetica Neue"/>
                <a:cs typeface="Helvetica Neue"/>
                <a:sym typeface="Helvetica Neue"/>
              </a:rPr>
              <a:t>News Judgment </a:t>
            </a:r>
          </a:p>
          <a:p>
            <a:pPr algn="l" rtl="0" lvl="0" marR="0" indent="0" marL="0">
              <a:spcBef>
                <a:spcPts val="0"/>
              </a:spcBef>
              <a:buSzPct val="25000"/>
              <a:buFont typeface="Helvetica Neue"/>
              <a:buNone/>
            </a:pPr>
            <a:r>
              <a:rPr strike="noStrike" u="none" b="0" cap="none" baseline="0" sz="1100" lang="en" i="0">
                <a:latin typeface="Helvetica Neue"/>
                <a:ea typeface="Helvetica Neue"/>
                <a:cs typeface="Helvetica Neue"/>
                <a:sym typeface="Helvetica Neue"/>
              </a:rPr>
              <a:t>Also known as news value, this is the process that journalists use to determine what is newsworthy based on these generally known factors: </a:t>
            </a:r>
            <a:r>
              <a:rPr strike="noStrike" u="none" b="0" cap="none" baseline="0" sz="1100" lang="en" i="0">
                <a:solidFill>
                  <a:srgbClr val="000000"/>
                </a:solidFill>
                <a:latin typeface="Helvetica Neue"/>
                <a:ea typeface="Helvetica Neue"/>
                <a:cs typeface="Helvetica Neue"/>
                <a:sym typeface="Helvetica Neue"/>
              </a:rPr>
              <a:t>novelty </a:t>
            </a:r>
            <a:r>
              <a:rPr strike="noStrike" u="none" b="0" cap="none" baseline="0" sz="1100" lang="en" i="0">
                <a:latin typeface="Helvetica Neue"/>
                <a:ea typeface="Helvetica Neue"/>
                <a:cs typeface="Helvetica Neue"/>
                <a:sym typeface="Helvetica Neue"/>
              </a:rPr>
              <a:t>(oddity, rarity), timeliness, proximity, prominence, conflict, consequence (impact), </a:t>
            </a:r>
            <a:r>
              <a:rPr strike="noStrike" u="none" b="0" cap="none" baseline="0" sz="1100" lang="en" i="0">
                <a:solidFill>
                  <a:srgbClr val="000000"/>
                </a:solidFill>
                <a:latin typeface="Helvetica Neue"/>
                <a:ea typeface="Helvetica Neue"/>
                <a:cs typeface="Helvetica Neue"/>
                <a:sym typeface="Helvetica Neue"/>
              </a:rPr>
              <a:t>currency </a:t>
            </a:r>
            <a:r>
              <a:rPr strike="noStrike" u="none" b="0" cap="none" baseline="0" sz="1100" lang="en" i="0">
                <a:latin typeface="Helvetica Neue"/>
                <a:ea typeface="Helvetica Neue"/>
                <a:cs typeface="Helvetica Neue"/>
                <a:sym typeface="Helvetica Neue"/>
              </a:rPr>
              <a:t>and </a:t>
            </a:r>
            <a:r>
              <a:rPr strike="noStrike" u="none" b="0" cap="none" baseline="0" sz="1100" lang="en" i="0">
                <a:solidFill>
                  <a:srgbClr val="000000"/>
                </a:solidFill>
                <a:latin typeface="Helvetica Neue"/>
                <a:ea typeface="Helvetica Neue"/>
                <a:cs typeface="Helvetica Neue"/>
                <a:sym typeface="Helvetica Neue"/>
              </a:rPr>
              <a:t>human </a:t>
            </a:r>
            <a:r>
              <a:rPr strike="noStrike" u="none" b="0" cap="none" baseline="0" sz="1100" lang="en" i="0">
                <a:latin typeface="Helvetica Neue"/>
                <a:ea typeface="Helvetica Neue"/>
                <a:cs typeface="Helvetica Neue"/>
                <a:sym typeface="Helvetica Neue"/>
              </a:rPr>
              <a:t>interest.</a:t>
            </a:r>
          </a:p>
          <a:p>
            <a:pPr algn="l" rtl="0" lvl="0" marR="0" indent="0" marL="0">
              <a:spcBef>
                <a:spcPts val="0"/>
              </a:spcBef>
              <a:buNone/>
            </a:pPr>
            <a:r>
              <a:t/>
            </a:r>
            <a:endParaRPr strike="noStrike" u="none" b="0" cap="none" baseline="0" sz="1100" i="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9" name="Shape 139"/>
        <p:cNvGrpSpPr/>
        <p:nvPr/>
      </p:nvGrpSpPr>
      <p:grpSpPr>
        <a:xfrm>
          <a:off y="0" x="0"/>
          <a:ext cy="0" cx="0"/>
          <a:chOff y="0" x="0"/>
          <a:chExt cy="0" cx="0"/>
        </a:xfrm>
      </p:grpSpPr>
      <p:sp>
        <p:nvSpPr>
          <p:cNvPr id="140" name="Shape 14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41" name="Shape 141"/>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5" name="Shape 145"/>
        <p:cNvGrpSpPr/>
        <p:nvPr/>
      </p:nvGrpSpPr>
      <p:grpSpPr>
        <a:xfrm>
          <a:off y="0" x="0"/>
          <a:ext cy="0" cx="0"/>
          <a:chOff y="0" x="0"/>
          <a:chExt cy="0" cx="0"/>
        </a:xfrm>
      </p:grpSpPr>
      <p:sp>
        <p:nvSpPr>
          <p:cNvPr id="146" name="Shape 14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47" name="Shape 147"/>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1" name="Shape 151"/>
        <p:cNvGrpSpPr/>
        <p:nvPr/>
      </p:nvGrpSpPr>
      <p:grpSpPr>
        <a:xfrm>
          <a:off y="0" x="0"/>
          <a:ext cy="0" cx="0"/>
          <a:chOff y="0" x="0"/>
          <a:chExt cy="0" cx="0"/>
        </a:xfrm>
      </p:grpSpPr>
      <p:sp>
        <p:nvSpPr>
          <p:cNvPr id="152" name="Shape 152"/>
          <p:cNvSpPr txBox="1"/>
          <p:nvPr>
            <p:ph idx="1" type="body"/>
          </p:nvPr>
        </p:nvSpPr>
        <p:spPr>
          <a:xfrm>
            <a:off y="4343400" x="685800"/>
            <a:ext cy="4114800" cx="5486399"/>
          </a:xfrm>
          <a:prstGeom prst="rect">
            <a:avLst/>
          </a:prstGeom>
        </p:spPr>
        <p:txBody>
          <a:bodyPr bIns="91425" rIns="91425" lIns="91425" tIns="91425" anchor="t" anchorCtr="0">
            <a:spAutoFit/>
          </a:bodyPr>
          <a:lstStyle/>
          <a:p>
            <a:pPr>
              <a:spcBef>
                <a:spcPts val="0"/>
              </a:spcBef>
              <a:buNone/>
            </a:pPr>
            <a:r>
              <a:t/>
            </a:r>
            <a:endParaRPr/>
          </a:p>
        </p:txBody>
      </p:sp>
      <p:sp>
        <p:nvSpPr>
          <p:cNvPr id="153" name="Shape 153"/>
          <p:cNvSpPr/>
          <p:nvPr>
            <p:ph idx="2" type="sldImg"/>
          </p:nvPr>
        </p:nvSpPr>
        <p:spPr>
          <a:xfrm>
            <a:off y="685800" x="1714752"/>
            <a:ext cy="3429000" cx="3429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7" name="Shape 157"/>
        <p:cNvGrpSpPr/>
        <p:nvPr/>
      </p:nvGrpSpPr>
      <p:grpSpPr>
        <a:xfrm>
          <a:off y="0" x="0"/>
          <a:ext cy="0" cx="0"/>
          <a:chOff y="0" x="0"/>
          <a:chExt cy="0" cx="0"/>
        </a:xfrm>
      </p:grpSpPr>
      <p:sp>
        <p:nvSpPr>
          <p:cNvPr id="158" name="Shape 15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59" name="Shape 159"/>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SzPct val="25000"/>
              <a:buNone/>
            </a:pPr>
            <a:r>
              <a:rPr strike="noStrike" u="none" b="0" cap="none" baseline="0" sz="1100" lang="en" i="0"/>
              <a:t>Students should react to these stories by commenting that they aren’t really news, because they’re not. Check out the SAME stories on the next slide.</a:t>
            </a:r>
          </a:p>
          <a:p>
            <a:pPr algn="l" rtl="0" lvl="0" marR="0" indent="0" marL="0">
              <a:spcBef>
                <a:spcPts val="0"/>
              </a:spcBef>
              <a:buNone/>
            </a:pPr>
            <a:r>
              <a:t/>
            </a:r>
            <a:endParaRPr strike="noStrike" u="none" b="0" cap="none" baseline="0" sz="1100" i="0"/>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3" name="Shape 163"/>
        <p:cNvGrpSpPr/>
        <p:nvPr/>
      </p:nvGrpSpPr>
      <p:grpSpPr>
        <a:xfrm>
          <a:off y="0" x="0"/>
          <a:ext cy="0" cx="0"/>
          <a:chOff y="0" x="0"/>
          <a:chExt cy="0" cx="0"/>
        </a:xfrm>
      </p:grpSpPr>
      <p:sp>
        <p:nvSpPr>
          <p:cNvPr id="164" name="Shape 16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65" name="Shape 165"/>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9" name="Shape 169"/>
        <p:cNvGrpSpPr/>
        <p:nvPr/>
      </p:nvGrpSpPr>
      <p:grpSpPr>
        <a:xfrm>
          <a:off y="0" x="0"/>
          <a:ext cy="0" cx="0"/>
          <a:chOff y="0" x="0"/>
          <a:chExt cy="0" cx="0"/>
        </a:xfrm>
      </p:grpSpPr>
      <p:sp>
        <p:nvSpPr>
          <p:cNvPr id="170" name="Shape 17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71" name="Shape 171"/>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5" name="Shape 175"/>
        <p:cNvGrpSpPr/>
        <p:nvPr/>
      </p:nvGrpSpPr>
      <p:grpSpPr>
        <a:xfrm>
          <a:off y="0" x="0"/>
          <a:ext cy="0" cx="0"/>
          <a:chOff y="0" x="0"/>
          <a:chExt cy="0" cx="0"/>
        </a:xfrm>
      </p:grpSpPr>
      <p:sp>
        <p:nvSpPr>
          <p:cNvPr id="176" name="Shape 17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77" name="Shape 177"/>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1" name="Shape 181"/>
        <p:cNvGrpSpPr/>
        <p:nvPr/>
      </p:nvGrpSpPr>
      <p:grpSpPr>
        <a:xfrm>
          <a:off y="0" x="0"/>
          <a:ext cy="0" cx="0"/>
          <a:chOff y="0" x="0"/>
          <a:chExt cy="0" cx="0"/>
        </a:xfrm>
      </p:grpSpPr>
      <p:sp>
        <p:nvSpPr>
          <p:cNvPr id="182" name="Shape 18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83" name="Shape 183"/>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SzPct val="25000"/>
              <a:buNone/>
            </a:pPr>
            <a:r>
              <a:rPr strike="noStrike" u="none" b="0" cap="none" baseline="0" sz="1100" lang="en" i="0"/>
              <a:t>The presentation can end here.  The best reporters look for multiple news values in every story.  And any story you read in the news should have at least one or two of these values.  REVIEW and make sure the students have notes on all 8 before going on.</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7" name="Shape 187"/>
        <p:cNvGrpSpPr/>
        <p:nvPr/>
      </p:nvGrpSpPr>
      <p:grpSpPr>
        <a:xfrm>
          <a:off y="0" x="0"/>
          <a:ext cy="0" cx="0"/>
          <a:chOff y="0" x="0"/>
          <a:chExt cy="0" cx="0"/>
        </a:xfrm>
      </p:grpSpPr>
      <p:sp>
        <p:nvSpPr>
          <p:cNvPr id="188" name="Shape 18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89" name="Shape 189"/>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SzPct val="25000"/>
              <a:buNone/>
            </a:pPr>
            <a:r>
              <a:rPr strike="noStrike" u="none" b="0" cap="none" baseline="0" sz="1100" lang="en" i="0"/>
              <a:t>Slides 28-37 use this game story as an example for how each of the 8 news values applies, for reinforcement or reteaching of this lesson.  If your student zone out at the idea of sports, you can skip to slide 38, where a breaking news example begins and goes through the same process.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3" name="Shape 193"/>
        <p:cNvGrpSpPr/>
        <p:nvPr/>
      </p:nvGrpSpPr>
      <p:grpSpPr>
        <a:xfrm>
          <a:off y="0" x="0"/>
          <a:ext cy="0" cx="0"/>
          <a:chOff y="0" x="0"/>
          <a:chExt cy="0" cx="0"/>
        </a:xfrm>
      </p:grpSpPr>
      <p:sp>
        <p:nvSpPr>
          <p:cNvPr id="194" name="Shape 19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95" name="Shape 195"/>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 name="Shape 37"/>
        <p:cNvGrpSpPr/>
        <p:nvPr/>
      </p:nvGrpSpPr>
      <p:grpSpPr>
        <a:xfrm>
          <a:off y="0" x="0"/>
          <a:ext cy="0" cx="0"/>
          <a:chOff y="0" x="0"/>
          <a:chExt cy="0" cx="0"/>
        </a:xfrm>
      </p:grpSpPr>
      <p:sp>
        <p:nvSpPr>
          <p:cNvPr id="38" name="Shape 3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9" name="Shape 39"/>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lnSpc>
                <a:spcPct val="100000"/>
              </a:lnSpc>
              <a:spcBef>
                <a:spcPts val="0"/>
              </a:spcBef>
              <a:spcAft>
                <a:spcPts val="0"/>
              </a:spcAft>
              <a:buSzPct val="25000"/>
              <a:buFont typeface="Helvetica Neue"/>
              <a:buNone/>
            </a:pPr>
            <a:r>
              <a:rPr strike="noStrike" u="none" b="0" cap="none" baseline="0" sz="1100" lang="en" i="0">
                <a:latin typeface="Helvetica Neue"/>
                <a:ea typeface="Helvetica Neue"/>
                <a:cs typeface="Helvetica Neue"/>
                <a:sym typeface="Helvetica Neue"/>
              </a:rPr>
              <a:t>When judging the value of news, this is a question that reporters should pose as they consider writing a story. Here, consideration should be given to the story content and the audience. This is judgment, so what might serve as highly valuable news for one publication might serve less for another, and vice-versa.</a:t>
            </a:r>
          </a:p>
          <a:p>
            <a:pPr algn="l" rtl="0" lvl="0" marR="0" indent="0" marL="0">
              <a:spcBef>
                <a:spcPts val="0"/>
              </a:spcBef>
              <a:buNone/>
            </a:pPr>
            <a:r>
              <a:t/>
            </a:r>
            <a:endParaRPr strike="noStrike" u="none" b="0" cap="none" baseline="0" sz="1100" i="0"/>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9" name="Shape 199"/>
        <p:cNvGrpSpPr/>
        <p:nvPr/>
      </p:nvGrpSpPr>
      <p:grpSpPr>
        <a:xfrm>
          <a:off y="0" x="0"/>
          <a:ext cy="0" cx="0"/>
          <a:chOff y="0" x="0"/>
          <a:chExt cy="0" cx="0"/>
        </a:xfrm>
      </p:grpSpPr>
      <p:sp>
        <p:nvSpPr>
          <p:cNvPr id="200" name="Shape 20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01" name="Shape 201"/>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5" name="Shape 205"/>
        <p:cNvGrpSpPr/>
        <p:nvPr/>
      </p:nvGrpSpPr>
      <p:grpSpPr>
        <a:xfrm>
          <a:off y="0" x="0"/>
          <a:ext cy="0" cx="0"/>
          <a:chOff y="0" x="0"/>
          <a:chExt cy="0" cx="0"/>
        </a:xfrm>
      </p:grpSpPr>
      <p:sp>
        <p:nvSpPr>
          <p:cNvPr id="206" name="Shape 20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07" name="Shape 207"/>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1" name="Shape 211"/>
        <p:cNvGrpSpPr/>
        <p:nvPr/>
      </p:nvGrpSpPr>
      <p:grpSpPr>
        <a:xfrm>
          <a:off y="0" x="0"/>
          <a:ext cy="0" cx="0"/>
          <a:chOff y="0" x="0"/>
          <a:chExt cy="0" cx="0"/>
        </a:xfrm>
      </p:grpSpPr>
      <p:sp>
        <p:nvSpPr>
          <p:cNvPr id="212" name="Shape 21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13" name="Shape 213"/>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7" name="Shape 217"/>
        <p:cNvGrpSpPr/>
        <p:nvPr/>
      </p:nvGrpSpPr>
      <p:grpSpPr>
        <a:xfrm>
          <a:off y="0" x="0"/>
          <a:ext cy="0" cx="0"/>
          <a:chOff y="0" x="0"/>
          <a:chExt cy="0" cx="0"/>
        </a:xfrm>
      </p:grpSpPr>
      <p:sp>
        <p:nvSpPr>
          <p:cNvPr id="218" name="Shape 21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19" name="Shape 219"/>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3" name="Shape 223"/>
        <p:cNvGrpSpPr/>
        <p:nvPr/>
      </p:nvGrpSpPr>
      <p:grpSpPr>
        <a:xfrm>
          <a:off y="0" x="0"/>
          <a:ext cy="0" cx="0"/>
          <a:chOff y="0" x="0"/>
          <a:chExt cy="0" cx="0"/>
        </a:xfrm>
      </p:grpSpPr>
      <p:sp>
        <p:nvSpPr>
          <p:cNvPr id="224" name="Shape 22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25" name="Shape 225"/>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9" name="Shape 229"/>
        <p:cNvGrpSpPr/>
        <p:nvPr/>
      </p:nvGrpSpPr>
      <p:grpSpPr>
        <a:xfrm>
          <a:off y="0" x="0"/>
          <a:ext cy="0" cx="0"/>
          <a:chOff y="0" x="0"/>
          <a:chExt cy="0" cx="0"/>
        </a:xfrm>
      </p:grpSpPr>
      <p:sp>
        <p:nvSpPr>
          <p:cNvPr id="230" name="Shape 23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31" name="Shape 231"/>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5" name="Shape 235"/>
        <p:cNvGrpSpPr/>
        <p:nvPr/>
      </p:nvGrpSpPr>
      <p:grpSpPr>
        <a:xfrm>
          <a:off y="0" x="0"/>
          <a:ext cy="0" cx="0"/>
          <a:chOff y="0" x="0"/>
          <a:chExt cy="0" cx="0"/>
        </a:xfrm>
      </p:grpSpPr>
      <p:sp>
        <p:nvSpPr>
          <p:cNvPr id="236" name="Shape 23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37" name="Shape 237"/>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1" name="Shape 241"/>
        <p:cNvGrpSpPr/>
        <p:nvPr/>
      </p:nvGrpSpPr>
      <p:grpSpPr>
        <a:xfrm>
          <a:off y="0" x="0"/>
          <a:ext cy="0" cx="0"/>
          <a:chOff y="0" x="0"/>
          <a:chExt cy="0" cx="0"/>
        </a:xfrm>
      </p:grpSpPr>
      <p:sp>
        <p:nvSpPr>
          <p:cNvPr id="242" name="Shape 24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43" name="Shape 243"/>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lnSpc>
                <a:spcPct val="100000"/>
              </a:lnSpc>
              <a:spcBef>
                <a:spcPts val="0"/>
              </a:spcBef>
              <a:spcAft>
                <a:spcPts val="0"/>
              </a:spcAft>
              <a:buSzPct val="25000"/>
              <a:buFont typeface="Helvetica Neue"/>
              <a:buNone/>
            </a:pPr>
            <a:r>
              <a:rPr strike="noStrike" u="none" b="0" cap="none" baseline="0" sz="1100" lang="en" i="0">
                <a:latin typeface="Helvetica Neue"/>
                <a:ea typeface="Helvetica Neue"/>
                <a:cs typeface="Helvetica Neue"/>
                <a:sym typeface="Helvetica Neue"/>
              </a:rPr>
              <a:t>(if possible, watch a YouTube clip of the game’s ending before evaluating). </a:t>
            </a:r>
          </a:p>
          <a:p>
            <a:pPr algn="l" rtl="0" lvl="0" marR="0" indent="0" marL="0">
              <a:spcBef>
                <a:spcPts val="0"/>
              </a:spcBef>
              <a:buNone/>
            </a:pPr>
            <a:r>
              <a:t/>
            </a:r>
            <a:endParaRPr strike="noStrike" u="none" b="0" cap="none" baseline="0" sz="1100" i="0"/>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7" name="Shape 247"/>
        <p:cNvGrpSpPr/>
        <p:nvPr/>
      </p:nvGrpSpPr>
      <p:grpSpPr>
        <a:xfrm>
          <a:off y="0" x="0"/>
          <a:ext cy="0" cx="0"/>
          <a:chOff y="0" x="0"/>
          <a:chExt cy="0" cx="0"/>
        </a:xfrm>
      </p:grpSpPr>
      <p:sp>
        <p:nvSpPr>
          <p:cNvPr id="248" name="Shape 24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49" name="Shape 249"/>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SzPct val="25000"/>
              <a:buNone/>
            </a:pPr>
            <a:r>
              <a:rPr strike="noStrike" u="none" b="0" cap="none" baseline="0" sz="1100" lang="en" i="0"/>
              <a:t>Teachers: You can see where this is going. You can update these slides with almost any bigger breaking news story to keep it up to date.</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3" name="Shape 253"/>
        <p:cNvGrpSpPr/>
        <p:nvPr/>
      </p:nvGrpSpPr>
      <p:grpSpPr>
        <a:xfrm>
          <a:off y="0" x="0"/>
          <a:ext cy="0" cx="0"/>
          <a:chOff y="0" x="0"/>
          <a:chExt cy="0" cx="0"/>
        </a:xfrm>
      </p:grpSpPr>
      <p:sp>
        <p:nvSpPr>
          <p:cNvPr id="254" name="Shape 25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55" name="Shape 255"/>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 name="Shape 43"/>
        <p:cNvGrpSpPr/>
        <p:nvPr/>
      </p:nvGrpSpPr>
      <p:grpSpPr>
        <a:xfrm>
          <a:off y="0" x="0"/>
          <a:ext cy="0" cx="0"/>
          <a:chOff y="0" x="0"/>
          <a:chExt cy="0" cx="0"/>
        </a:xfrm>
      </p:grpSpPr>
      <p:sp>
        <p:nvSpPr>
          <p:cNvPr id="44" name="Shape 44"/>
          <p:cNvSpPr txBox="1"/>
          <p:nvPr>
            <p:ph idx="1" type="body"/>
          </p:nvPr>
        </p:nvSpPr>
        <p:spPr>
          <a:xfrm>
            <a:off y="4343400" x="685800"/>
            <a:ext cy="4114800" cx="5486399"/>
          </a:xfrm>
          <a:prstGeom prst="rect">
            <a:avLst/>
          </a:prstGeom>
        </p:spPr>
        <p:txBody>
          <a:bodyPr bIns="91425" rIns="91425" lIns="91425" tIns="91425" anchor="t" anchorCtr="0">
            <a:spAutoFit/>
          </a:bodyPr>
          <a:lstStyle/>
          <a:p>
            <a:pPr>
              <a:spcBef>
                <a:spcPts val="0"/>
              </a:spcBef>
              <a:buNone/>
            </a:pPr>
            <a:r>
              <a:t/>
            </a:r>
            <a:endParaRPr/>
          </a:p>
        </p:txBody>
      </p:sp>
      <p:sp>
        <p:nvSpPr>
          <p:cNvPr id="45" name="Shape 45"/>
          <p:cNvSpPr/>
          <p:nvPr>
            <p:ph idx="2" type="sldImg"/>
          </p:nvPr>
        </p:nvSpPr>
        <p:spPr>
          <a:xfrm>
            <a:off y="685800" x="1714752"/>
            <a:ext cy="3429000" cx="3429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9" name="Shape 259"/>
        <p:cNvGrpSpPr/>
        <p:nvPr/>
      </p:nvGrpSpPr>
      <p:grpSpPr>
        <a:xfrm>
          <a:off y="0" x="0"/>
          <a:ext cy="0" cx="0"/>
          <a:chOff y="0" x="0"/>
          <a:chExt cy="0" cx="0"/>
        </a:xfrm>
      </p:grpSpPr>
      <p:sp>
        <p:nvSpPr>
          <p:cNvPr id="260" name="Shape 26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61" name="Shape 261"/>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5" name="Shape 265"/>
        <p:cNvGrpSpPr/>
        <p:nvPr/>
      </p:nvGrpSpPr>
      <p:grpSpPr>
        <a:xfrm>
          <a:off y="0" x="0"/>
          <a:ext cy="0" cx="0"/>
          <a:chOff y="0" x="0"/>
          <a:chExt cy="0" cx="0"/>
        </a:xfrm>
      </p:grpSpPr>
      <p:sp>
        <p:nvSpPr>
          <p:cNvPr id="266" name="Shape 26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67" name="Shape 267"/>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1" name="Shape 271"/>
        <p:cNvGrpSpPr/>
        <p:nvPr/>
      </p:nvGrpSpPr>
      <p:grpSpPr>
        <a:xfrm>
          <a:off y="0" x="0"/>
          <a:ext cy="0" cx="0"/>
          <a:chOff y="0" x="0"/>
          <a:chExt cy="0" cx="0"/>
        </a:xfrm>
      </p:grpSpPr>
      <p:sp>
        <p:nvSpPr>
          <p:cNvPr id="272" name="Shape 27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73" name="Shape 273"/>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7" name="Shape 277"/>
        <p:cNvGrpSpPr/>
        <p:nvPr/>
      </p:nvGrpSpPr>
      <p:grpSpPr>
        <a:xfrm>
          <a:off y="0" x="0"/>
          <a:ext cy="0" cx="0"/>
          <a:chOff y="0" x="0"/>
          <a:chExt cy="0" cx="0"/>
        </a:xfrm>
      </p:grpSpPr>
      <p:sp>
        <p:nvSpPr>
          <p:cNvPr id="278" name="Shape 27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79" name="Shape 279"/>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3" name="Shape 283"/>
        <p:cNvGrpSpPr/>
        <p:nvPr/>
      </p:nvGrpSpPr>
      <p:grpSpPr>
        <a:xfrm>
          <a:off y="0" x="0"/>
          <a:ext cy="0" cx="0"/>
          <a:chOff y="0" x="0"/>
          <a:chExt cy="0" cx="0"/>
        </a:xfrm>
      </p:grpSpPr>
      <p:sp>
        <p:nvSpPr>
          <p:cNvPr id="284" name="Shape 28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85" name="Shape 285"/>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9" name="Shape 289"/>
        <p:cNvGrpSpPr/>
        <p:nvPr/>
      </p:nvGrpSpPr>
      <p:grpSpPr>
        <a:xfrm>
          <a:off y="0" x="0"/>
          <a:ext cy="0" cx="0"/>
          <a:chOff y="0" x="0"/>
          <a:chExt cy="0" cx="0"/>
        </a:xfrm>
      </p:grpSpPr>
      <p:sp>
        <p:nvSpPr>
          <p:cNvPr id="290" name="Shape 29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91" name="Shape 291"/>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5" name="Shape 295"/>
        <p:cNvGrpSpPr/>
        <p:nvPr/>
      </p:nvGrpSpPr>
      <p:grpSpPr>
        <a:xfrm>
          <a:off y="0" x="0"/>
          <a:ext cy="0" cx="0"/>
          <a:chOff y="0" x="0"/>
          <a:chExt cy="0" cx="0"/>
        </a:xfrm>
      </p:grpSpPr>
      <p:sp>
        <p:nvSpPr>
          <p:cNvPr id="296" name="Shape 29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97" name="Shape 297"/>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1" name="Shape 301"/>
        <p:cNvGrpSpPr/>
        <p:nvPr/>
      </p:nvGrpSpPr>
      <p:grpSpPr>
        <a:xfrm>
          <a:off y="0" x="0"/>
          <a:ext cy="0" cx="0"/>
          <a:chOff y="0" x="0"/>
          <a:chExt cy="0" cx="0"/>
        </a:xfrm>
      </p:grpSpPr>
      <p:sp>
        <p:nvSpPr>
          <p:cNvPr id="302" name="Shape 30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03" name="Shape 303"/>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lnSpc>
                <a:spcPct val="100000"/>
              </a:lnSpc>
              <a:spcBef>
                <a:spcPts val="0"/>
              </a:spcBef>
              <a:spcAft>
                <a:spcPts val="0"/>
              </a:spcAft>
              <a:buSzPct val="25000"/>
              <a:buFont typeface="Helvetica Neue"/>
              <a:buNone/>
            </a:pPr>
            <a:r>
              <a:rPr strike="noStrike" u="none" b="0" cap="none" baseline="0" sz="1100" lang="en" i="0">
                <a:latin typeface="Helvetica Neue"/>
                <a:ea typeface="Helvetica Neue"/>
                <a:cs typeface="Helvetica Neue"/>
                <a:sym typeface="Helvetica Neue"/>
              </a:rPr>
              <a:t>(if possible, watch a YouTube clip of the game’s ending before evaluating). </a:t>
            </a:r>
          </a:p>
          <a:p>
            <a:pPr algn="l" rtl="0" lvl="0" marR="0" indent="0" marL="0">
              <a:spcBef>
                <a:spcPts val="0"/>
              </a:spcBef>
              <a:buNone/>
            </a:pPr>
            <a:r>
              <a:t/>
            </a:r>
            <a:endParaRPr strike="noStrike" u="none" b="0" cap="none" baseline="0" sz="1100" i="0"/>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7" name="Shape 307"/>
        <p:cNvGrpSpPr/>
        <p:nvPr/>
      </p:nvGrpSpPr>
      <p:grpSpPr>
        <a:xfrm>
          <a:off y="0" x="0"/>
          <a:ext cy="0" cx="0"/>
          <a:chOff y="0" x="0"/>
          <a:chExt cy="0" cx="0"/>
        </a:xfrm>
      </p:grpSpPr>
      <p:sp>
        <p:nvSpPr>
          <p:cNvPr id="308" name="Shape 30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09" name="Shape 309"/>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3" name="Shape 313"/>
        <p:cNvGrpSpPr/>
        <p:nvPr/>
      </p:nvGrpSpPr>
      <p:grpSpPr>
        <a:xfrm>
          <a:off y="0" x="0"/>
          <a:ext cy="0" cx="0"/>
          <a:chOff y="0" x="0"/>
          <a:chExt cy="0" cx="0"/>
        </a:xfrm>
      </p:grpSpPr>
      <p:sp>
        <p:nvSpPr>
          <p:cNvPr id="314" name="Shape 31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15" name="Shape 315"/>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9" name="Shape 49"/>
        <p:cNvGrpSpPr/>
        <p:nvPr/>
      </p:nvGrpSpPr>
      <p:grpSpPr>
        <a:xfrm>
          <a:off y="0" x="0"/>
          <a:ext cy="0" cx="0"/>
          <a:chOff y="0" x="0"/>
          <a:chExt cy="0" cx="0"/>
        </a:xfrm>
      </p:grpSpPr>
      <p:sp>
        <p:nvSpPr>
          <p:cNvPr id="50" name="Shape 5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51" name="Shape 51"/>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5" name="Shape 55"/>
        <p:cNvGrpSpPr/>
        <p:nvPr/>
      </p:nvGrpSpPr>
      <p:grpSpPr>
        <a:xfrm>
          <a:off y="0" x="0"/>
          <a:ext cy="0" cx="0"/>
          <a:chOff y="0" x="0"/>
          <a:chExt cy="0" cx="0"/>
        </a:xfrm>
      </p:grpSpPr>
      <p:sp>
        <p:nvSpPr>
          <p:cNvPr id="56" name="Shape 5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57" name="Shape 57"/>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1" name="Shape 61"/>
        <p:cNvGrpSpPr/>
        <p:nvPr/>
      </p:nvGrpSpPr>
      <p:grpSpPr>
        <a:xfrm>
          <a:off y="0" x="0"/>
          <a:ext cy="0" cx="0"/>
          <a:chOff y="0" x="0"/>
          <a:chExt cy="0" cx="0"/>
        </a:xfrm>
      </p:grpSpPr>
      <p:sp>
        <p:nvSpPr>
          <p:cNvPr id="62" name="Shape 6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63" name="Shape 63"/>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7" name="Shape 67"/>
        <p:cNvGrpSpPr/>
        <p:nvPr/>
      </p:nvGrpSpPr>
      <p:grpSpPr>
        <a:xfrm>
          <a:off y="0" x="0"/>
          <a:ext cy="0" cx="0"/>
          <a:chOff y="0" x="0"/>
          <a:chExt cy="0" cx="0"/>
        </a:xfrm>
      </p:grpSpPr>
      <p:sp>
        <p:nvSpPr>
          <p:cNvPr id="68" name="Shape 6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69" name="Shape 69"/>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3" name="Shape 73"/>
        <p:cNvGrpSpPr/>
        <p:nvPr/>
      </p:nvGrpSpPr>
      <p:grpSpPr>
        <a:xfrm>
          <a:off y="0" x="0"/>
          <a:ext cy="0" cx="0"/>
          <a:chOff y="0" x="0"/>
          <a:chExt cy="0" cx="0"/>
        </a:xfrm>
      </p:grpSpPr>
      <p:sp>
        <p:nvSpPr>
          <p:cNvPr id="74" name="Shape 7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75" name="Shape 75"/>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None/>
            </a:pPr>
            <a:r>
              <a:t/>
            </a:r>
            <a:endParaRPr strike="noStrike" u="none" b="0" cap="none" baseline="0" sz="1100" i="0"/>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type="ctrTitle"/>
          </p:nvPr>
        </p:nvSpPr>
        <p:spPr>
          <a:xfrm>
            <a:off y="2111123" x="685800"/>
            <a:ext cy="1546500" cx="7772400"/>
          </a:xfrm>
          <a:prstGeom prst="rect">
            <a:avLst/>
          </a:prstGeom>
          <a:noFill/>
          <a:ln>
            <a:noFill/>
          </a:ln>
        </p:spPr>
        <p:txBody>
          <a:bodyPr bIns="91425" rIns="91425" lIns="91425" tIns="91425" anchor="b" anchorCtr="0"/>
          <a:lstStyle>
            <a:lvl1pPr algn="ctr" rtl="0" marR="0" indent="304800" marL="0">
              <a:lnSpc>
                <a:spcPct val="100000"/>
              </a:lnSpc>
              <a:spcBef>
                <a:spcPts val="0"/>
              </a:spcBef>
              <a:spcAft>
                <a:spcPts val="0"/>
              </a:spcAft>
              <a:buClr>
                <a:schemeClr val="dk1"/>
              </a:buClr>
              <a:buFont typeface="Arial"/>
              <a:buNone/>
              <a:defRPr/>
            </a:lvl1pPr>
            <a:lvl2pPr algn="ctr" rtl="0" marR="0" indent="304800" marL="0">
              <a:lnSpc>
                <a:spcPct val="100000"/>
              </a:lnSpc>
              <a:spcBef>
                <a:spcPts val="0"/>
              </a:spcBef>
              <a:spcAft>
                <a:spcPts val="0"/>
              </a:spcAft>
              <a:buClr>
                <a:schemeClr val="dk1"/>
              </a:buClr>
              <a:buFont typeface="Arial"/>
              <a:buNone/>
              <a:defRPr/>
            </a:lvl2pPr>
            <a:lvl3pPr algn="ctr" rtl="0" marR="0" indent="304800" marL="0">
              <a:spcBef>
                <a:spcPts val="0"/>
              </a:spcBef>
              <a:buClr>
                <a:schemeClr val="dk1"/>
              </a:buClr>
              <a:buFont typeface="Arial"/>
              <a:buNone/>
              <a:defRPr/>
            </a:lvl3pPr>
            <a:lvl4pPr algn="ctr" rtl="0" marR="0" indent="304800" marL="0">
              <a:spcBef>
                <a:spcPts val="0"/>
              </a:spcBef>
              <a:buClr>
                <a:schemeClr val="dk1"/>
              </a:buClr>
              <a:buFont typeface="Arial"/>
              <a:buNone/>
              <a:defRPr/>
            </a:lvl4pPr>
            <a:lvl5pPr algn="ctr" rtl="0" marR="0" indent="304800" marL="0">
              <a:spcBef>
                <a:spcPts val="0"/>
              </a:spcBef>
              <a:buClr>
                <a:schemeClr val="dk1"/>
              </a:buClr>
              <a:buFont typeface="Arial"/>
              <a:buNone/>
              <a:defRPr/>
            </a:lvl5pPr>
            <a:lvl6pPr algn="ctr" rtl="0" marR="0" indent="304800" marL="0">
              <a:spcBef>
                <a:spcPts val="0"/>
              </a:spcBef>
              <a:buClr>
                <a:schemeClr val="dk1"/>
              </a:buClr>
              <a:buFont typeface="Arial"/>
              <a:buNone/>
              <a:defRPr/>
            </a:lvl6pPr>
            <a:lvl7pPr algn="ctr" rtl="0" marR="0" indent="304800" marL="0">
              <a:spcBef>
                <a:spcPts val="0"/>
              </a:spcBef>
              <a:buClr>
                <a:schemeClr val="dk1"/>
              </a:buClr>
              <a:buFont typeface="Arial"/>
              <a:buNone/>
              <a:defRPr/>
            </a:lvl7pPr>
            <a:lvl8pPr algn="ctr" rtl="0" marR="0" indent="304800" marL="0">
              <a:spcBef>
                <a:spcPts val="0"/>
              </a:spcBef>
              <a:buClr>
                <a:schemeClr val="dk1"/>
              </a:buClr>
              <a:buFont typeface="Arial"/>
              <a:buNone/>
              <a:defRPr/>
            </a:lvl8pPr>
            <a:lvl9pPr algn="ctr" rtl="0" marR="0" indent="304800" marL="0">
              <a:spcBef>
                <a:spcPts val="0"/>
              </a:spcBef>
              <a:buClr>
                <a:schemeClr val="dk1"/>
              </a:buClr>
              <a:buFont typeface="Arial"/>
              <a:buNone/>
              <a:defRPr/>
            </a:lvl9pPr>
          </a:lstStyle>
          <a:p/>
        </p:txBody>
      </p:sp>
      <p:sp>
        <p:nvSpPr>
          <p:cNvPr id="9" name="Shape 9"/>
          <p:cNvSpPr txBox="1"/>
          <p:nvPr>
            <p:ph idx="1" type="subTitle"/>
          </p:nvPr>
        </p:nvSpPr>
        <p:spPr>
          <a:xfrm>
            <a:off y="3786737" x="685800"/>
            <a:ext cy="1046400" cx="7772400"/>
          </a:xfrm>
          <a:prstGeom prst="rect">
            <a:avLst/>
          </a:prstGeom>
          <a:noFill/>
          <a:ln>
            <a:noFill/>
          </a:ln>
        </p:spPr>
        <p:txBody>
          <a:bodyPr bIns="91425" rIns="91425" lIns="91425" tIns="91425" anchor="t" anchorCtr="0"/>
          <a:lstStyle>
            <a:lvl1pPr algn="ctr" rtl="0" marR="0" indent="0" marL="0">
              <a:lnSpc>
                <a:spcPct val="100000"/>
              </a:lnSpc>
              <a:spcBef>
                <a:spcPts val="0"/>
              </a:spcBef>
              <a:spcAft>
                <a:spcPts val="0"/>
              </a:spcAft>
              <a:buClr>
                <a:schemeClr val="dk2"/>
              </a:buClr>
              <a:buFont typeface="Arial"/>
              <a:buNone/>
              <a:defRPr/>
            </a:lvl1pPr>
            <a:lvl2pPr algn="ctr" rtl="0" marR="0" indent="190500" marL="0">
              <a:lnSpc>
                <a:spcPct val="100000"/>
              </a:lnSpc>
              <a:spcBef>
                <a:spcPts val="0"/>
              </a:spcBef>
              <a:spcAft>
                <a:spcPts val="0"/>
              </a:spcAft>
              <a:buClr>
                <a:schemeClr val="dk2"/>
              </a:buClr>
              <a:buFont typeface="Arial"/>
              <a:buNone/>
              <a:defRPr/>
            </a:lvl2pPr>
            <a:lvl3pPr algn="ctr" rtl="0" marR="0" indent="190500" marL="0">
              <a:lnSpc>
                <a:spcPct val="100000"/>
              </a:lnSpc>
              <a:spcBef>
                <a:spcPts val="0"/>
              </a:spcBef>
              <a:spcAft>
                <a:spcPts val="0"/>
              </a:spcAft>
              <a:buClr>
                <a:schemeClr val="dk2"/>
              </a:buClr>
              <a:buFont typeface="Arial"/>
              <a:buNone/>
              <a:defRPr/>
            </a:lvl3pPr>
            <a:lvl4pPr algn="ctr" rtl="0" marR="0" indent="190500" marL="0">
              <a:lnSpc>
                <a:spcPct val="100000"/>
              </a:lnSpc>
              <a:spcBef>
                <a:spcPts val="0"/>
              </a:spcBef>
              <a:spcAft>
                <a:spcPts val="0"/>
              </a:spcAft>
              <a:buClr>
                <a:schemeClr val="dk2"/>
              </a:buClr>
              <a:buFont typeface="Arial"/>
              <a:buNone/>
              <a:defRPr/>
            </a:lvl4pPr>
            <a:lvl5pPr algn="ctr" rtl="0" marR="0" indent="190500" marL="0">
              <a:lnSpc>
                <a:spcPct val="100000"/>
              </a:lnSpc>
              <a:spcBef>
                <a:spcPts val="0"/>
              </a:spcBef>
              <a:spcAft>
                <a:spcPts val="0"/>
              </a:spcAft>
              <a:buClr>
                <a:schemeClr val="dk2"/>
              </a:buClr>
              <a:buFont typeface="Arial"/>
              <a:buNone/>
              <a:defRPr/>
            </a:lvl5pPr>
            <a:lvl6pPr algn="ctr" rtl="0" marR="0" indent="190500" marL="0">
              <a:lnSpc>
                <a:spcPct val="100000"/>
              </a:lnSpc>
              <a:spcBef>
                <a:spcPts val="0"/>
              </a:spcBef>
              <a:spcAft>
                <a:spcPts val="0"/>
              </a:spcAft>
              <a:buClr>
                <a:schemeClr val="dk2"/>
              </a:buClr>
              <a:buFont typeface="Arial"/>
              <a:buNone/>
              <a:defRPr/>
            </a:lvl6pPr>
            <a:lvl7pPr algn="ctr" rtl="0" marR="0" indent="190500" marL="0">
              <a:lnSpc>
                <a:spcPct val="100000"/>
              </a:lnSpc>
              <a:spcBef>
                <a:spcPts val="0"/>
              </a:spcBef>
              <a:spcAft>
                <a:spcPts val="0"/>
              </a:spcAft>
              <a:buClr>
                <a:schemeClr val="dk2"/>
              </a:buClr>
              <a:buFont typeface="Arial"/>
              <a:buNone/>
              <a:defRPr/>
            </a:lvl7pPr>
            <a:lvl8pPr algn="ctr" rtl="0" marR="0" indent="190500" marL="0">
              <a:lnSpc>
                <a:spcPct val="100000"/>
              </a:lnSpc>
              <a:spcBef>
                <a:spcPts val="0"/>
              </a:spcBef>
              <a:spcAft>
                <a:spcPts val="0"/>
              </a:spcAft>
              <a:buClr>
                <a:schemeClr val="dk2"/>
              </a:buClr>
              <a:buFont typeface="Arial"/>
              <a:buNone/>
              <a:defRPr/>
            </a:lvl8pPr>
            <a:lvl9pPr algn="ctr" rtl="0" marR="0" indent="190500" marL="0">
              <a:lnSpc>
                <a:spcPct val="100000"/>
              </a:lnSpc>
              <a:spcBef>
                <a:spcPts val="0"/>
              </a:spcBef>
              <a:spcAft>
                <a:spcPts val="0"/>
              </a:spcAft>
              <a:buClr>
                <a:schemeClr val="dk2"/>
              </a:buClr>
              <a:buFont typeface="Arial"/>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74637" x="457200"/>
            <a:ext cy="1143000" cx="8229600"/>
          </a:xfrm>
          <a:prstGeom prst="rect">
            <a:avLst/>
          </a:prstGeom>
          <a:noFill/>
          <a:ln>
            <a:noFill/>
          </a:ln>
        </p:spPr>
        <p:txBody>
          <a:bodyPr bIns="91425" rIns="91425" lIns="91425" t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2" name="Shape 12"/>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rtl="0">
              <a:spcBef>
                <a:spcPts val="0"/>
              </a:spcBef>
              <a:defRPr/>
            </a:lvl1pPr>
            <a:lvl2pPr rtl="0" indent="457200">
              <a:spcBef>
                <a:spcPts val="0"/>
              </a:spcBef>
              <a:defRPr/>
            </a:lvl2pPr>
            <a:lvl3pPr rtl="0" indent="914400">
              <a:spcBef>
                <a:spcPts val="0"/>
              </a:spcBef>
              <a:defRPr/>
            </a:lvl3pPr>
            <a:lvl4pPr rtl="0" indent="137160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74637" x="457200"/>
            <a:ext cy="1143000" cx="8229600"/>
          </a:xfrm>
          <a:prstGeom prst="rect">
            <a:avLst/>
          </a:prstGeom>
          <a:noFill/>
          <a:ln>
            <a:noFill/>
          </a:ln>
        </p:spPr>
        <p:txBody>
          <a:bodyPr bIns="91425" rIns="91425" lIns="91425" t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5" name="Shape 15"/>
          <p:cNvSpPr txBox="1"/>
          <p:nvPr>
            <p:ph idx="1" type="body"/>
          </p:nvPr>
        </p:nvSpPr>
        <p:spPr>
          <a:xfrm>
            <a:off y="1600200" x="457200"/>
            <a:ext cy="4967700" cx="399450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6" name="Shape 16"/>
          <p:cNvSpPr txBox="1"/>
          <p:nvPr>
            <p:ph idx="2" type="body"/>
          </p:nvPr>
        </p:nvSpPr>
        <p:spPr>
          <a:xfrm>
            <a:off y="1600200" x="4692273"/>
            <a:ext cy="4967700" cx="399450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74637" x="457200"/>
            <a:ext cy="1143000" cx="8229600"/>
          </a:xfrm>
          <a:prstGeom prst="rect">
            <a:avLst/>
          </a:prstGeom>
          <a:noFill/>
          <a:ln>
            <a:noFill/>
          </a:ln>
        </p:spPr>
        <p:txBody>
          <a:bodyPr bIns="91425" rIns="91425" lIns="91425" t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5875078" x="457200"/>
            <a:ext cy="692700" cx="8229600"/>
          </a:xfrm>
          <a:prstGeom prst="rect">
            <a:avLst/>
          </a:prstGeom>
          <a:noFill/>
          <a:ln>
            <a:noFill/>
          </a:ln>
        </p:spPr>
        <p:txBody>
          <a:bodyPr bIns="91425" rIns="91425" lIns="91425" tIns="91425" anchor="t" anchorCtr="0"/>
          <a:lstStyle>
            <a:lvl1pPr algn="ctr" rtl="0" indent="-171450" marL="285750">
              <a:spcBef>
                <a:spcPts val="360"/>
              </a:spcBef>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buClr>
                <a:schemeClr val="dk1"/>
              </a:buClr>
              <a:buFont typeface="Arial"/>
              <a:buNone/>
              <a:defRPr/>
            </a:lvl1pPr>
            <a:lvl2pPr algn="l" rtl="0" marR="0" indent="228600" marL="0">
              <a:lnSpc>
                <a:spcPct val="100000"/>
              </a:lnSpc>
              <a:spcBef>
                <a:spcPts val="0"/>
              </a:spcBef>
              <a:spcAft>
                <a:spcPts val="0"/>
              </a:spcAft>
              <a:buClr>
                <a:schemeClr val="dk1"/>
              </a:buClr>
              <a:buFont typeface="Arial"/>
              <a:buNone/>
              <a:defRPr/>
            </a:lvl2pPr>
            <a:lvl3pPr algn="l" rtl="0" marR="0" indent="228600" marL="0">
              <a:spcBef>
                <a:spcPts val="0"/>
              </a:spcBef>
              <a:buClr>
                <a:schemeClr val="dk1"/>
              </a:buClr>
              <a:buFont typeface="Arial"/>
              <a:buNone/>
              <a:defRPr/>
            </a:lvl3pPr>
            <a:lvl4pPr algn="l" rtl="0" marR="0" indent="228600" marL="0">
              <a:spcBef>
                <a:spcPts val="0"/>
              </a:spcBef>
              <a:buClr>
                <a:schemeClr val="dk1"/>
              </a:buClr>
              <a:buFont typeface="Arial"/>
              <a:buNone/>
              <a:defRPr/>
            </a:lvl4pPr>
            <a:lvl5pPr algn="l" rtl="0" marR="0" indent="228600" marL="0">
              <a:spcBef>
                <a:spcPts val="0"/>
              </a:spcBef>
              <a:buClr>
                <a:schemeClr val="dk1"/>
              </a:buClr>
              <a:buFont typeface="Arial"/>
              <a:buNone/>
              <a:defRPr/>
            </a:lvl5pPr>
            <a:lvl6pPr algn="l" rtl="0" marR="0" indent="228600" marL="0">
              <a:spcBef>
                <a:spcPts val="0"/>
              </a:spcBef>
              <a:buClr>
                <a:schemeClr val="dk1"/>
              </a:buClr>
              <a:buFont typeface="Arial"/>
              <a:buNone/>
              <a:defRPr/>
            </a:lvl6pPr>
            <a:lvl7pPr algn="l" rtl="0" marR="0" indent="228600" marL="0">
              <a:spcBef>
                <a:spcPts val="0"/>
              </a:spcBef>
              <a:buClr>
                <a:schemeClr val="dk1"/>
              </a:buClr>
              <a:buFont typeface="Arial"/>
              <a:buNone/>
              <a:defRPr/>
            </a:lvl7pPr>
            <a:lvl8pPr algn="l" rtl="0" marR="0" indent="228600" marL="0">
              <a:spcBef>
                <a:spcPts val="0"/>
              </a:spcBef>
              <a:buClr>
                <a:schemeClr val="dk1"/>
              </a:buClr>
              <a:buFont typeface="Arial"/>
              <a:buNone/>
              <a:defRPr/>
            </a:lvl8pPr>
            <a:lvl9pPr algn="l" rtl="0" marR="0" indent="228600" marL="0">
              <a:spcBef>
                <a:spcPts val="0"/>
              </a:spcBef>
              <a:buClr>
                <a:schemeClr val="dk1"/>
              </a:buClr>
              <a:buFont typeface="Arial"/>
              <a:buNone/>
              <a:defRPr/>
            </a:lvl9pPr>
          </a:lstStyle>
          <a:p/>
        </p:txBody>
      </p:sp>
      <p:sp>
        <p:nvSpPr>
          <p:cNvPr id="6" name="Shape 6"/>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algn="l" rtl="0" marR="0" indent="-152400" marL="342900">
              <a:lnSpc>
                <a:spcPct val="100000"/>
              </a:lnSpc>
              <a:spcBef>
                <a:spcPts val="600"/>
              </a:spcBef>
              <a:spcAft>
                <a:spcPts val="0"/>
              </a:spcAft>
              <a:buClr>
                <a:schemeClr val="dk1"/>
              </a:buClr>
              <a:buFont typeface="Arial"/>
              <a:buNone/>
              <a:defRPr/>
            </a:lvl1pPr>
            <a:lvl2pPr algn="l" rtl="0" marR="0" indent="-133350" marL="742950">
              <a:lnSpc>
                <a:spcPct val="100000"/>
              </a:lnSpc>
              <a:spcBef>
                <a:spcPts val="480"/>
              </a:spcBef>
              <a:spcAft>
                <a:spcPts val="0"/>
              </a:spcAft>
              <a:buClr>
                <a:schemeClr val="dk1"/>
              </a:buClr>
              <a:buFont typeface="Arial"/>
              <a:buNone/>
              <a:defRPr/>
            </a:lvl2pPr>
            <a:lvl3pPr algn="l" rtl="0" marR="0" indent="-76200" marL="1143000">
              <a:lnSpc>
                <a:spcPct val="100000"/>
              </a:lnSpc>
              <a:spcBef>
                <a:spcPts val="480"/>
              </a:spcBef>
              <a:spcAft>
                <a:spcPts val="0"/>
              </a:spcAft>
              <a:buClr>
                <a:schemeClr val="dk1"/>
              </a:buClr>
              <a:buFont typeface="Arial"/>
              <a:buNone/>
              <a:defRPr/>
            </a:lvl3pPr>
            <a:lvl4pPr algn="l" rtl="0" marR="0" indent="-114300" marL="1600200">
              <a:lnSpc>
                <a:spcPct val="100000"/>
              </a:lnSpc>
              <a:spcBef>
                <a:spcPts val="360"/>
              </a:spcBef>
              <a:spcAft>
                <a:spcPts val="0"/>
              </a:spcAft>
              <a:buClr>
                <a:schemeClr val="dk1"/>
              </a:buClr>
              <a:buFont typeface="Arial"/>
              <a:buNone/>
              <a:defRPr/>
            </a:lvl4pPr>
            <a:lvl5pPr algn="l" rtl="0" marR="0" indent="-114300" marL="2057400">
              <a:lnSpc>
                <a:spcPct val="100000"/>
              </a:lnSpc>
              <a:spcBef>
                <a:spcPts val="360"/>
              </a:spcBef>
              <a:spcAft>
                <a:spcPts val="0"/>
              </a:spcAft>
              <a:buClr>
                <a:schemeClr val="dk1"/>
              </a:buClr>
              <a:buFont typeface="Arial"/>
              <a:buNone/>
              <a:defRPr/>
            </a:lvl5pPr>
            <a:lvl6pPr algn="l" rtl="0" marR="0" indent="-114300" marL="2514600">
              <a:lnSpc>
                <a:spcPct val="100000"/>
              </a:lnSpc>
              <a:spcBef>
                <a:spcPts val="360"/>
              </a:spcBef>
              <a:spcAft>
                <a:spcPts val="0"/>
              </a:spcAft>
              <a:buClr>
                <a:schemeClr val="dk1"/>
              </a:buClr>
              <a:buFont typeface="Arial"/>
              <a:buNone/>
              <a:defRPr/>
            </a:lvl6pPr>
            <a:lvl7pPr algn="l" rtl="0" marR="0" indent="-114300" marL="2971800">
              <a:lnSpc>
                <a:spcPct val="100000"/>
              </a:lnSpc>
              <a:spcBef>
                <a:spcPts val="360"/>
              </a:spcBef>
              <a:spcAft>
                <a:spcPts val="0"/>
              </a:spcAft>
              <a:buClr>
                <a:schemeClr val="dk1"/>
              </a:buClr>
              <a:buFont typeface="Arial"/>
              <a:buNone/>
              <a:defRPr/>
            </a:lvl7pPr>
            <a:lvl8pPr algn="l" rtl="0" marR="0" indent="-114300" marL="3429000">
              <a:lnSpc>
                <a:spcPct val="100000"/>
              </a:lnSpc>
              <a:spcBef>
                <a:spcPts val="360"/>
              </a:spcBef>
              <a:spcAft>
                <a:spcPts val="0"/>
              </a:spcAft>
              <a:buClr>
                <a:schemeClr val="dk1"/>
              </a:buClr>
              <a:buFont typeface="Arial"/>
              <a:buNone/>
              <a:defRPr/>
            </a:lvl8pPr>
            <a:lvl9pPr algn="l" rtl="0" marR="0" indent="-114300" marL="3886200">
              <a:lnSpc>
                <a:spcPct val="100000"/>
              </a:lnSpc>
              <a:spcBef>
                <a:spcPts val="360"/>
              </a:spcBef>
              <a:spcAft>
                <a:spcPts val="0"/>
              </a:spcAft>
              <a:buClr>
                <a:schemeClr val="dk1"/>
              </a:buClr>
              <a:buFont typeface="Arial"/>
              <a:buNone/>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0.jpg" Type="http://schemas.openxmlformats.org/officeDocument/2006/relationships/image"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2.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2.xml" Type="http://schemas.openxmlformats.org/officeDocument/2006/relationships/slideLayout" Id="rId1"/></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2.xml" Type="http://schemas.openxmlformats.org/officeDocument/2006/relationships/slideLayout" Id="rId1"/></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2.xml" Type="http://schemas.openxmlformats.org/officeDocument/2006/relationships/slideLayout" Id="rId1"/></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2.xml" Type="http://schemas.openxmlformats.org/officeDocument/2006/relationships/slideLayout" Id="rId1"/></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2.xml" Type="http://schemas.openxmlformats.org/officeDocument/2006/relationships/slideLayout" Id="rId1"/></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2.xml" Type="http://schemas.openxmlformats.org/officeDocument/2006/relationships/slideLayout" Id="rId1"/></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2.xml" Type="http://schemas.openxmlformats.org/officeDocument/2006/relationships/slideLayout" Id="rId1"/></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2.xml" Type="http://schemas.openxmlformats.org/officeDocument/2006/relationships/slideLayout" Id="rId1"/></Relationships>
</file>

<file path=ppt/slides/_rels/slide32.xml.rels><?xml version="1.0" encoding="UTF-8" standalone="yes"?><Relationships xmlns="http://schemas.openxmlformats.org/package/2006/relationships"><Relationship Target="../notesSlides/notesSlide32.xml" Type="http://schemas.openxmlformats.org/officeDocument/2006/relationships/notesSlide" Id="rId2"/><Relationship Target="../slideLayouts/slideLayout2.xml" Type="http://schemas.openxmlformats.org/officeDocument/2006/relationships/slideLayout" Id="rId1"/></Relationships>
</file>

<file path=ppt/slides/_rels/slide33.xml.rels><?xml version="1.0" encoding="UTF-8" standalone="yes"?><Relationships xmlns="http://schemas.openxmlformats.org/package/2006/relationships"><Relationship Target="../notesSlides/notesSlide33.xml" Type="http://schemas.openxmlformats.org/officeDocument/2006/relationships/notesSlide" Id="rId2"/><Relationship Target="../slideLayouts/slideLayout2.xml" Type="http://schemas.openxmlformats.org/officeDocument/2006/relationships/slideLayout" Id="rId1"/></Relationships>
</file>

<file path=ppt/slides/_rels/slide34.xml.rels><?xml version="1.0" encoding="UTF-8" standalone="yes"?><Relationships xmlns="http://schemas.openxmlformats.org/package/2006/relationships"><Relationship Target="../notesSlides/notesSlide34.xml" Type="http://schemas.openxmlformats.org/officeDocument/2006/relationships/notesSlide" Id="rId2"/><Relationship Target="../slideLayouts/slideLayout2.xml" Type="http://schemas.openxmlformats.org/officeDocument/2006/relationships/slideLayout" Id="rId1"/></Relationships>
</file>

<file path=ppt/slides/_rels/slide35.xml.rels><?xml version="1.0" encoding="UTF-8" standalone="yes"?><Relationships xmlns="http://schemas.openxmlformats.org/package/2006/relationships"><Relationship Target="../notesSlides/notesSlide35.xml" Type="http://schemas.openxmlformats.org/officeDocument/2006/relationships/notesSlide" Id="rId2"/><Relationship Target="../slideLayouts/slideLayout2.xml" Type="http://schemas.openxmlformats.org/officeDocument/2006/relationships/slideLayout" Id="rId1"/></Relationships>
</file>

<file path=ppt/slides/_rels/slide36.xml.rels><?xml version="1.0" encoding="UTF-8" standalone="yes"?><Relationships xmlns="http://schemas.openxmlformats.org/package/2006/relationships"><Relationship Target="../notesSlides/notesSlide36.xml" Type="http://schemas.openxmlformats.org/officeDocument/2006/relationships/notesSlide" Id="rId2"/><Relationship Target="../slideLayouts/slideLayout2.xml" Type="http://schemas.openxmlformats.org/officeDocument/2006/relationships/slideLayout" Id="rId1"/></Relationships>
</file>

<file path=ppt/slides/_rels/slide37.xml.rels><?xml version="1.0" encoding="UTF-8" standalone="yes"?><Relationships xmlns="http://schemas.openxmlformats.org/package/2006/relationships"><Relationship Target="../notesSlides/notesSlide37.xml" Type="http://schemas.openxmlformats.org/officeDocument/2006/relationships/notesSlide" Id="rId2"/><Relationship Target="../slideLayouts/slideLayout2.xml" Type="http://schemas.openxmlformats.org/officeDocument/2006/relationships/slideLayout" Id="rId1"/></Relationships>
</file>

<file path=ppt/slides/_rels/slide38.xml.rels><?xml version="1.0" encoding="UTF-8" standalone="yes"?><Relationships xmlns="http://schemas.openxmlformats.org/package/2006/relationships"><Relationship Target="../notesSlides/notesSlide38.xml" Type="http://schemas.openxmlformats.org/officeDocument/2006/relationships/notesSlide" Id="rId2"/><Relationship Target="../slideLayouts/slideLayout2.xml" Type="http://schemas.openxmlformats.org/officeDocument/2006/relationships/slideLayout" Id="rId1"/></Relationships>
</file>

<file path=ppt/slides/_rels/slide39.xml.rels><?xml version="1.0" encoding="UTF-8" standalone="yes"?><Relationships xmlns="http://schemas.openxmlformats.org/package/2006/relationships"><Relationship Target="../notesSlides/notesSlide39.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40.xml.rels><?xml version="1.0" encoding="UTF-8" standalone="yes"?><Relationships xmlns="http://schemas.openxmlformats.org/package/2006/relationships"><Relationship Target="../notesSlides/notesSlide40.xml" Type="http://schemas.openxmlformats.org/officeDocument/2006/relationships/notesSlide" Id="rId2"/><Relationship Target="../slideLayouts/slideLayout2.xml" Type="http://schemas.openxmlformats.org/officeDocument/2006/relationships/slideLayout" Id="rId1"/></Relationships>
</file>

<file path=ppt/slides/_rels/slide41.xml.rels><?xml version="1.0" encoding="UTF-8" standalone="yes"?><Relationships xmlns="http://schemas.openxmlformats.org/package/2006/relationships"><Relationship Target="../notesSlides/notesSlide41.xml" Type="http://schemas.openxmlformats.org/officeDocument/2006/relationships/notesSlide" Id="rId2"/><Relationship Target="../slideLayouts/slideLayout2.xml" Type="http://schemas.openxmlformats.org/officeDocument/2006/relationships/slideLayout" Id="rId1"/></Relationships>
</file>

<file path=ppt/slides/_rels/slide42.xml.rels><?xml version="1.0" encoding="UTF-8" standalone="yes"?><Relationships xmlns="http://schemas.openxmlformats.org/package/2006/relationships"><Relationship Target="../notesSlides/notesSlide42.xml" Type="http://schemas.openxmlformats.org/officeDocument/2006/relationships/notesSlide" Id="rId2"/><Relationship Target="../slideLayouts/slideLayout2.xml" Type="http://schemas.openxmlformats.org/officeDocument/2006/relationships/slideLayout" Id="rId1"/></Relationships>
</file>

<file path=ppt/slides/_rels/slide43.xml.rels><?xml version="1.0" encoding="UTF-8" standalone="yes"?><Relationships xmlns="http://schemas.openxmlformats.org/package/2006/relationships"><Relationship Target="../notesSlides/notesSlide43.xml" Type="http://schemas.openxmlformats.org/officeDocument/2006/relationships/notesSlide" Id="rId2"/><Relationship Target="../slideLayouts/slideLayout2.xml" Type="http://schemas.openxmlformats.org/officeDocument/2006/relationships/slideLayout" Id="rId1"/></Relationships>
</file>

<file path=ppt/slides/_rels/slide44.xml.rels><?xml version="1.0" encoding="UTF-8" standalone="yes"?><Relationships xmlns="http://schemas.openxmlformats.org/package/2006/relationships"><Relationship Target="../notesSlides/notesSlide44.xml" Type="http://schemas.openxmlformats.org/officeDocument/2006/relationships/notesSlide" Id="rId2"/><Relationship Target="../slideLayouts/slideLayout2.xml" Type="http://schemas.openxmlformats.org/officeDocument/2006/relationships/slideLayout" Id="rId1"/></Relationships>
</file>

<file path=ppt/slides/_rels/slide45.xml.rels><?xml version="1.0" encoding="UTF-8" standalone="yes"?><Relationships xmlns="http://schemas.openxmlformats.org/package/2006/relationships"><Relationship Target="../notesSlides/notesSlide45.xml" Type="http://schemas.openxmlformats.org/officeDocument/2006/relationships/notesSlide" Id="rId2"/><Relationship Target="../slideLayouts/slideLayout2.xml" Type="http://schemas.openxmlformats.org/officeDocument/2006/relationships/slideLayout" Id="rId1"/></Relationships>
</file>

<file path=ppt/slides/_rels/slide46.xml.rels><?xml version="1.0" encoding="UTF-8" standalone="yes"?><Relationships xmlns="http://schemas.openxmlformats.org/package/2006/relationships"><Relationship Target="../notesSlides/notesSlide46.xml" Type="http://schemas.openxmlformats.org/officeDocument/2006/relationships/notesSlide" Id="rId2"/><Relationship Target="../slideLayouts/slideLayout2.xml" Type="http://schemas.openxmlformats.org/officeDocument/2006/relationships/slideLayout" Id="rId1"/></Relationships>
</file>

<file path=ppt/slides/_rels/slide47.xml.rels><?xml version="1.0" encoding="UTF-8" standalone="yes"?><Relationships xmlns="http://schemas.openxmlformats.org/package/2006/relationships"><Relationship Target="../notesSlides/notesSlide47.xml" Type="http://schemas.openxmlformats.org/officeDocument/2006/relationships/notesSlide" Id="rId2"/><Relationship Target="../slideLayouts/slideLayout2.xml" Type="http://schemas.openxmlformats.org/officeDocument/2006/relationships/slideLayout" Id="rId1"/></Relationships>
</file>

<file path=ppt/slides/_rels/slide48.xml.rels><?xml version="1.0" encoding="UTF-8" standalone="yes"?><Relationships xmlns="http://schemas.openxmlformats.org/package/2006/relationships"><Relationship Target="../notesSlides/notesSlide48.xml" Type="http://schemas.openxmlformats.org/officeDocument/2006/relationships/notesSlide" Id="rId2"/><Relationship Target="../slideLayouts/slideLayout2.xml" Type="http://schemas.openxmlformats.org/officeDocument/2006/relationships/slideLayout" Id="rId1"/></Relationships>
</file>

<file path=ppt/slides/_rels/slide49.xml.rels><?xml version="1.0" encoding="UTF-8" standalone="yes"?><Relationships xmlns="http://schemas.openxmlformats.org/package/2006/relationships"><Relationship Target="../notesSlides/notesSlide49.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t="0" b="0" r="0" l="0"/>
          </a:stretch>
        </a:blipFill>
      </p:bgPr>
    </p:bg>
    <p:spTree>
      <p:nvGrpSpPr>
        <p:cNvPr id="22" name="Shape 22"/>
        <p:cNvGrpSpPr/>
        <p:nvPr/>
      </p:nvGrpSpPr>
      <p:grpSpPr>
        <a:xfrm>
          <a:off y="0" x="0"/>
          <a:ext cy="0" cx="0"/>
          <a:chOff y="0" x="0"/>
          <a:chExt cy="0" cx="0"/>
        </a:xfrm>
      </p:grpSpPr>
      <p:sp>
        <p:nvSpPr>
          <p:cNvPr id="23" name="Shape 23"/>
          <p:cNvSpPr txBox="1"/>
          <p:nvPr>
            <p:ph type="ctrTitle"/>
          </p:nvPr>
        </p:nvSpPr>
        <p:spPr>
          <a:xfrm>
            <a:off y="3142438" x="685800"/>
            <a:ext cy="1405909" cx="7772400"/>
          </a:xfrm>
          <a:prstGeom prst="rect">
            <a:avLst/>
          </a:prstGeom>
          <a:noFill/>
          <a:ln>
            <a:noFill/>
          </a:ln>
        </p:spPr>
        <p:txBody>
          <a:bodyPr bIns="91425" rIns="91425" lIns="91425" tIns="91425" anchor="b" anchorCtr="0">
            <a:spAutoFit/>
          </a:bodyPr>
          <a:lstStyle/>
          <a:p>
            <a:pPr algn="ctr" rtl="0" lvl="0" marR="0" indent="304800" marL="0">
              <a:lnSpc>
                <a:spcPct val="100000"/>
              </a:lnSpc>
              <a:spcBef>
                <a:spcPts val="0"/>
              </a:spcBef>
              <a:spcAft>
                <a:spcPts val="0"/>
              </a:spcAft>
              <a:buClr>
                <a:schemeClr val="dk1"/>
              </a:buClr>
              <a:buSzPct val="25000"/>
              <a:buFont typeface="Garamond"/>
              <a:buNone/>
            </a:pPr>
            <a:r>
              <a:rPr strike="noStrike" u="none" b="0" cap="none" baseline="0" sz="9600" lang="en" i="0">
                <a:solidFill>
                  <a:schemeClr val="dk1"/>
                </a:solidFill>
                <a:latin typeface="Garamond"/>
                <a:ea typeface="Garamond"/>
                <a:cs typeface="Garamond"/>
                <a:sym typeface="Garamond"/>
                <a:rtl val="0"/>
              </a:rPr>
              <a:t>Why is this News? </a:t>
            </a:r>
          </a:p>
        </p:txBody>
      </p:sp>
      <p:sp>
        <p:nvSpPr>
          <p:cNvPr id="24" name="Shape 24"/>
          <p:cNvSpPr txBox="1"/>
          <p:nvPr>
            <p:ph idx="1" type="subTitle"/>
          </p:nvPr>
        </p:nvSpPr>
        <p:spPr>
          <a:xfrm>
            <a:off y="5289314" x="685800"/>
            <a:ext cy="649732" cx="7772400"/>
          </a:xfrm>
          <a:prstGeom prst="rect">
            <a:avLst/>
          </a:prstGeom>
          <a:noFill/>
          <a:ln>
            <a:noFill/>
          </a:ln>
        </p:spPr>
        <p:txBody>
          <a:bodyPr bIns="91425" rIns="91425" lIns="91425" tIns="91425" anchor="t" anchorCtr="0">
            <a:sp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0" cap="none" baseline="0" sz="3000" lang="en" i="0">
                <a:solidFill>
                  <a:srgbClr val="000000"/>
                </a:solidFill>
                <a:latin typeface="Helvetica Neue"/>
                <a:ea typeface="Helvetica Neue"/>
                <a:cs typeface="Helvetica Neue"/>
                <a:sym typeface="Helvetica Neue"/>
                <a:rtl val="0"/>
              </a:rPr>
              <a:t>News Gathering</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y="0" x="0"/>
          <a:ext cy="0" cx="0"/>
          <a:chOff y="0" x="0"/>
          <a:chExt cy="0" cx="0"/>
        </a:xfrm>
      </p:grpSpPr>
      <p:sp>
        <p:nvSpPr>
          <p:cNvPr id="77" name="Shape 77"/>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Timeliness</a:t>
            </a:r>
          </a:p>
        </p:txBody>
      </p:sp>
      <p:sp>
        <p:nvSpPr>
          <p:cNvPr id="78" name="Shape 78"/>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 </a:t>
            </a:r>
            <a:r>
              <a:rPr strike="noStrike" u="none" b="0" cap="none" baseline="0" sz="3600" lang="en" i="0">
                <a:solidFill>
                  <a:schemeClr val="dk1"/>
                </a:solidFill>
                <a:latin typeface="Helvetica Neue"/>
                <a:ea typeface="Helvetica Neue"/>
                <a:cs typeface="Helvetica Neue"/>
                <a:sym typeface="Helvetica Neue"/>
                <a:rtl val="0"/>
              </a:rPr>
              <a:t>Today’s weather and traffic reports</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600" lang="en" i="0">
                <a:solidFill>
                  <a:schemeClr val="dk1"/>
                </a:solidFill>
                <a:latin typeface="Helvetica Neue"/>
                <a:ea typeface="Helvetica Neue"/>
                <a:cs typeface="Helvetica Neue"/>
                <a:sym typeface="Helvetica Neue"/>
                <a:rtl val="0"/>
              </a:rPr>
              <a:t>- Election results</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600" lang="en" i="0">
                <a:solidFill>
                  <a:schemeClr val="dk1"/>
                </a:solidFill>
                <a:latin typeface="Helvetica Neue"/>
                <a:ea typeface="Helvetica Neue"/>
                <a:cs typeface="Helvetica Neue"/>
                <a:sym typeface="Helvetica Neue"/>
                <a:rtl val="0"/>
              </a:rPr>
              <a:t>- Upcoming homecoming game</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600" lang="en" i="0">
                <a:solidFill>
                  <a:schemeClr val="dk1"/>
                </a:solidFill>
                <a:latin typeface="Helvetica Neue"/>
                <a:ea typeface="Helvetica Neue"/>
                <a:cs typeface="Helvetica Neue"/>
                <a:sym typeface="Helvetica Neue"/>
                <a:rtl val="0"/>
              </a:rPr>
              <a:t>- Human or tropical disasters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y="0" x="0"/>
          <a:ext cy="0" cx="0"/>
          <a:chOff y="0" x="0"/>
          <a:chExt cy="0" cx="0"/>
        </a:xfrm>
      </p:grpSpPr>
      <p:sp>
        <p:nvSpPr>
          <p:cNvPr id="83" name="Shape 83"/>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Proximity</a:t>
            </a:r>
          </a:p>
        </p:txBody>
      </p:sp>
      <p:sp>
        <p:nvSpPr>
          <p:cNvPr id="84" name="Shape 84"/>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200" lang="en" i="0">
                <a:solidFill>
                  <a:schemeClr val="dk1"/>
                </a:solidFill>
                <a:latin typeface="Helvetica Neue"/>
                <a:ea typeface="Helvetica Neue"/>
                <a:cs typeface="Helvetica Neue"/>
                <a:sym typeface="Helvetica Neue"/>
                <a:rtl val="0"/>
              </a:rPr>
              <a:t>The closer the story hits home, the more important the news is.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200" lang="en" i="0">
                <a:solidFill>
                  <a:schemeClr val="dk1"/>
                </a:solidFill>
                <a:latin typeface="Helvetica Neue"/>
                <a:ea typeface="Helvetica Neue"/>
                <a:cs typeface="Helvetica Neue"/>
                <a:sym typeface="Helvetica Neue"/>
                <a:rtl val="0"/>
              </a:rPr>
              <a:t>“</a:t>
            </a:r>
            <a:r>
              <a:rPr strike="noStrike" u="none" b="0" cap="none" baseline="0" sz="3200" lang="en" i="0">
                <a:solidFill>
                  <a:schemeClr val="accent6"/>
                </a:solidFill>
                <a:latin typeface="Helvetica Neue"/>
                <a:ea typeface="Helvetica Neue"/>
                <a:cs typeface="Helvetica Neue"/>
                <a:sym typeface="Helvetica Neue"/>
                <a:rtl val="0"/>
              </a:rPr>
              <a:t>Proximity</a:t>
            </a:r>
            <a:r>
              <a:rPr strike="noStrike" u="none" b="0" cap="none" baseline="0" sz="3200" lang="en" i="0">
                <a:solidFill>
                  <a:schemeClr val="dk1"/>
                </a:solidFill>
                <a:latin typeface="Helvetica Neue"/>
                <a:ea typeface="Helvetica Neue"/>
                <a:cs typeface="Helvetica Neue"/>
                <a:sym typeface="Helvetica Neue"/>
                <a:rtl val="0"/>
              </a:rPr>
              <a:t>” is the word journalists use to mean, this happened here.</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2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4400" lang="en" i="0">
                <a:solidFill>
                  <a:schemeClr val="dk1"/>
                </a:solidFill>
                <a:latin typeface="Helvetica Neue"/>
                <a:ea typeface="Helvetica Neue"/>
                <a:cs typeface="Helvetica Neue"/>
                <a:sym typeface="Helvetica Neue"/>
                <a:rtl val="0"/>
              </a:rPr>
              <a:t>What are some examples of news that happens in our school or community?</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200" i="0">
              <a:solidFill>
                <a:schemeClr val="dk1"/>
              </a:solidFill>
              <a:latin typeface="Helvetica Neue"/>
              <a:ea typeface="Helvetica Neue"/>
              <a:cs typeface="Helvetica Neue"/>
              <a:sym typeface="Helvetica Neue"/>
              <a:rtl val="0"/>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y="0" x="0"/>
          <a:ext cy="0" cx="0"/>
          <a:chOff y="0" x="0"/>
          <a:chExt cy="0" cx="0"/>
        </a:xfrm>
      </p:grpSpPr>
      <p:sp>
        <p:nvSpPr>
          <p:cNvPr id="89" name="Shape 89"/>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Proximity</a:t>
            </a:r>
          </a:p>
        </p:txBody>
      </p:sp>
      <p:sp>
        <p:nvSpPr>
          <p:cNvPr id="90" name="Shape 90"/>
          <p:cNvSpPr txBox="1"/>
          <p:nvPr>
            <p:ph idx="1" type="body"/>
          </p:nvPr>
        </p:nvSpPr>
        <p:spPr>
          <a:xfrm>
            <a:off y="1545465" x="457200"/>
            <a:ext cy="4954798" cx="8229600"/>
          </a:xfrm>
          <a:prstGeom prst="rect">
            <a:avLst/>
          </a:prstGeom>
          <a:noFill/>
          <a:ln>
            <a:noFill/>
          </a:ln>
        </p:spPr>
        <p:txBody>
          <a:bodyPr bIns="91425" rIns="91425" lIns="91425" tIns="91425" anchor="t" anchorCtr="0">
            <a:spAutoFit/>
          </a:bodyPr>
          <a:lstStyle/>
          <a:p>
            <a:pPr algn="l" rtl="0" lvl="0" marR="0" indent="-457200" marL="647700">
              <a:lnSpc>
                <a:spcPct val="100000"/>
              </a:lnSpc>
              <a:spcBef>
                <a:spcPts val="0"/>
              </a:spcBef>
              <a:spcAft>
                <a:spcPts val="0"/>
              </a:spcAft>
              <a:buClr>
                <a:schemeClr val="dk1"/>
              </a:buClr>
              <a:buSzPct val="100000"/>
              <a:buFont typeface="Helvetica Neue"/>
              <a:buChar char="-"/>
            </a:pPr>
            <a:r>
              <a:rPr strike="noStrike" u="none" b="0" cap="none" baseline="0" sz="2800" lang="en" i="0">
                <a:solidFill>
                  <a:schemeClr val="dk1"/>
                </a:solidFill>
                <a:latin typeface="Helvetica Neue"/>
                <a:ea typeface="Helvetica Neue"/>
                <a:cs typeface="Helvetica Neue"/>
                <a:sym typeface="Helvetica Neue"/>
                <a:rtl val="0"/>
              </a:rPr>
              <a:t>Often, scholastic publications will look to “localize” stories that have a national scope to increase the value of </a:t>
            </a:r>
            <a:r>
              <a:rPr strike="noStrike" u="none" b="0" cap="none" baseline="0" sz="2800" lang="en" i="0">
                <a:solidFill>
                  <a:schemeClr val="accent6"/>
                </a:solidFill>
                <a:latin typeface="Helvetica Neue"/>
                <a:ea typeface="Helvetica Neue"/>
                <a:cs typeface="Helvetica Neue"/>
                <a:sym typeface="Helvetica Neue"/>
                <a:rtl val="0"/>
              </a:rPr>
              <a:t>proximity</a:t>
            </a:r>
            <a:r>
              <a:rPr strike="noStrike" u="none" b="0" cap="none" baseline="0" sz="2800" lang="en" i="0">
                <a:solidFill>
                  <a:schemeClr val="dk1"/>
                </a:solidFill>
                <a:latin typeface="Helvetica Neue"/>
                <a:ea typeface="Helvetica Neue"/>
                <a:cs typeface="Helvetica Neue"/>
                <a:sym typeface="Helvetica Neue"/>
                <a:rtl val="0"/>
              </a:rPr>
              <a:t>. </a:t>
            </a:r>
          </a:p>
          <a:p>
            <a:pPr algn="l" rtl="0" lvl="0" marR="0" indent="-279400" marL="647700">
              <a:lnSpc>
                <a:spcPct val="100000"/>
              </a:lnSpc>
              <a:spcBef>
                <a:spcPts val="600"/>
              </a:spcBef>
              <a:spcAft>
                <a:spcPts val="0"/>
              </a:spcAft>
              <a:buClr>
                <a:schemeClr val="dk1"/>
              </a:buClr>
              <a:buFont typeface="Arial"/>
              <a:buNone/>
            </a:pPr>
            <a:r>
              <a:t/>
            </a:r>
            <a:endParaRPr strike="noStrike" u="none" b="0" cap="none" baseline="0" sz="28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Who cares about last night’s high school game? (local)</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Who cares about yesterday’s college game? (local or national)</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Who cares about the Super Bowl? (national or international)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y="0" x="0"/>
          <a:ext cy="0" cx="0"/>
          <a:chOff y="0" x="0"/>
          <a:chExt cy="0" cx="0"/>
        </a:xfrm>
      </p:grpSpPr>
      <p:sp>
        <p:nvSpPr>
          <p:cNvPr id="95" name="Shape 95"/>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Consequence / Impact</a:t>
            </a:r>
          </a:p>
        </p:txBody>
      </p:sp>
      <p:sp>
        <p:nvSpPr>
          <p:cNvPr id="96" name="Shape 96"/>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Some news has a direct </a:t>
            </a:r>
            <a:r>
              <a:rPr strike="noStrike" u="none" b="0" cap="none" baseline="0" sz="3000" lang="en" i="0">
                <a:solidFill>
                  <a:schemeClr val="accent6"/>
                </a:solidFill>
                <a:latin typeface="Helvetica Neue"/>
                <a:ea typeface="Helvetica Neue"/>
                <a:cs typeface="Helvetica Neue"/>
                <a:sym typeface="Helvetica Neue"/>
                <a:rtl val="0"/>
              </a:rPr>
              <a:t>impact</a:t>
            </a:r>
            <a:r>
              <a:rPr strike="noStrike" u="none" b="0" cap="none" baseline="0" sz="3000" lang="en" i="0">
                <a:solidFill>
                  <a:schemeClr val="dk1"/>
                </a:solidFill>
                <a:latin typeface="Helvetica Neue"/>
                <a:ea typeface="Helvetica Neue"/>
                <a:cs typeface="Helvetica Neue"/>
                <a:sym typeface="Helvetica Neue"/>
                <a:rtl val="0"/>
              </a:rPr>
              <a:t> on people’s lives or </a:t>
            </a:r>
            <a:r>
              <a:rPr strike="noStrike" u="none" b="0" cap="none" baseline="0" sz="3000" lang="en" i="0">
                <a:solidFill>
                  <a:schemeClr val="accent6"/>
                </a:solidFill>
                <a:latin typeface="Helvetica Neue"/>
                <a:ea typeface="Helvetica Neue"/>
                <a:cs typeface="Helvetica Neue"/>
                <a:sym typeface="Helvetica Neue"/>
                <a:rtl val="0"/>
              </a:rPr>
              <a:t>consequences</a:t>
            </a:r>
            <a:r>
              <a:rPr strike="noStrike" u="none" b="0" cap="none" baseline="0" sz="3000" lang="en" i="0">
                <a:solidFill>
                  <a:schemeClr val="dk1"/>
                </a:solidFill>
                <a:latin typeface="Helvetica Neue"/>
                <a:ea typeface="Helvetica Neue"/>
                <a:cs typeface="Helvetica Neue"/>
                <a:sym typeface="Helvetica Neue"/>
                <a:rtl val="0"/>
              </a:rPr>
              <a:t> for them. </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Sometimes, you can localize a national story to emphasize the </a:t>
            </a:r>
            <a:r>
              <a:rPr strike="noStrike" u="none" b="0" cap="none" baseline="0" sz="3000" lang="en" i="0">
                <a:solidFill>
                  <a:schemeClr val="accent6"/>
                </a:solidFill>
                <a:latin typeface="Helvetica Neue"/>
                <a:ea typeface="Helvetica Neue"/>
                <a:cs typeface="Helvetica Neue"/>
                <a:sym typeface="Helvetica Neue"/>
                <a:rtl val="0"/>
              </a:rPr>
              <a:t>impact</a:t>
            </a:r>
            <a:r>
              <a:rPr strike="noStrike" u="none" b="0" cap="none" baseline="0" sz="3000" lang="en" i="0">
                <a:solidFill>
                  <a:schemeClr val="dk1"/>
                </a:solidFill>
                <a:latin typeface="Helvetica Neue"/>
                <a:ea typeface="Helvetica Neue"/>
                <a:cs typeface="Helvetica Neue"/>
                <a:sym typeface="Helvetica Neue"/>
                <a:rtl val="0"/>
              </a:rPr>
              <a:t> of far-away news to your readers. </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4400" lang="en" i="0">
                <a:solidFill>
                  <a:schemeClr val="dk1"/>
                </a:solidFill>
                <a:latin typeface="Helvetica Neue"/>
                <a:ea typeface="Helvetica Neue"/>
                <a:cs typeface="Helvetica Neue"/>
                <a:sym typeface="Helvetica Neue"/>
                <a:rtl val="0"/>
              </a:rPr>
              <a:t>What matters to our readers?</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y="0" x="0"/>
          <a:ext cy="0" cx="0"/>
          <a:chOff y="0" x="0"/>
          <a:chExt cy="0" cx="0"/>
        </a:xfrm>
      </p:grpSpPr>
      <p:sp>
        <p:nvSpPr>
          <p:cNvPr id="101" name="Shape 101"/>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Consequence / Impact</a:t>
            </a:r>
          </a:p>
        </p:txBody>
      </p:sp>
      <p:sp>
        <p:nvSpPr>
          <p:cNvPr id="102" name="Shape 102"/>
          <p:cNvSpPr txBox="1"/>
          <p:nvPr>
            <p:ph idx="1" type="body"/>
          </p:nvPr>
        </p:nvSpPr>
        <p:spPr>
          <a:xfrm>
            <a:off y="1600200" x="321971"/>
            <a:ext cy="4967700" cx="8364827"/>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2800" lang="en" i="0">
                <a:solidFill>
                  <a:schemeClr val="dk1"/>
                </a:solidFill>
                <a:latin typeface="Helvetica Neue"/>
                <a:ea typeface="Helvetica Neue"/>
                <a:cs typeface="Helvetica Neue"/>
                <a:sym typeface="Helvetica Neue"/>
                <a:rtl val="0"/>
              </a:rPr>
              <a:t>Look at how a national news story could be an important story for a school publication.</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28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1">
                <a:solidFill>
                  <a:schemeClr val="dk1"/>
                </a:solidFill>
                <a:latin typeface="Helvetica Neue"/>
                <a:ea typeface="Helvetica Neue"/>
                <a:cs typeface="Helvetica Neue"/>
                <a:sym typeface="Helvetica Neue"/>
                <a:rtl val="0"/>
              </a:rPr>
              <a:t>National story: </a:t>
            </a:r>
            <a:r>
              <a:rPr strike="noStrike" u="none" b="0" cap="none" baseline="0" sz="3000" lang="en" i="0">
                <a:solidFill>
                  <a:schemeClr val="dk1"/>
                </a:solidFill>
                <a:latin typeface="Helvetica Neue"/>
                <a:ea typeface="Helvetica Neue"/>
                <a:cs typeface="Helvetica Neue"/>
                <a:sym typeface="Helvetica Neue"/>
                <a:rtl val="0"/>
              </a:rPr>
              <a:t>The foreclosure rate of homeowners increased significantly during the past year.</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1">
                <a:solidFill>
                  <a:schemeClr val="dk1"/>
                </a:solidFill>
                <a:latin typeface="Helvetica Neue"/>
                <a:ea typeface="Helvetica Neue"/>
                <a:cs typeface="Helvetica Neue"/>
                <a:sym typeface="Helvetica Neue"/>
                <a:rtl val="0"/>
              </a:rPr>
              <a:t>School angle: </a:t>
            </a:r>
            <a:r>
              <a:rPr strike="noStrike" u="none" b="0" cap="none" baseline="0" sz="3000" lang="en" i="0">
                <a:solidFill>
                  <a:schemeClr val="dk1"/>
                </a:solidFill>
                <a:latin typeface="Helvetica Neue"/>
                <a:ea typeface="Helvetica Neue"/>
                <a:cs typeface="Helvetica Neue"/>
                <a:sym typeface="Helvetica Neue"/>
                <a:rtl val="0"/>
              </a:rPr>
              <a:t>The student council president, starting quarterback, and half of cheerleading squad were forced to transfer to other schools after losing their homes due to foreclosure.</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y="0" x="0"/>
          <a:ext cy="0" cx="0"/>
          <a:chOff y="0" x="0"/>
          <a:chExt cy="0" cx="0"/>
        </a:xfrm>
      </p:grpSpPr>
      <p:sp>
        <p:nvSpPr>
          <p:cNvPr id="107" name="Shape 107"/>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Consequence / Impact</a:t>
            </a:r>
          </a:p>
        </p:txBody>
      </p:sp>
      <p:sp>
        <p:nvSpPr>
          <p:cNvPr id="108" name="Shape 108"/>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1">
                <a:solidFill>
                  <a:schemeClr val="dk1"/>
                </a:solidFill>
                <a:latin typeface="Helvetica Neue"/>
                <a:ea typeface="Helvetica Neue"/>
                <a:cs typeface="Helvetica Neue"/>
                <a:sym typeface="Helvetica Neue"/>
                <a:rtl val="0"/>
              </a:rPr>
              <a:t>National story:  </a:t>
            </a:r>
            <a:r>
              <a:rPr strike="noStrike" u="none" b="0" cap="none" baseline="0" sz="3000" lang="en" i="0">
                <a:solidFill>
                  <a:schemeClr val="dk1"/>
                </a:solidFill>
                <a:latin typeface="Helvetica Neue"/>
                <a:ea typeface="Helvetica Neue"/>
                <a:cs typeface="Helvetica Neue"/>
                <a:sym typeface="Helvetica Neue"/>
                <a:rtl val="0"/>
              </a:rPr>
              <a:t>Tornadoes ravage several towns in Oklahoma last week.</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1">
                <a:solidFill>
                  <a:schemeClr val="dk1"/>
                </a:solidFill>
                <a:latin typeface="Helvetica Neue"/>
                <a:ea typeface="Helvetica Neue"/>
                <a:cs typeface="Helvetica Neue"/>
                <a:sym typeface="Helvetica Neue"/>
                <a:rtl val="0"/>
              </a:rPr>
              <a:t>School angle:  </a:t>
            </a:r>
            <a:r>
              <a:rPr strike="noStrike" u="none" b="0" cap="none" baseline="0" sz="3000" lang="en" i="0">
                <a:solidFill>
                  <a:schemeClr val="dk1"/>
                </a:solidFill>
                <a:latin typeface="Helvetica Neue"/>
                <a:ea typeface="Helvetica Neue"/>
                <a:cs typeface="Helvetica Neue"/>
                <a:sym typeface="Helvetica Neue"/>
                <a:rtl val="0"/>
              </a:rPr>
              <a:t>Student body raises over $10,000 to help with relief efforts, or local family brings in family that lost everything due to tornados ravaging Oklahoma.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y="0" x="0"/>
          <a:ext cy="0" cx="0"/>
          <a:chOff y="0" x="0"/>
          <a:chExt cy="0" cx="0"/>
        </a:xfrm>
      </p:grpSpPr>
      <p:sp>
        <p:nvSpPr>
          <p:cNvPr id="113" name="Shape 113"/>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Prominence / Celebrity</a:t>
            </a:r>
          </a:p>
        </p:txBody>
      </p:sp>
      <p:sp>
        <p:nvSpPr>
          <p:cNvPr id="114" name="Shape 114"/>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2800" lang="en" i="0">
                <a:solidFill>
                  <a:schemeClr val="dk1"/>
                </a:solidFill>
                <a:latin typeface="Helvetica Neue"/>
                <a:ea typeface="Helvetica Neue"/>
                <a:cs typeface="Helvetica Neue"/>
                <a:sym typeface="Helvetica Neue"/>
                <a:rtl val="0"/>
              </a:rPr>
              <a:t>This isn’t just for famous people.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2800" lang="en" i="0">
                <a:solidFill>
                  <a:schemeClr val="dk1"/>
                </a:solidFill>
                <a:latin typeface="Helvetica Neue"/>
                <a:ea typeface="Helvetica Neue"/>
                <a:cs typeface="Helvetica Neue"/>
                <a:sym typeface="Helvetica Neue"/>
                <a:rtl val="0"/>
              </a:rPr>
              <a:t>Some people are well-known just within a certain community.</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2800" lang="en" i="0">
                <a:solidFill>
                  <a:schemeClr val="dk1"/>
                </a:solidFill>
                <a:latin typeface="Helvetica Neue"/>
                <a:ea typeface="Helvetica Neue"/>
                <a:cs typeface="Helvetica Neue"/>
                <a:sym typeface="Helvetica Neue"/>
                <a:rtl val="0"/>
              </a:rPr>
              <a:t>Think beyond the obvious choices. Some students and faculty have </a:t>
            </a:r>
            <a:r>
              <a:rPr strike="noStrike" u="none" b="0" cap="none" baseline="0" sz="2800" lang="en" i="0">
                <a:solidFill>
                  <a:schemeClr val="accent6"/>
                </a:solidFill>
                <a:latin typeface="Helvetica Neue"/>
                <a:ea typeface="Helvetica Neue"/>
                <a:cs typeface="Helvetica Neue"/>
                <a:sym typeface="Helvetica Neue"/>
                <a:rtl val="0"/>
              </a:rPr>
              <a:t>prominence</a:t>
            </a:r>
            <a:r>
              <a:rPr strike="noStrike" u="none" b="0" cap="none" baseline="0" sz="2800" lang="en" i="0">
                <a:solidFill>
                  <a:schemeClr val="dk1"/>
                </a:solidFill>
                <a:latin typeface="Helvetica Neue"/>
                <a:ea typeface="Helvetica Neue"/>
                <a:cs typeface="Helvetica Neue"/>
                <a:sym typeface="Helvetica Neue"/>
                <a:rtl val="0"/>
              </a:rPr>
              <a:t> in certain groups that go unnoticed by other groups.</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44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4400" lang="en" i="0">
                <a:solidFill>
                  <a:schemeClr val="dk1"/>
                </a:solidFill>
                <a:latin typeface="Helvetica Neue"/>
                <a:ea typeface="Helvetica Neue"/>
                <a:cs typeface="Helvetica Neue"/>
                <a:sym typeface="Helvetica Neue"/>
                <a:rtl val="0"/>
              </a:rPr>
              <a:t>Who is </a:t>
            </a:r>
            <a:r>
              <a:rPr strike="noStrike" u="none" b="0" cap="none" baseline="0" sz="4400" lang="en" i="0">
                <a:solidFill>
                  <a:schemeClr val="accent6"/>
                </a:solidFill>
                <a:latin typeface="Helvetica Neue"/>
                <a:ea typeface="Helvetica Neue"/>
                <a:cs typeface="Helvetica Neue"/>
                <a:sym typeface="Helvetica Neue"/>
                <a:rtl val="0"/>
              </a:rPr>
              <a:t>prominent</a:t>
            </a:r>
            <a:r>
              <a:rPr strike="noStrike" u="none" b="0" cap="none" baseline="0" sz="4400" lang="en" i="0">
                <a:solidFill>
                  <a:schemeClr val="dk1"/>
                </a:solidFill>
                <a:latin typeface="Helvetica Neue"/>
                <a:ea typeface="Helvetica Neue"/>
                <a:cs typeface="Helvetica Neue"/>
                <a:sym typeface="Helvetica Neue"/>
                <a:rtl val="0"/>
              </a:rPr>
              <a:t> in our school?</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2800" i="0">
              <a:solidFill>
                <a:schemeClr val="dk1"/>
              </a:solidFill>
              <a:latin typeface="Helvetica Neue"/>
              <a:ea typeface="Helvetica Neue"/>
              <a:cs typeface="Helvetica Neue"/>
              <a:sym typeface="Helvetica Neue"/>
              <a:rtl val="0"/>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y="0" x="0"/>
          <a:ext cy="0" cx="0"/>
          <a:chOff y="0" x="0"/>
          <a:chExt cy="0" cx="0"/>
        </a:xfrm>
      </p:grpSpPr>
      <p:sp>
        <p:nvSpPr>
          <p:cNvPr id="119" name="Shape 119"/>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Prominence / Celebrity</a:t>
            </a:r>
          </a:p>
        </p:txBody>
      </p:sp>
      <p:sp>
        <p:nvSpPr>
          <p:cNvPr id="120" name="Shape 120"/>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Who might be prominent figures within our school community?</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 Principal</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 Star athlete</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 Teacher of the year (state or national)</a:t>
            </a:r>
          </a:p>
          <a:p>
            <a:pPr algn="l" rtl="0" lvl="0" marR="0" indent="-457200" marL="647700">
              <a:lnSpc>
                <a:spcPct val="100000"/>
              </a:lnSpc>
              <a:spcBef>
                <a:spcPts val="600"/>
              </a:spcBef>
              <a:spcAft>
                <a:spcPts val="0"/>
              </a:spcAft>
              <a:buClr>
                <a:schemeClr val="dk1"/>
              </a:buClr>
              <a:buSzPct val="100000"/>
              <a:buFont typeface="Helvetica Neue"/>
              <a:buChar char="-"/>
            </a:pPr>
            <a:r>
              <a:rPr strike="noStrike" u="none" b="0" cap="none" baseline="0" sz="3000" lang="en" i="0">
                <a:solidFill>
                  <a:schemeClr val="dk1"/>
                </a:solidFill>
                <a:latin typeface="Helvetica Neue"/>
                <a:ea typeface="Helvetica Neue"/>
                <a:cs typeface="Helvetica Neue"/>
                <a:sym typeface="Helvetica Neue"/>
                <a:rtl val="0"/>
              </a:rPr>
              <a:t>Child of a celebrity or politician</a:t>
            </a:r>
          </a:p>
          <a:p>
            <a:pPr algn="l" rtl="0" lvl="0" marR="0" indent="-457200" marL="647700">
              <a:lnSpc>
                <a:spcPct val="100000"/>
              </a:lnSpc>
              <a:spcBef>
                <a:spcPts val="600"/>
              </a:spcBef>
              <a:spcAft>
                <a:spcPts val="0"/>
              </a:spcAft>
              <a:buClr>
                <a:schemeClr val="dk1"/>
              </a:buClr>
              <a:buSzPct val="100000"/>
              <a:buFont typeface="Helvetica Neue"/>
              <a:buChar char="-"/>
            </a:pPr>
            <a:r>
              <a:rPr strike="noStrike" u="none" b="0" cap="none" baseline="0" sz="3000" lang="en" i="0">
                <a:solidFill>
                  <a:schemeClr val="dk1"/>
                </a:solidFill>
                <a:latin typeface="Helvetica Neue"/>
                <a:ea typeface="Helvetica Neue"/>
                <a:cs typeface="Helvetica Neue"/>
                <a:sym typeface="Helvetica Neue"/>
                <a:rtl val="0"/>
              </a:rPr>
              <a:t>That kid who is always in the hall and never in class</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y="0" x="0"/>
          <a:ext cy="0" cx="0"/>
          <a:chOff y="0" x="0"/>
          <a:chExt cy="0" cx="0"/>
        </a:xfrm>
      </p:grpSpPr>
      <p:sp>
        <p:nvSpPr>
          <p:cNvPr id="125" name="Shape 125"/>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Conflict</a:t>
            </a:r>
          </a:p>
        </p:txBody>
      </p:sp>
      <p:sp>
        <p:nvSpPr>
          <p:cNvPr id="126" name="Shape 126"/>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Disagreements make news.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Readers love stories that provide a debate or reveal a difference of opinion -- especially on issues important to them. </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4400" lang="en" i="0">
                <a:solidFill>
                  <a:schemeClr val="dk1"/>
                </a:solidFill>
                <a:latin typeface="Helvetica Neue"/>
                <a:ea typeface="Helvetica Neue"/>
                <a:cs typeface="Helvetica Neue"/>
                <a:sym typeface="Helvetica Neue"/>
                <a:rtl val="0"/>
              </a:rPr>
              <a:t>What kinds of stories have </a:t>
            </a:r>
            <a:r>
              <a:rPr strike="noStrike" u="none" b="0" cap="none" baseline="0" sz="4400" lang="en" i="0">
                <a:solidFill>
                  <a:srgbClr val="980000"/>
                </a:solidFill>
                <a:latin typeface="Helvetica Neue"/>
                <a:ea typeface="Helvetica Neue"/>
                <a:cs typeface="Helvetica Neue"/>
                <a:sym typeface="Helvetica Neue"/>
                <a:rtl val="0"/>
              </a:rPr>
              <a:t>conflict</a:t>
            </a:r>
            <a:r>
              <a:rPr strike="noStrike" u="none" b="0" cap="none" baseline="0" sz="4400" lang="en" i="0">
                <a:solidFill>
                  <a:schemeClr val="dk1"/>
                </a:solidFill>
                <a:latin typeface="Helvetica Neue"/>
                <a:ea typeface="Helvetica Neue"/>
                <a:cs typeface="Helvetica Neue"/>
                <a:sym typeface="Helvetica Neue"/>
                <a:rtl val="0"/>
              </a:rPr>
              <a:t>?</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2800" lang="en" i="0">
                <a:solidFill>
                  <a:schemeClr val="dk1"/>
                </a:solidFill>
                <a:latin typeface="Helvetica Neue"/>
                <a:ea typeface="Helvetica Neue"/>
                <a:cs typeface="Helvetica Neue"/>
                <a:sym typeface="Helvetica Neue"/>
                <a:rtl val="0"/>
              </a:rPr>
              <a:t>Remember to cover all sides, especially when covering high school sports.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y="0" x="0"/>
          <a:ext cy="0" cx="0"/>
          <a:chOff y="0" x="0"/>
          <a:chExt cy="0" cx="0"/>
        </a:xfrm>
      </p:grpSpPr>
      <p:sp>
        <p:nvSpPr>
          <p:cNvPr id="131" name="Shape 131"/>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Conflict</a:t>
            </a:r>
          </a:p>
        </p:txBody>
      </p:sp>
      <p:sp>
        <p:nvSpPr>
          <p:cNvPr id="132" name="Shape 132"/>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Here are some possible clashes suitable for scholastic news coverage.</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 Rivalries (sports coverage)</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 Administration vs. students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 Juniors vs. seniors</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 Conservatives vs. liberals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 name="Shape 28"/>
        <p:cNvGrpSpPr/>
        <p:nvPr/>
      </p:nvGrpSpPr>
      <p:grpSpPr>
        <a:xfrm>
          <a:off y="0" x="0"/>
          <a:ext cy="0" cx="0"/>
          <a:chOff y="0" x="0"/>
          <a:chExt cy="0" cx="0"/>
        </a:xfrm>
      </p:grpSpPr>
      <p:sp>
        <p:nvSpPr>
          <p:cNvPr id="29" name="Shape 29"/>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5400" lang="en" i="0">
                <a:solidFill>
                  <a:schemeClr val="accent6"/>
                </a:solidFill>
                <a:latin typeface="Helvetica Neue"/>
                <a:ea typeface="Helvetica Neue"/>
                <a:cs typeface="Helvetica Neue"/>
                <a:sym typeface="Helvetica Neue"/>
                <a:rtl val="0"/>
              </a:rPr>
              <a:t>News Judgment</a:t>
            </a:r>
          </a:p>
        </p:txBody>
      </p:sp>
      <p:sp>
        <p:nvSpPr>
          <p:cNvPr id="30" name="Shape 30"/>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4400" lang="en" i="0">
                <a:solidFill>
                  <a:schemeClr val="dk1"/>
                </a:solidFill>
                <a:latin typeface="Helvetica Neue"/>
                <a:ea typeface="Helvetica Neue"/>
                <a:cs typeface="Helvetica Neue"/>
                <a:sym typeface="Helvetica Neue"/>
                <a:rtl val="0"/>
              </a:rPr>
              <a:t>Is it </a:t>
            </a:r>
            <a:r>
              <a:rPr strike="noStrike" u="none" b="1" cap="none" baseline="0" sz="4400" lang="en" i="0">
                <a:solidFill>
                  <a:schemeClr val="dk1"/>
                </a:solidFill>
                <a:latin typeface="Helvetica Neue"/>
                <a:ea typeface="Helvetica Neue"/>
                <a:cs typeface="Helvetica Neue"/>
                <a:sym typeface="Helvetica Neue"/>
                <a:rtl val="0"/>
              </a:rPr>
              <a:t>important?</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4400" lang="en" i="0">
                <a:solidFill>
                  <a:schemeClr val="dk1"/>
                </a:solidFill>
                <a:latin typeface="Helvetica Neue"/>
                <a:ea typeface="Helvetica Neue"/>
                <a:cs typeface="Helvetica Neue"/>
                <a:sym typeface="Helvetica Neue"/>
                <a:rtl val="0"/>
              </a:rPr>
              <a:t>Is it </a:t>
            </a:r>
            <a:r>
              <a:rPr strike="noStrike" u="none" b="1" cap="none" baseline="0" sz="4400" lang="en" i="0">
                <a:solidFill>
                  <a:schemeClr val="dk1"/>
                </a:solidFill>
                <a:latin typeface="Helvetica Neue"/>
                <a:ea typeface="Helvetica Neue"/>
                <a:cs typeface="Helvetica Neue"/>
                <a:sym typeface="Helvetica Neue"/>
                <a:rtl val="0"/>
              </a:rPr>
              <a:t>interesting?</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44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4400" lang="en" i="0">
                <a:solidFill>
                  <a:schemeClr val="dk1"/>
                </a:solidFill>
                <a:latin typeface="Helvetica Neue"/>
                <a:ea typeface="Helvetica Neue"/>
                <a:cs typeface="Helvetica Neue"/>
                <a:sym typeface="Helvetica Neue"/>
                <a:rtl val="0"/>
              </a:rPr>
              <a:t>How do you know?</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y="0" x="0"/>
          <a:ext cy="0" cx="0"/>
          <a:chOff y="0" x="0"/>
          <a:chExt cy="0" cx="0"/>
        </a:xfrm>
      </p:grpSpPr>
      <p:sp>
        <p:nvSpPr>
          <p:cNvPr id="137" name="Shape 137"/>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Novelty / Oddity / Rarity </a:t>
            </a:r>
          </a:p>
        </p:txBody>
      </p:sp>
      <p:sp>
        <p:nvSpPr>
          <p:cNvPr id="138" name="Shape 138"/>
          <p:cNvSpPr txBox="1"/>
          <p:nvPr>
            <p:ph idx="1" type="body"/>
          </p:nvPr>
        </p:nvSpPr>
        <p:spPr>
          <a:xfrm>
            <a:off y="1600200" x="231820"/>
            <a:ext cy="4967700" cx="8744753"/>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 Sometimes, students or teachers offer rare or unusual experiences, traits or talents that make for interesting, off-beat stories. </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These are often the most e-mailed and shared stories of the day or week for news sites.</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4000" lang="en" i="0">
                <a:solidFill>
                  <a:schemeClr val="dk1"/>
                </a:solidFill>
                <a:latin typeface="Helvetica Neue"/>
                <a:ea typeface="Helvetica Neue"/>
                <a:cs typeface="Helvetica Neue"/>
                <a:sym typeface="Helvetica Neue"/>
                <a:rtl val="0"/>
              </a:rPr>
              <a:t>Who in our school did something rare, phenomenal or amazing? </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y="0" x="0"/>
          <a:ext cy="0" cx="0"/>
          <a:chOff y="0" x="0"/>
          <a:chExt cy="0" cx="0"/>
        </a:xfrm>
      </p:grpSpPr>
      <p:sp>
        <p:nvSpPr>
          <p:cNvPr id="143" name="Shape 143"/>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Novelty / Oddity / Rarity </a:t>
            </a:r>
          </a:p>
        </p:txBody>
      </p:sp>
      <p:sp>
        <p:nvSpPr>
          <p:cNvPr id="144" name="Shape 144"/>
          <p:cNvSpPr txBox="1"/>
          <p:nvPr>
            <p:ph idx="1" type="body"/>
          </p:nvPr>
        </p:nvSpPr>
        <p:spPr>
          <a:xfrm>
            <a:off y="1796633" x="457200"/>
            <a:ext cy="48393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Consider these past stories that captured the attention of the media:</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 Alligator found in New York sewers</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 Spud Webb wins 1986 NBA Slam Dunk Contest (he is 5 ft. 7 in.)</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 Octomom, mother of 15 kids, may lose home before Christmas</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y="0" x="0"/>
          <a:ext cy="0" cx="0"/>
          <a:chOff y="0" x="0"/>
          <a:chExt cy="0" cx="0"/>
        </a:xfrm>
      </p:grpSpPr>
      <p:sp>
        <p:nvSpPr>
          <p:cNvPr id="149" name="Shape 149"/>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Novelty / Oddity / Rarity </a:t>
            </a:r>
          </a:p>
        </p:txBody>
      </p:sp>
      <p:sp>
        <p:nvSpPr>
          <p:cNvPr id="150" name="Shape 150"/>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This category also encompasses the </a:t>
            </a:r>
            <a:r>
              <a:rPr strike="noStrike" u="none" b="0" cap="none" baseline="0" sz="3000" lang="en" i="0">
                <a:solidFill>
                  <a:schemeClr val="accent6"/>
                </a:solidFill>
                <a:latin typeface="Helvetica Neue"/>
                <a:ea typeface="Helvetica Neue"/>
                <a:cs typeface="Helvetica Neue"/>
                <a:sym typeface="Helvetica Neue"/>
                <a:rtl val="0"/>
              </a:rPr>
              <a:t>novelty</a:t>
            </a:r>
            <a:r>
              <a:rPr strike="noStrike" u="none" b="0" cap="none" baseline="0" sz="3000" lang="en" i="0">
                <a:solidFill>
                  <a:schemeClr val="dk1"/>
                </a:solidFill>
                <a:latin typeface="Helvetica Neue"/>
                <a:ea typeface="Helvetica Neue"/>
                <a:cs typeface="Helvetica Neue"/>
                <a:sym typeface="Helvetica Neue"/>
                <a:rtl val="0"/>
              </a:rPr>
              <a:t> of “firsts”  or “the few.” Consider these female athletes who dominate in male sports:</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200" lang="en" i="0">
                <a:solidFill>
                  <a:schemeClr val="dk1"/>
                </a:solidFill>
                <a:latin typeface="Helvetica Neue"/>
                <a:ea typeface="Helvetica Neue"/>
                <a:cs typeface="Helvetica Neue"/>
                <a:sym typeface="Helvetica Neue"/>
                <a:rtl val="0"/>
              </a:rPr>
              <a:t> - Mo’ne Davis, the Little League World Series fastball pitching phenom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200" lang="en" i="0">
                <a:solidFill>
                  <a:schemeClr val="dk1"/>
                </a:solidFill>
                <a:latin typeface="Helvetica Neue"/>
                <a:ea typeface="Helvetica Neue"/>
                <a:cs typeface="Helvetica Neue"/>
                <a:sym typeface="Helvetica Neue"/>
                <a:rtl val="0"/>
              </a:rPr>
              <a:t>- Erin Dimeglio, quarterback for the South Plantation High School football team</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Arial"/>
              <a:ea typeface="Arial"/>
              <a:cs typeface="Arial"/>
              <a:sym typeface="Arial"/>
              <a:rtl val="0"/>
            </a:endParaRP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y="0" x="0"/>
          <a:ext cy="0" cx="0"/>
          <a:chOff y="0" x="0"/>
          <a:chExt cy="0" cx="0"/>
        </a:xfrm>
      </p:grpSpPr>
      <p:sp>
        <p:nvSpPr>
          <p:cNvPr id="155" name="Shape 155"/>
          <p:cNvSpPr txBox="1"/>
          <p:nvPr>
            <p:ph type="title"/>
          </p:nvPr>
        </p:nvSpPr>
        <p:spPr>
          <a:xfrm>
            <a:off y="274637" x="457200"/>
            <a:ext cy="768552"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Human Interest</a:t>
            </a:r>
          </a:p>
        </p:txBody>
      </p:sp>
      <p:sp>
        <p:nvSpPr>
          <p:cNvPr id="156" name="Shape 156"/>
          <p:cNvSpPr txBox="1"/>
          <p:nvPr>
            <p:ph idx="1" type="body"/>
          </p:nvPr>
        </p:nvSpPr>
        <p:spPr>
          <a:xfrm>
            <a:off y="1159099" x="231818"/>
            <a:ext cy="5537915" cx="8603086"/>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These stories tap into the humanity of their subjects and those who read about them by focusing on the feelings they evoke.</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Often, a good human interest story is found hidden within the ordinary. Consider these:</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2800" lang="en" i="0">
                <a:solidFill>
                  <a:schemeClr val="dk1"/>
                </a:solidFill>
                <a:latin typeface="Helvetica Neue"/>
                <a:ea typeface="Helvetica Neue"/>
                <a:cs typeface="Helvetica Neue"/>
                <a:sym typeface="Helvetica Neue"/>
                <a:rtl val="0"/>
              </a:rPr>
              <a:t>- Students cheat on a test.</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2800" lang="en" i="0">
                <a:solidFill>
                  <a:schemeClr val="dk1"/>
                </a:solidFill>
                <a:latin typeface="Helvetica Neue"/>
                <a:ea typeface="Helvetica Neue"/>
                <a:cs typeface="Helvetica Neue"/>
                <a:sym typeface="Helvetica Neue"/>
                <a:rtl val="0"/>
              </a:rPr>
              <a:t>- Teacher loans a student $2 for lunch.</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2800" lang="en" i="0">
                <a:solidFill>
                  <a:schemeClr val="dk1"/>
                </a:solidFill>
                <a:latin typeface="Helvetica Neue"/>
                <a:ea typeface="Helvetica Neue"/>
                <a:cs typeface="Helvetica Neue"/>
                <a:sym typeface="Helvetica Neue"/>
                <a:rtl val="0"/>
              </a:rPr>
              <a:t>- Principal buys a new car.</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2800" lang="en" i="0">
                <a:solidFill>
                  <a:schemeClr val="dk1"/>
                </a:solidFill>
                <a:latin typeface="Helvetica Neue"/>
                <a:ea typeface="Helvetica Neue"/>
                <a:cs typeface="Helvetica Neue"/>
                <a:sym typeface="Helvetica Neue"/>
                <a:rtl val="0"/>
              </a:rPr>
              <a:t>- Man takes candy away from kids.</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0" name="Shape 160"/>
        <p:cNvGrpSpPr/>
        <p:nvPr/>
      </p:nvGrpSpPr>
      <p:grpSpPr>
        <a:xfrm>
          <a:off y="0" x="0"/>
          <a:ext cy="0" cx="0"/>
          <a:chOff y="0" x="0"/>
          <a:chExt cy="0" cx="0"/>
        </a:xfrm>
      </p:grpSpPr>
      <p:sp>
        <p:nvSpPr>
          <p:cNvPr id="161" name="Shape 161"/>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Human Interest</a:t>
            </a:r>
          </a:p>
        </p:txBody>
      </p:sp>
      <p:sp>
        <p:nvSpPr>
          <p:cNvPr id="162" name="Shape 162"/>
          <p:cNvSpPr txBox="1"/>
          <p:nvPr>
            <p:ph idx="1" type="body"/>
          </p:nvPr>
        </p:nvSpPr>
        <p:spPr>
          <a:xfrm>
            <a:off y="1600200" x="334851"/>
            <a:ext cy="4967700" cx="8351948"/>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2400" lang="en" i="0">
                <a:solidFill>
                  <a:schemeClr val="dk1"/>
                </a:solidFill>
                <a:latin typeface="Helvetica Neue"/>
                <a:ea typeface="Helvetica Neue"/>
                <a:cs typeface="Helvetica Neue"/>
                <a:sym typeface="Helvetica Neue"/>
                <a:rtl val="0"/>
              </a:rPr>
              <a:t>Now consider these:</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2400" lang="en" i="0">
                <a:solidFill>
                  <a:schemeClr val="dk1"/>
                </a:solidFill>
                <a:latin typeface="Helvetica Neue"/>
                <a:ea typeface="Helvetica Neue"/>
                <a:cs typeface="Helvetica Neue"/>
                <a:sym typeface="Helvetica Neue"/>
                <a:rtl val="0"/>
              </a:rPr>
              <a:t>- Teacher cheats by providing answers on state test to students.</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2400" lang="en" i="0">
                <a:solidFill>
                  <a:schemeClr val="dk1"/>
                </a:solidFill>
                <a:latin typeface="Helvetica Neue"/>
                <a:ea typeface="Helvetica Neue"/>
                <a:cs typeface="Helvetica Neue"/>
                <a:sym typeface="Helvetica Neue"/>
                <a:rtl val="0"/>
              </a:rPr>
              <a:t>- Teacher, whose parents charity turkeys at Thanksgiving when he was a child, donates 20 turkeys to holiday food drive.</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2400" lang="en" i="0">
                <a:solidFill>
                  <a:schemeClr val="dk1"/>
                </a:solidFill>
                <a:latin typeface="Helvetica Neue"/>
                <a:ea typeface="Helvetica Neue"/>
                <a:cs typeface="Helvetica Neue"/>
                <a:sym typeface="Helvetica Neue"/>
                <a:rtl val="0"/>
              </a:rPr>
              <a:t>- Principal buys a Lamborghini.</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2400" lang="en" i="0">
                <a:solidFill>
                  <a:schemeClr val="dk1"/>
                </a:solidFill>
                <a:latin typeface="Helvetica Neue"/>
                <a:ea typeface="Helvetica Neue"/>
                <a:cs typeface="Helvetica Neue"/>
                <a:sym typeface="Helvetica Neue"/>
                <a:rtl val="0"/>
              </a:rPr>
              <a:t>- Teacher arrested for stealing Halloween candy from neighborhood kindergarten students.</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200" lang="en" i="0">
                <a:solidFill>
                  <a:schemeClr val="dk1"/>
                </a:solidFill>
                <a:latin typeface="Helvetica Neue"/>
                <a:ea typeface="Helvetica Neue"/>
                <a:cs typeface="Helvetica Neue"/>
                <a:sym typeface="Helvetica Neue"/>
                <a:rtl val="0"/>
              </a:rPr>
              <a:t>What type of feelings or emotions would these stories evoke?</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6" name="Shape 166"/>
        <p:cNvGrpSpPr/>
        <p:nvPr/>
      </p:nvGrpSpPr>
      <p:grpSpPr>
        <a:xfrm>
          <a:off y="0" x="0"/>
          <a:ext cy="0" cx="0"/>
          <a:chOff y="0" x="0"/>
          <a:chExt cy="0" cx="0"/>
        </a:xfrm>
      </p:grpSpPr>
      <p:sp>
        <p:nvSpPr>
          <p:cNvPr id="167" name="Shape 167"/>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Currency</a:t>
            </a:r>
          </a:p>
        </p:txBody>
      </p:sp>
      <p:sp>
        <p:nvSpPr>
          <p:cNvPr id="168" name="Shape 168"/>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Stories that have </a:t>
            </a:r>
            <a:r>
              <a:rPr strike="noStrike" u="none" b="0" cap="none" baseline="0" sz="3000" lang="en" i="0">
                <a:solidFill>
                  <a:schemeClr val="accent6"/>
                </a:solidFill>
                <a:latin typeface="Helvetica Neue"/>
                <a:ea typeface="Helvetica Neue"/>
                <a:cs typeface="Helvetica Neue"/>
                <a:sym typeface="Helvetica Neue"/>
                <a:rtl val="0"/>
              </a:rPr>
              <a:t>currency</a:t>
            </a:r>
            <a:r>
              <a:rPr strike="noStrike" u="none" b="0" cap="none" baseline="0" sz="3000" lang="en" i="0">
                <a:solidFill>
                  <a:schemeClr val="dk1"/>
                </a:solidFill>
                <a:latin typeface="Helvetica Neue"/>
                <a:ea typeface="Helvetica Neue"/>
                <a:cs typeface="Helvetica Neue"/>
                <a:sym typeface="Helvetica Neue"/>
                <a:rtl val="0"/>
              </a:rPr>
              <a:t> capture the public’s interest in some way.  Some stories dominate  for an intense day or week, others remain </a:t>
            </a:r>
            <a:r>
              <a:rPr strike="noStrike" u="none" b="0" cap="none" baseline="0" sz="3000" lang="en" i="0">
                <a:solidFill>
                  <a:schemeClr val="accent6"/>
                </a:solidFill>
                <a:latin typeface="Helvetica Neue"/>
                <a:ea typeface="Helvetica Neue"/>
                <a:cs typeface="Helvetica Neue"/>
                <a:sym typeface="Helvetica Neue"/>
                <a:rtl val="0"/>
              </a:rPr>
              <a:t>current</a:t>
            </a:r>
            <a:r>
              <a:rPr strike="noStrike" u="none" b="0" cap="none" baseline="0" sz="3000" lang="en" i="0">
                <a:solidFill>
                  <a:schemeClr val="dk1"/>
                </a:solidFill>
                <a:latin typeface="Helvetica Neue"/>
                <a:ea typeface="Helvetica Neue"/>
                <a:cs typeface="Helvetica Neue"/>
                <a:sym typeface="Helvetica Neue"/>
                <a:rtl val="0"/>
              </a:rPr>
              <a:t> for a wide range of time. </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Often these stories seem overblown or draw complaint that they aren’t really news, such as the birthday of the royal baby or Miley Cyrus twerking on national TV.  </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2" name="Shape 172"/>
        <p:cNvGrpSpPr/>
        <p:nvPr/>
      </p:nvGrpSpPr>
      <p:grpSpPr>
        <a:xfrm>
          <a:off y="0" x="0"/>
          <a:ext cy="0" cx="0"/>
          <a:chOff y="0" x="0"/>
          <a:chExt cy="0" cx="0"/>
        </a:xfrm>
      </p:grpSpPr>
      <p:sp>
        <p:nvSpPr>
          <p:cNvPr id="173" name="Shape 173"/>
          <p:cNvSpPr txBox="1"/>
          <p:nvPr>
            <p:ph type="title"/>
          </p:nvPr>
        </p:nvSpPr>
        <p:spPr>
          <a:xfrm>
            <a:off y="274637" x="457200"/>
            <a:ext cy="820066"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Currency</a:t>
            </a:r>
          </a:p>
        </p:txBody>
      </p:sp>
      <p:sp>
        <p:nvSpPr>
          <p:cNvPr id="174" name="Shape 174"/>
          <p:cNvSpPr txBox="1"/>
          <p:nvPr>
            <p:ph idx="1" type="body"/>
          </p:nvPr>
        </p:nvSpPr>
        <p:spPr>
          <a:xfrm>
            <a:off y="1094704" x="167425"/>
            <a:ext cy="5763296" cx="8757634"/>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Other </a:t>
            </a:r>
            <a:r>
              <a:rPr strike="noStrike" u="none" b="0" cap="none" baseline="0" sz="3000" lang="en" i="0">
                <a:solidFill>
                  <a:schemeClr val="accent6"/>
                </a:solidFill>
                <a:latin typeface="Helvetica Neue"/>
                <a:ea typeface="Helvetica Neue"/>
                <a:cs typeface="Helvetica Neue"/>
                <a:sym typeface="Helvetica Neue"/>
                <a:rtl val="0"/>
              </a:rPr>
              <a:t>current</a:t>
            </a:r>
            <a:r>
              <a:rPr strike="noStrike" u="none" b="0" cap="none" baseline="0" sz="3000" lang="en" i="0">
                <a:solidFill>
                  <a:schemeClr val="dk1"/>
                </a:solidFill>
                <a:latin typeface="Helvetica Neue"/>
                <a:ea typeface="Helvetica Neue"/>
                <a:cs typeface="Helvetica Neue"/>
                <a:sym typeface="Helvetica Neue"/>
                <a:rtl val="0"/>
              </a:rPr>
              <a:t> topics are those that come up over and over again, such as: </a:t>
            </a:r>
          </a:p>
          <a:p>
            <a:pPr algn="l" rtl="0" lvl="0" marR="0" indent="-457200" marL="647700">
              <a:lnSpc>
                <a:spcPct val="100000"/>
              </a:lnSpc>
              <a:spcBef>
                <a:spcPts val="600"/>
              </a:spcBef>
              <a:spcAft>
                <a:spcPts val="0"/>
              </a:spcAft>
              <a:buClr>
                <a:schemeClr val="dk1"/>
              </a:buClr>
              <a:buSzPct val="100000"/>
              <a:buFont typeface="Helvetica Neue"/>
              <a:buChar char="•"/>
            </a:pPr>
            <a:r>
              <a:rPr strike="noStrike" u="none" b="0" cap="none" baseline="0" sz="2800" lang="en" i="0">
                <a:solidFill>
                  <a:schemeClr val="dk1"/>
                </a:solidFill>
                <a:latin typeface="Helvetica Neue"/>
                <a:ea typeface="Helvetica Neue"/>
                <a:cs typeface="Helvetica Neue"/>
                <a:sym typeface="Helvetica Neue"/>
                <a:rtl val="0"/>
              </a:rPr>
              <a:t>Partisanship in government</a:t>
            </a:r>
          </a:p>
          <a:p>
            <a:pPr algn="l" rtl="0" lvl="0" marR="0" indent="-457200" marL="647700">
              <a:lnSpc>
                <a:spcPct val="100000"/>
              </a:lnSpc>
              <a:spcBef>
                <a:spcPts val="600"/>
              </a:spcBef>
              <a:spcAft>
                <a:spcPts val="0"/>
              </a:spcAft>
              <a:buClr>
                <a:schemeClr val="dk1"/>
              </a:buClr>
              <a:buSzPct val="100000"/>
              <a:buFont typeface="Helvetica Neue"/>
              <a:buChar char="•"/>
            </a:pPr>
            <a:r>
              <a:rPr strike="noStrike" u="none" b="0" cap="none" baseline="0" sz="2800" lang="en" i="0">
                <a:solidFill>
                  <a:schemeClr val="dk1"/>
                </a:solidFill>
                <a:latin typeface="Helvetica Neue"/>
                <a:ea typeface="Helvetica Neue"/>
                <a:cs typeface="Helvetica Neue"/>
                <a:sym typeface="Helvetica Neue"/>
                <a:rtl val="0"/>
              </a:rPr>
              <a:t>Concussions in sports</a:t>
            </a:r>
          </a:p>
          <a:p>
            <a:pPr algn="l" rtl="0" lvl="0" marR="0" indent="-457200" marL="647700">
              <a:lnSpc>
                <a:spcPct val="100000"/>
              </a:lnSpc>
              <a:spcBef>
                <a:spcPts val="600"/>
              </a:spcBef>
              <a:spcAft>
                <a:spcPts val="0"/>
              </a:spcAft>
              <a:buClr>
                <a:schemeClr val="dk1"/>
              </a:buClr>
              <a:buSzPct val="100000"/>
              <a:buFont typeface="Helvetica Neue"/>
              <a:buChar char="•"/>
            </a:pPr>
            <a:r>
              <a:rPr strike="noStrike" u="none" b="0" cap="none" baseline="0" sz="2800" lang="en" i="0">
                <a:solidFill>
                  <a:schemeClr val="dk1"/>
                </a:solidFill>
                <a:latin typeface="Helvetica Neue"/>
                <a:ea typeface="Helvetica Neue"/>
                <a:cs typeface="Helvetica Neue"/>
                <a:sym typeface="Helvetica Neue"/>
                <a:rtl val="0"/>
              </a:rPr>
              <a:t>Climate change</a:t>
            </a:r>
          </a:p>
          <a:p>
            <a:pPr algn="l" rtl="0" lvl="0" marR="0" indent="-457200" marL="647700">
              <a:lnSpc>
                <a:spcPct val="100000"/>
              </a:lnSpc>
              <a:spcBef>
                <a:spcPts val="600"/>
              </a:spcBef>
              <a:spcAft>
                <a:spcPts val="0"/>
              </a:spcAft>
              <a:buClr>
                <a:schemeClr val="dk1"/>
              </a:buClr>
              <a:buSzPct val="100000"/>
              <a:buFont typeface="Helvetica Neue"/>
              <a:buChar char="•"/>
            </a:pPr>
            <a:r>
              <a:rPr strike="noStrike" u="none" b="0" cap="none" baseline="0" sz="2800" lang="en" i="0">
                <a:solidFill>
                  <a:schemeClr val="dk1"/>
                </a:solidFill>
                <a:latin typeface="Helvetica Neue"/>
                <a:ea typeface="Helvetica Neue"/>
                <a:cs typeface="Helvetica Neue"/>
                <a:sym typeface="Helvetica Neue"/>
                <a:rtl val="0"/>
              </a:rPr>
              <a:t>Gay marriage</a:t>
            </a:r>
          </a:p>
          <a:p>
            <a:pPr algn="l" rtl="0" lvl="0" marR="0" indent="0" marL="1905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0" marL="1905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accent6"/>
                </a:solidFill>
                <a:latin typeface="Helvetica Neue"/>
                <a:ea typeface="Helvetica Neue"/>
                <a:cs typeface="Helvetica Neue"/>
                <a:sym typeface="Helvetica Neue"/>
                <a:rtl val="0"/>
              </a:rPr>
              <a:t>Currency</a:t>
            </a:r>
            <a:r>
              <a:rPr strike="noStrike" u="none" b="0" cap="none" baseline="0" sz="3000" lang="en" i="0">
                <a:solidFill>
                  <a:schemeClr val="dk1"/>
                </a:solidFill>
                <a:latin typeface="Helvetica Neue"/>
                <a:ea typeface="Helvetica Neue"/>
                <a:cs typeface="Helvetica Neue"/>
                <a:sym typeface="Helvetica Neue"/>
                <a:rtl val="0"/>
              </a:rPr>
              <a:t> also covers anniversary stories, such as the 100</a:t>
            </a:r>
            <a:r>
              <a:rPr strike="noStrike" u="none" b="0" cap="none" baseline="30000" sz="3000" lang="en" i="0">
                <a:solidFill>
                  <a:schemeClr val="dk1"/>
                </a:solidFill>
                <a:latin typeface="Helvetica Neue"/>
                <a:ea typeface="Helvetica Neue"/>
                <a:cs typeface="Helvetica Neue"/>
                <a:sym typeface="Helvetica Neue"/>
                <a:rtl val="0"/>
              </a:rPr>
              <a:t>th</a:t>
            </a:r>
            <a:r>
              <a:rPr strike="noStrike" u="none" b="0" cap="none" baseline="0" sz="3000" lang="en" i="0">
                <a:solidFill>
                  <a:schemeClr val="dk1"/>
                </a:solidFill>
                <a:latin typeface="Helvetica Neue"/>
                <a:ea typeface="Helvetica Neue"/>
                <a:cs typeface="Helvetica Neue"/>
                <a:sym typeface="Helvetica Neue"/>
                <a:rtl val="0"/>
              </a:rPr>
              <a:t> anniversary of events in World War II or the 50</a:t>
            </a:r>
            <a:r>
              <a:rPr strike="noStrike" u="none" b="0" cap="none" baseline="30000" sz="3000" lang="en" i="0">
                <a:solidFill>
                  <a:schemeClr val="dk1"/>
                </a:solidFill>
                <a:latin typeface="Helvetica Neue"/>
                <a:ea typeface="Helvetica Neue"/>
                <a:cs typeface="Helvetica Neue"/>
                <a:sym typeface="Helvetica Neue"/>
                <a:rtl val="0"/>
              </a:rPr>
              <a:t>th</a:t>
            </a:r>
            <a:r>
              <a:rPr strike="noStrike" u="none" b="0" cap="none" baseline="0" sz="3000" lang="en" i="0">
                <a:solidFill>
                  <a:schemeClr val="dk1"/>
                </a:solidFill>
                <a:latin typeface="Helvetica Neue"/>
                <a:ea typeface="Helvetica Neue"/>
                <a:cs typeface="Helvetica Neue"/>
                <a:sym typeface="Helvetica Neue"/>
                <a:rtl val="0"/>
              </a:rPr>
              <a:t> anniversary of the Civil Rights Act.</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8" name="Shape 178"/>
        <p:cNvGrpSpPr/>
        <p:nvPr/>
      </p:nvGrpSpPr>
      <p:grpSpPr>
        <a:xfrm>
          <a:off y="0" x="0"/>
          <a:ext cy="0" cx="0"/>
          <a:chOff y="0" x="0"/>
          <a:chExt cy="0" cx="0"/>
        </a:xfrm>
      </p:grpSpPr>
      <p:sp>
        <p:nvSpPr>
          <p:cNvPr id="179" name="Shape 179"/>
          <p:cNvSpPr txBox="1"/>
          <p:nvPr>
            <p:ph type="title"/>
          </p:nvPr>
        </p:nvSpPr>
        <p:spPr>
          <a:xfrm>
            <a:off y="29938" x="457200"/>
            <a:ext cy="704158"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1" cap="none" baseline="0" sz="3600" lang="en" i="0">
                <a:solidFill>
                  <a:schemeClr val="accent6"/>
                </a:solidFill>
                <a:latin typeface="Arial"/>
                <a:ea typeface="Arial"/>
                <a:cs typeface="Arial"/>
                <a:sym typeface="Arial"/>
                <a:rtl val="0"/>
              </a:rPr>
              <a:t>Rule of 8 News Values</a:t>
            </a:r>
          </a:p>
        </p:txBody>
      </p:sp>
      <p:sp>
        <p:nvSpPr>
          <p:cNvPr id="180" name="Shape 180"/>
          <p:cNvSpPr txBox="1"/>
          <p:nvPr>
            <p:ph idx="1" type="body"/>
          </p:nvPr>
        </p:nvSpPr>
        <p:spPr>
          <a:xfrm>
            <a:off y="643943" x="0"/>
            <a:ext cy="6117464" cx="8989454"/>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Arial"/>
              <a:buNone/>
            </a:pPr>
            <a:r>
              <a:rPr strike="noStrike" u="none" b="1" cap="none" baseline="0" sz="2800" lang="en" i="0">
                <a:solidFill>
                  <a:schemeClr val="accent6"/>
                </a:solidFill>
                <a:latin typeface="Arial"/>
                <a:ea typeface="Arial"/>
                <a:cs typeface="Arial"/>
                <a:sym typeface="Arial"/>
                <a:rtl val="0"/>
              </a:rPr>
              <a:t>1. </a:t>
            </a:r>
            <a:r>
              <a:rPr strike="noStrike" u="none" b="0" cap="none" baseline="0" sz="2800" lang="en" i="0">
                <a:solidFill>
                  <a:schemeClr val="dk1"/>
                </a:solidFill>
                <a:latin typeface="Arial"/>
                <a:ea typeface="Arial"/>
                <a:cs typeface="Arial"/>
                <a:sym typeface="Arial"/>
                <a:rtl val="0"/>
              </a:rPr>
              <a:t>Is it timely or immediate? </a:t>
            </a:r>
            <a:r>
              <a:rPr strike="noStrike" u="none" b="0" cap="none" baseline="0" sz="2800" lang="en" i="0">
                <a:solidFill>
                  <a:schemeClr val="accent6"/>
                </a:solidFill>
                <a:latin typeface="Arial"/>
                <a:ea typeface="Arial"/>
                <a:cs typeface="Arial"/>
                <a:sym typeface="Arial"/>
                <a:rtl val="0"/>
              </a:rPr>
              <a:t>(timeliness)</a:t>
            </a:r>
          </a:p>
          <a:p>
            <a:pPr algn="l" rtl="0" lvl="0" marR="0" indent="-152400" marL="342900">
              <a:lnSpc>
                <a:spcPct val="100000"/>
              </a:lnSpc>
              <a:spcBef>
                <a:spcPts val="600"/>
              </a:spcBef>
              <a:spcAft>
                <a:spcPts val="0"/>
              </a:spcAft>
              <a:buClr>
                <a:schemeClr val="dk1"/>
              </a:buClr>
              <a:buSzPct val="25000"/>
              <a:buFont typeface="Arial"/>
              <a:buNone/>
            </a:pPr>
            <a:r>
              <a:rPr strike="noStrike" u="none" b="1" cap="none" baseline="0" sz="2800" lang="en" i="0">
                <a:solidFill>
                  <a:schemeClr val="accent6"/>
                </a:solidFill>
                <a:latin typeface="Arial"/>
                <a:ea typeface="Arial"/>
                <a:cs typeface="Arial"/>
                <a:sym typeface="Arial"/>
                <a:rtl val="0"/>
              </a:rPr>
              <a:t>2. </a:t>
            </a:r>
            <a:r>
              <a:rPr strike="noStrike" u="none" b="0" cap="none" baseline="0" sz="2800" lang="en" i="0">
                <a:solidFill>
                  <a:schemeClr val="dk1"/>
                </a:solidFill>
                <a:latin typeface="Arial"/>
                <a:ea typeface="Arial"/>
                <a:cs typeface="Arial"/>
                <a:sym typeface="Arial"/>
                <a:rtl val="0"/>
              </a:rPr>
              <a:t>Is it happening nearby? </a:t>
            </a:r>
            <a:r>
              <a:rPr strike="noStrike" u="none" b="0" cap="none" baseline="0" sz="2800" lang="en" i="0">
                <a:solidFill>
                  <a:schemeClr val="accent6"/>
                </a:solidFill>
                <a:latin typeface="Arial"/>
                <a:ea typeface="Arial"/>
                <a:cs typeface="Arial"/>
                <a:sym typeface="Arial"/>
                <a:rtl val="0"/>
              </a:rPr>
              <a:t> (proximity)</a:t>
            </a:r>
          </a:p>
          <a:p>
            <a:pPr algn="l" rtl="0" lvl="0" marR="0" indent="-152400" marL="342900">
              <a:lnSpc>
                <a:spcPct val="100000"/>
              </a:lnSpc>
              <a:spcBef>
                <a:spcPts val="600"/>
              </a:spcBef>
              <a:spcAft>
                <a:spcPts val="0"/>
              </a:spcAft>
              <a:buClr>
                <a:schemeClr val="dk1"/>
              </a:buClr>
              <a:buSzPct val="25000"/>
              <a:buFont typeface="Arial"/>
              <a:buNone/>
            </a:pPr>
            <a:r>
              <a:rPr strike="noStrike" u="none" b="1" cap="none" baseline="0" sz="2800" lang="en" i="0">
                <a:solidFill>
                  <a:schemeClr val="accent6"/>
                </a:solidFill>
                <a:latin typeface="Arial"/>
                <a:ea typeface="Arial"/>
                <a:cs typeface="Arial"/>
                <a:sym typeface="Arial"/>
                <a:rtl val="0"/>
              </a:rPr>
              <a:t>3. </a:t>
            </a:r>
            <a:r>
              <a:rPr strike="noStrike" u="none" b="0" cap="none" baseline="0" sz="2800" lang="en" i="0">
                <a:solidFill>
                  <a:schemeClr val="dk1"/>
                </a:solidFill>
                <a:latin typeface="Arial"/>
                <a:ea typeface="Arial"/>
                <a:cs typeface="Arial"/>
                <a:sym typeface="Arial"/>
                <a:rtl val="0"/>
              </a:rPr>
              <a:t>Does it affect the readers or viewers, or have some consequence for their lives? </a:t>
            </a:r>
            <a:r>
              <a:rPr strike="noStrike" u="none" b="0" cap="none" baseline="0" sz="2800" lang="en" i="0">
                <a:solidFill>
                  <a:schemeClr val="accent6"/>
                </a:solidFill>
                <a:latin typeface="Arial"/>
                <a:ea typeface="Arial"/>
                <a:cs typeface="Arial"/>
                <a:sym typeface="Arial"/>
                <a:rtl val="0"/>
              </a:rPr>
              <a:t>(impact/consequence)</a:t>
            </a:r>
          </a:p>
          <a:p>
            <a:pPr algn="l" rtl="0" lvl="0" marR="0" indent="-152400" marL="342900">
              <a:lnSpc>
                <a:spcPct val="100000"/>
              </a:lnSpc>
              <a:spcBef>
                <a:spcPts val="600"/>
              </a:spcBef>
              <a:spcAft>
                <a:spcPts val="0"/>
              </a:spcAft>
              <a:buClr>
                <a:schemeClr val="dk1"/>
              </a:buClr>
              <a:buSzPct val="25000"/>
              <a:buFont typeface="Arial"/>
              <a:buNone/>
            </a:pPr>
            <a:r>
              <a:rPr strike="noStrike" u="none" b="1" cap="none" baseline="0" sz="2800" lang="en" i="0">
                <a:solidFill>
                  <a:schemeClr val="accent6"/>
                </a:solidFill>
                <a:latin typeface="Arial"/>
                <a:ea typeface="Arial"/>
                <a:cs typeface="Arial"/>
                <a:sym typeface="Arial"/>
                <a:rtl val="0"/>
              </a:rPr>
              <a:t>4. </a:t>
            </a:r>
            <a:r>
              <a:rPr strike="noStrike" u="none" b="0" cap="none" baseline="0" sz="2800" lang="en" i="0">
                <a:solidFill>
                  <a:schemeClr val="dk1"/>
                </a:solidFill>
                <a:latin typeface="Arial"/>
                <a:ea typeface="Arial"/>
                <a:cs typeface="Arial"/>
                <a:sym typeface="Arial"/>
                <a:rtl val="0"/>
              </a:rPr>
              <a:t>Is it about someone who is well known? </a:t>
            </a:r>
            <a:r>
              <a:rPr strike="noStrike" u="none" b="0" cap="none" baseline="0" sz="2800" lang="en" i="0">
                <a:solidFill>
                  <a:schemeClr val="accent6"/>
                </a:solidFill>
                <a:latin typeface="Arial"/>
                <a:ea typeface="Arial"/>
                <a:cs typeface="Arial"/>
                <a:sym typeface="Arial"/>
                <a:rtl val="0"/>
              </a:rPr>
              <a:t>(prominence/celebrity</a:t>
            </a:r>
            <a:r>
              <a:rPr strike="noStrike" u="none" b="0" cap="none" baseline="0" sz="2800" lang="en" i="0">
                <a:solidFill>
                  <a:schemeClr val="dk1"/>
                </a:solidFill>
                <a:latin typeface="Arial"/>
                <a:ea typeface="Arial"/>
                <a:cs typeface="Arial"/>
                <a:sym typeface="Arial"/>
                <a:rtl val="0"/>
              </a:rPr>
              <a:t>)</a:t>
            </a:r>
          </a:p>
          <a:p>
            <a:pPr algn="l" rtl="0" lvl="0" marR="0" indent="-152400" marL="342900">
              <a:lnSpc>
                <a:spcPct val="100000"/>
              </a:lnSpc>
              <a:spcBef>
                <a:spcPts val="600"/>
              </a:spcBef>
              <a:spcAft>
                <a:spcPts val="0"/>
              </a:spcAft>
              <a:buClr>
                <a:schemeClr val="dk1"/>
              </a:buClr>
              <a:buSzPct val="25000"/>
              <a:buFont typeface="Arial"/>
              <a:buNone/>
            </a:pPr>
            <a:r>
              <a:rPr strike="noStrike" u="none" b="1" cap="none" baseline="0" sz="2800" lang="en" i="0">
                <a:solidFill>
                  <a:schemeClr val="accent6"/>
                </a:solidFill>
                <a:latin typeface="Arial"/>
                <a:ea typeface="Arial"/>
                <a:cs typeface="Arial"/>
                <a:sym typeface="Arial"/>
                <a:rtl val="0"/>
              </a:rPr>
              <a:t>5. </a:t>
            </a:r>
            <a:r>
              <a:rPr strike="noStrike" u="none" b="0" cap="none" baseline="0" sz="2800" lang="en" i="0">
                <a:solidFill>
                  <a:schemeClr val="dk1"/>
                </a:solidFill>
                <a:latin typeface="Arial"/>
                <a:ea typeface="Arial"/>
                <a:cs typeface="Arial"/>
                <a:sym typeface="Arial"/>
                <a:rtl val="0"/>
              </a:rPr>
              <a:t>Is it odd, rare, weird, a “first” or otherwise outside the ordinary? </a:t>
            </a:r>
            <a:r>
              <a:rPr strike="noStrike" u="none" b="0" cap="none" baseline="0" sz="2800" lang="en" i="0">
                <a:solidFill>
                  <a:schemeClr val="accent6"/>
                </a:solidFill>
                <a:latin typeface="Arial"/>
                <a:ea typeface="Arial"/>
                <a:cs typeface="Arial"/>
                <a:sym typeface="Arial"/>
                <a:rtl val="0"/>
              </a:rPr>
              <a:t>(oddity/rarity/novelty)</a:t>
            </a:r>
          </a:p>
          <a:p>
            <a:pPr algn="l" rtl="0" lvl="0" marR="0" indent="-152400" marL="342900">
              <a:lnSpc>
                <a:spcPct val="100000"/>
              </a:lnSpc>
              <a:spcBef>
                <a:spcPts val="600"/>
              </a:spcBef>
              <a:spcAft>
                <a:spcPts val="0"/>
              </a:spcAft>
              <a:buClr>
                <a:schemeClr val="dk1"/>
              </a:buClr>
              <a:buSzPct val="25000"/>
              <a:buFont typeface="Arial"/>
              <a:buNone/>
            </a:pPr>
            <a:r>
              <a:rPr strike="noStrike" u="none" b="1" cap="none" baseline="0" sz="2800" lang="en" i="0">
                <a:solidFill>
                  <a:schemeClr val="accent6"/>
                </a:solidFill>
                <a:latin typeface="Arial"/>
                <a:ea typeface="Arial"/>
                <a:cs typeface="Arial"/>
                <a:sym typeface="Arial"/>
                <a:rtl val="0"/>
              </a:rPr>
              <a:t>6. </a:t>
            </a:r>
            <a:r>
              <a:rPr strike="noStrike" u="none" b="0" cap="none" baseline="0" sz="2800" lang="en" i="0">
                <a:solidFill>
                  <a:schemeClr val="dk1"/>
                </a:solidFill>
                <a:latin typeface="Arial"/>
                <a:ea typeface="Arial"/>
                <a:cs typeface="Arial"/>
                <a:sym typeface="Arial"/>
                <a:rtl val="0"/>
              </a:rPr>
              <a:t>Is it about a conflict or disagreement, or the continuation of one? </a:t>
            </a:r>
            <a:r>
              <a:rPr strike="noStrike" u="none" b="0" cap="none" baseline="0" sz="2800" lang="en" i="0">
                <a:solidFill>
                  <a:schemeClr val="accent6"/>
                </a:solidFill>
                <a:latin typeface="Arial"/>
                <a:ea typeface="Arial"/>
                <a:cs typeface="Arial"/>
                <a:sym typeface="Arial"/>
                <a:rtl val="0"/>
              </a:rPr>
              <a:t>(conflict) </a:t>
            </a:r>
          </a:p>
          <a:p>
            <a:pPr algn="l" rtl="0" lvl="0" marR="0" indent="-152400" marL="342900">
              <a:lnSpc>
                <a:spcPct val="100000"/>
              </a:lnSpc>
              <a:spcBef>
                <a:spcPts val="600"/>
              </a:spcBef>
              <a:spcAft>
                <a:spcPts val="0"/>
              </a:spcAft>
              <a:buClr>
                <a:schemeClr val="dk1"/>
              </a:buClr>
              <a:buSzPct val="25000"/>
              <a:buFont typeface="Arial"/>
              <a:buNone/>
            </a:pPr>
            <a:r>
              <a:rPr strike="noStrike" u="none" b="1" cap="none" baseline="0" sz="2800" lang="en" i="0">
                <a:solidFill>
                  <a:schemeClr val="accent6"/>
                </a:solidFill>
                <a:latin typeface="Arial"/>
                <a:ea typeface="Arial"/>
                <a:cs typeface="Arial"/>
                <a:sym typeface="Arial"/>
                <a:rtl val="0"/>
              </a:rPr>
              <a:t>7. </a:t>
            </a:r>
            <a:r>
              <a:rPr strike="noStrike" u="none" b="0" cap="none" baseline="0" sz="2800" lang="en" i="0">
                <a:solidFill>
                  <a:schemeClr val="dk1"/>
                </a:solidFill>
                <a:latin typeface="Arial"/>
                <a:ea typeface="Arial"/>
                <a:cs typeface="Arial"/>
                <a:sym typeface="Arial"/>
                <a:rtl val="0"/>
              </a:rPr>
              <a:t>Does it tug at the heart strings? </a:t>
            </a:r>
            <a:r>
              <a:rPr strike="noStrike" u="none" b="0" cap="none" baseline="0" sz="2800" lang="en" i="0">
                <a:solidFill>
                  <a:schemeClr val="accent6"/>
                </a:solidFill>
                <a:latin typeface="Arial"/>
                <a:ea typeface="Arial"/>
                <a:cs typeface="Arial"/>
                <a:sym typeface="Arial"/>
                <a:rtl val="0"/>
              </a:rPr>
              <a:t>(human interest)</a:t>
            </a:r>
          </a:p>
          <a:p>
            <a:pPr algn="l" rtl="0" lvl="0" marR="0" indent="-152400" marL="342900">
              <a:lnSpc>
                <a:spcPct val="100000"/>
              </a:lnSpc>
              <a:spcBef>
                <a:spcPts val="600"/>
              </a:spcBef>
              <a:spcAft>
                <a:spcPts val="0"/>
              </a:spcAft>
              <a:buClr>
                <a:schemeClr val="dk1"/>
              </a:buClr>
              <a:buSzPct val="25000"/>
              <a:buFont typeface="Arial"/>
              <a:buNone/>
            </a:pPr>
            <a:r>
              <a:rPr strike="noStrike" u="none" b="1" cap="none" baseline="0" sz="2800" lang="en" i="0">
                <a:solidFill>
                  <a:schemeClr val="accent6"/>
                </a:solidFill>
                <a:latin typeface="Arial"/>
                <a:ea typeface="Arial"/>
                <a:cs typeface="Arial"/>
                <a:sym typeface="Arial"/>
                <a:rtl val="0"/>
              </a:rPr>
              <a:t>8</a:t>
            </a:r>
            <a:r>
              <a:rPr strike="noStrike" u="none" b="0" cap="none" baseline="0" sz="2800" lang="en" i="0">
                <a:solidFill>
                  <a:schemeClr val="dk1"/>
                </a:solidFill>
                <a:latin typeface="Arial"/>
                <a:ea typeface="Arial"/>
                <a:cs typeface="Arial"/>
                <a:sym typeface="Arial"/>
                <a:rtl val="0"/>
              </a:rPr>
              <a:t>. Is it something everyone is talking about in social media or other news media? </a:t>
            </a:r>
            <a:r>
              <a:rPr strike="noStrike" u="none" b="0" cap="none" baseline="0" sz="2800" lang="en" i="0">
                <a:solidFill>
                  <a:schemeClr val="accent6"/>
                </a:solidFill>
                <a:latin typeface="Arial"/>
                <a:ea typeface="Arial"/>
                <a:cs typeface="Arial"/>
                <a:sym typeface="Arial"/>
                <a:rtl val="0"/>
              </a:rPr>
              <a:t>(currency)</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4" name="Shape 184"/>
        <p:cNvGrpSpPr/>
        <p:nvPr/>
      </p:nvGrpSpPr>
      <p:grpSpPr>
        <a:xfrm>
          <a:off y="0" x="0"/>
          <a:ext cy="0" cx="0"/>
          <a:chOff y="0" x="0"/>
          <a:chExt cy="0" cx="0"/>
        </a:xfrm>
      </p:grpSpPr>
      <p:sp>
        <p:nvSpPr>
          <p:cNvPr id="185" name="Shape 185"/>
          <p:cNvSpPr txBox="1"/>
          <p:nvPr>
            <p:ph type="title"/>
          </p:nvPr>
        </p:nvSpPr>
        <p:spPr>
          <a:xfrm>
            <a:off y="274637" x="457200"/>
            <a:ext cy="935977"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What’s the news value?</a:t>
            </a:r>
          </a:p>
        </p:txBody>
      </p:sp>
      <p:sp>
        <p:nvSpPr>
          <p:cNvPr id="186" name="Shape 186"/>
          <p:cNvSpPr txBox="1"/>
          <p:nvPr>
            <p:ph idx="1" type="body"/>
          </p:nvPr>
        </p:nvSpPr>
        <p:spPr>
          <a:xfrm>
            <a:off y="1210613" x="154545"/>
            <a:ext cy="5357285" cx="879627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This is a question every reporter should ask on every story.  The best reporters keep digging to find multiple values in their stories.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2400" lang="en" i="1">
                <a:solidFill>
                  <a:schemeClr val="dk1"/>
                </a:solidFill>
                <a:latin typeface="Helvetica Neue"/>
                <a:ea typeface="Helvetica Neue"/>
                <a:cs typeface="Helvetica Neue"/>
                <a:sym typeface="Helvetica Neue"/>
                <a:rtl val="0"/>
              </a:rPr>
              <a:t>Consider this story from the 2013 SEC football season: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1" cap="none" baseline="0" sz="2800" lang="en" i="0">
                <a:solidFill>
                  <a:schemeClr val="dk1"/>
                </a:solidFill>
                <a:latin typeface="Helvetica Neue"/>
                <a:ea typeface="Helvetica Neue"/>
                <a:cs typeface="Helvetica Neue"/>
                <a:sym typeface="Helvetica Neue"/>
                <a:rtl val="0"/>
              </a:rPr>
              <a:t>  Auburn defeated first-place Alabama 34-28 as Auburn senior Chris Davis returned Alabama’s missed field goal 109 yards, thus ending Alabama’s reign as the top-ranked team in the nation. With the win, Auburn now has a chance at the national championship game, while Alabama faces losing its No. 1 position.</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2000" i="0">
              <a:solidFill>
                <a:schemeClr val="dk1"/>
              </a:solidFill>
              <a:latin typeface="Helvetica Neue"/>
              <a:ea typeface="Helvetica Neue"/>
              <a:cs typeface="Helvetica Neue"/>
              <a:sym typeface="Helvetica Neue"/>
              <a:rtl val="0"/>
            </a:endParaRP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0" name="Shape 190"/>
        <p:cNvGrpSpPr/>
        <p:nvPr/>
      </p:nvGrpSpPr>
      <p:grpSpPr>
        <a:xfrm>
          <a:off y="0" x="0"/>
          <a:ext cy="0" cx="0"/>
          <a:chOff y="0" x="0"/>
          <a:chExt cy="0" cx="0"/>
        </a:xfrm>
      </p:grpSpPr>
      <p:sp>
        <p:nvSpPr>
          <p:cNvPr id="191" name="Shape 191"/>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Currency?</a:t>
            </a:r>
          </a:p>
        </p:txBody>
      </p:sp>
      <p:sp>
        <p:nvSpPr>
          <p:cNvPr id="192" name="Shape 192"/>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200" lang="en" i="0">
                <a:solidFill>
                  <a:schemeClr val="dk1"/>
                </a:solidFill>
                <a:latin typeface="Helvetica Neue"/>
                <a:ea typeface="Helvetica Neue"/>
                <a:cs typeface="Helvetica Neue"/>
                <a:sym typeface="Helvetica Neue"/>
                <a:rtl val="0"/>
              </a:rPr>
              <a:t> This game was part of an overall discussion on the chase for the national championship, which in turn opened discussion on how the NCAA determines who plays in a national championship game and who gets left out. This topic comes up every football season.</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 name="Shape 34"/>
        <p:cNvGrpSpPr/>
        <p:nvPr/>
      </p:nvGrpSpPr>
      <p:grpSpPr>
        <a:xfrm>
          <a:off y="0" x="0"/>
          <a:ext cy="0" cx="0"/>
          <a:chOff y="0" x="0"/>
          <a:chExt cy="0" cx="0"/>
        </a:xfrm>
      </p:grpSpPr>
      <p:sp>
        <p:nvSpPr>
          <p:cNvPr id="35" name="Shape 35"/>
          <p:cNvSpPr txBox="1"/>
          <p:nvPr>
            <p:ph type="title"/>
          </p:nvPr>
        </p:nvSpPr>
        <p:spPr>
          <a:xfrm>
            <a:off y="2614410" x="560231"/>
            <a:ext cy="1816882" cx="8229600"/>
          </a:xfrm>
          <a:prstGeom prst="rect">
            <a:avLst/>
          </a:prstGeom>
          <a:noFill/>
          <a:ln>
            <a:noFill/>
          </a:ln>
        </p:spPr>
        <p:txBody>
          <a:bodyPr bIns="91425" rIns="91425" lIns="91425" tIns="91425" anchor="b" anchorCtr="0">
            <a:spAutoFit/>
          </a:bodyPr>
          <a:lstStyle/>
          <a:p>
            <a:pPr algn="ctr" rtl="0" lvl="0" marR="0" indent="0" marL="0">
              <a:lnSpc>
                <a:spcPct val="100000"/>
              </a:lnSpc>
              <a:spcBef>
                <a:spcPts val="0"/>
              </a:spcBef>
              <a:spcAft>
                <a:spcPts val="0"/>
              </a:spcAft>
              <a:buClr>
                <a:schemeClr val="dk1"/>
              </a:buClr>
              <a:buSzPct val="25000"/>
              <a:buFont typeface="Helvetica Neue"/>
              <a:buNone/>
            </a:pPr>
            <a:r>
              <a:rPr strike="noStrike" u="none" b="1" cap="none" baseline="0" sz="6000" lang="en" i="0">
                <a:solidFill>
                  <a:schemeClr val="accent6"/>
                </a:solidFill>
                <a:latin typeface="Helvetica Neue"/>
                <a:ea typeface="Helvetica Neue"/>
                <a:cs typeface="Helvetica Neue"/>
                <a:sym typeface="Helvetica Neue"/>
                <a:rtl val="0"/>
              </a:rPr>
              <a:t>Who cares?</a:t>
            </a:r>
          </a:p>
        </p:txBody>
      </p:sp>
      <p:sp>
        <p:nvSpPr>
          <p:cNvPr id="36" name="Shape 36"/>
          <p:cNvSpPr txBox="1"/>
          <p:nvPr>
            <p:ph idx="1" type="body"/>
          </p:nvPr>
        </p:nvSpPr>
        <p:spPr>
          <a:xfrm>
            <a:off y="338070" x="457200"/>
            <a:ext cy="2894526"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4800" lang="en" i="0">
                <a:solidFill>
                  <a:schemeClr val="dk1"/>
                </a:solidFill>
                <a:latin typeface="Helvetica Neue"/>
                <a:ea typeface="Helvetica Neue"/>
                <a:cs typeface="Helvetica Neue"/>
                <a:sym typeface="Helvetica Neue"/>
                <a:rtl val="0"/>
              </a:rPr>
              <a:t>Because you are constantly asking one question:  </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6" name="Shape 196"/>
        <p:cNvGrpSpPr/>
        <p:nvPr/>
      </p:nvGrpSpPr>
      <p:grpSpPr>
        <a:xfrm>
          <a:off y="0" x="0"/>
          <a:ext cy="0" cx="0"/>
          <a:chOff y="0" x="0"/>
          <a:chExt cy="0" cx="0"/>
        </a:xfrm>
      </p:grpSpPr>
      <p:sp>
        <p:nvSpPr>
          <p:cNvPr id="197" name="Shape 197"/>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Timeliness?</a:t>
            </a:r>
          </a:p>
        </p:txBody>
      </p:sp>
      <p:sp>
        <p:nvSpPr>
          <p:cNvPr id="198" name="Shape 198"/>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200" lang="en" i="0">
                <a:solidFill>
                  <a:schemeClr val="dk1"/>
                </a:solidFill>
                <a:latin typeface="Helvetica Neue"/>
                <a:ea typeface="Helvetica Neue"/>
                <a:cs typeface="Helvetica Neue"/>
                <a:sym typeface="Helvetica Neue"/>
                <a:rtl val="0"/>
              </a:rPr>
              <a:t> It is a football moment. The story becomes less timely as the week and season ends. However, as with many historical moments, it will resurface as newsworthy when Alabama plays Auburn again, or whenever an underdog overthrows a top-ranked team.</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2400" i="0">
              <a:solidFill>
                <a:schemeClr val="dk1"/>
              </a:solidFill>
              <a:latin typeface="Helvetica Neue"/>
              <a:ea typeface="Helvetica Neue"/>
              <a:cs typeface="Helvetica Neue"/>
              <a:sym typeface="Helvetica Neue"/>
              <a:rtl val="0"/>
            </a:endParaRP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2" name="Shape 202"/>
        <p:cNvGrpSpPr/>
        <p:nvPr/>
      </p:nvGrpSpPr>
      <p:grpSpPr>
        <a:xfrm>
          <a:off y="0" x="0"/>
          <a:ext cy="0" cx="0"/>
          <a:chOff y="0" x="0"/>
          <a:chExt cy="0" cx="0"/>
        </a:xfrm>
      </p:grpSpPr>
      <p:sp>
        <p:nvSpPr>
          <p:cNvPr id="203" name="Shape 203"/>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Proximity?</a:t>
            </a:r>
          </a:p>
        </p:txBody>
      </p:sp>
      <p:sp>
        <p:nvSpPr>
          <p:cNvPr id="204" name="Shape 204"/>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200" lang="en" i="0">
                <a:solidFill>
                  <a:schemeClr val="dk1"/>
                </a:solidFill>
                <a:latin typeface="Helvetica Neue"/>
                <a:ea typeface="Helvetica Neue"/>
                <a:cs typeface="Helvetica Neue"/>
                <a:sym typeface="Helvetica Neue"/>
                <a:rtl val="0"/>
              </a:rPr>
              <a:t>If you are a student at or a fan of the University of Alabama or Auburn,  yes.  If you’re a student at any SEC university, or any of the Top 10, the proximity of this story is clear.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200" lang="en" i="0">
                <a:solidFill>
                  <a:schemeClr val="dk1"/>
                </a:solidFill>
                <a:latin typeface="Helvetica Neue"/>
                <a:ea typeface="Helvetica Neue"/>
                <a:cs typeface="Helvetica Neue"/>
                <a:sym typeface="Helvetica Neue"/>
                <a:rtl val="0"/>
              </a:rPr>
              <a:t>  There are areas of the country where the passion for college football is intense. It is safe to assume that this story has a nationwide proximity.</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8" name="Shape 208"/>
        <p:cNvGrpSpPr/>
        <p:nvPr/>
      </p:nvGrpSpPr>
      <p:grpSpPr>
        <a:xfrm>
          <a:off y="0" x="0"/>
          <a:ext cy="0" cx="0"/>
          <a:chOff y="0" x="0"/>
          <a:chExt cy="0" cx="0"/>
        </a:xfrm>
      </p:grpSpPr>
      <p:sp>
        <p:nvSpPr>
          <p:cNvPr id="209" name="Shape 209"/>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Prominence?</a:t>
            </a:r>
          </a:p>
        </p:txBody>
      </p:sp>
      <p:sp>
        <p:nvSpPr>
          <p:cNvPr id="210" name="Shape 210"/>
          <p:cNvSpPr txBox="1"/>
          <p:nvPr>
            <p:ph idx="1" type="body"/>
          </p:nvPr>
        </p:nvSpPr>
        <p:spPr>
          <a:xfrm>
            <a:off y="1417637" x="457200"/>
            <a:ext cy="5150262"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2400" lang="en" i="0">
                <a:solidFill>
                  <a:schemeClr val="dk1"/>
                </a:solidFill>
                <a:latin typeface="Helvetica Neue"/>
                <a:ea typeface="Helvetica Neue"/>
                <a:cs typeface="Helvetica Neue"/>
                <a:sym typeface="Helvetica Neue"/>
                <a:rtl val="0"/>
              </a:rPr>
              <a:t> </a:t>
            </a:r>
            <a:r>
              <a:rPr strike="noStrike" u="none" b="0" cap="none" baseline="0" sz="3200" lang="en" i="0">
                <a:solidFill>
                  <a:schemeClr val="dk1"/>
                </a:solidFill>
                <a:latin typeface="Helvetica Neue"/>
                <a:ea typeface="Helvetica Neue"/>
                <a:cs typeface="Helvetica Neue"/>
                <a:sym typeface="Helvetica Neue"/>
                <a:rtl val="0"/>
              </a:rPr>
              <a:t>After that play, Auburn’s Chris Davis became one of the game’s most prominent players.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200" lang="en" i="0">
                <a:solidFill>
                  <a:schemeClr val="dk1"/>
                </a:solidFill>
                <a:latin typeface="Helvetica Neue"/>
                <a:ea typeface="Helvetica Neue"/>
                <a:cs typeface="Helvetica Neue"/>
                <a:sym typeface="Helvetica Neue"/>
                <a:rtl val="0"/>
              </a:rPr>
              <a:t>The quarterback of the losing team was vying for a third straight national championship and a Heisman trophy.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200" lang="en" i="0">
                <a:solidFill>
                  <a:schemeClr val="dk1"/>
                </a:solidFill>
                <a:latin typeface="Helvetica Neue"/>
                <a:ea typeface="Helvetica Neue"/>
                <a:cs typeface="Helvetica Neue"/>
                <a:sym typeface="Helvetica Neue"/>
                <a:rtl val="0"/>
              </a:rPr>
              <a:t>The game featured two teams playing in what many experts see as the prominent conference, the SEC.  </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4" name="Shape 214"/>
        <p:cNvGrpSpPr/>
        <p:nvPr/>
      </p:nvGrpSpPr>
      <p:grpSpPr>
        <a:xfrm>
          <a:off y="0" x="0"/>
          <a:ext cy="0" cx="0"/>
          <a:chOff y="0" x="0"/>
          <a:chExt cy="0" cx="0"/>
        </a:xfrm>
      </p:grpSpPr>
      <p:sp>
        <p:nvSpPr>
          <p:cNvPr id="215" name="Shape 215"/>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Conflict?</a:t>
            </a:r>
          </a:p>
        </p:txBody>
      </p:sp>
      <p:sp>
        <p:nvSpPr>
          <p:cNvPr id="216" name="Shape 216"/>
          <p:cNvSpPr txBox="1"/>
          <p:nvPr>
            <p:ph idx="1" type="body"/>
          </p:nvPr>
        </p:nvSpPr>
        <p:spPr>
          <a:xfrm>
            <a:off y="1417637" x="457200"/>
            <a:ext cy="5150262"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2400" lang="en" i="0">
                <a:solidFill>
                  <a:schemeClr val="dk1"/>
                </a:solidFill>
                <a:latin typeface="Helvetica Neue"/>
                <a:ea typeface="Helvetica Neue"/>
                <a:cs typeface="Helvetica Neue"/>
                <a:sym typeface="Helvetica Neue"/>
                <a:rtl val="0"/>
              </a:rPr>
              <a:t>Sport stories usually involve conflict. This was the Iron Bowl, one of the great rivalries in college football. </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24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2400" lang="en" i="0">
                <a:solidFill>
                  <a:schemeClr val="dk1"/>
                </a:solidFill>
                <a:latin typeface="Helvetica Neue"/>
                <a:ea typeface="Helvetica Neue"/>
                <a:cs typeface="Helvetica Neue"/>
                <a:sym typeface="Helvetica Neue"/>
                <a:rtl val="0"/>
              </a:rPr>
              <a:t>But there’s more:  The quarterback for Alabama, AJ McCarron, was shown kissing his mother and his girlfriend after losing to Auburn. Guess what school his girlfriend graduated from? Auburn. </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24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2400" lang="en" i="0">
                <a:solidFill>
                  <a:schemeClr val="dk1"/>
                </a:solidFill>
                <a:latin typeface="Helvetica Neue"/>
                <a:ea typeface="Helvetica Neue"/>
                <a:cs typeface="Helvetica Neue"/>
                <a:sym typeface="Helvetica Neue"/>
                <a:rtl val="0"/>
              </a:rPr>
              <a:t>More conflict: The outcome of the game brought out debate from other teams as to who should advance into the national championship game.</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0" name="Shape 220"/>
        <p:cNvGrpSpPr/>
        <p:nvPr/>
      </p:nvGrpSpPr>
      <p:grpSpPr>
        <a:xfrm>
          <a:off y="0" x="0"/>
          <a:ext cy="0" cx="0"/>
          <a:chOff y="0" x="0"/>
          <a:chExt cy="0" cx="0"/>
        </a:xfrm>
      </p:grpSpPr>
      <p:sp>
        <p:nvSpPr>
          <p:cNvPr id="221" name="Shape 221"/>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Consequence?</a:t>
            </a:r>
          </a:p>
        </p:txBody>
      </p:sp>
      <p:sp>
        <p:nvSpPr>
          <p:cNvPr id="222" name="Shape 222"/>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200" lang="en" i="0">
                <a:solidFill>
                  <a:schemeClr val="dk1"/>
                </a:solidFill>
                <a:latin typeface="Helvetica Neue"/>
                <a:ea typeface="Helvetica Neue"/>
                <a:cs typeface="Helvetica Neue"/>
                <a:sym typeface="Helvetica Neue"/>
                <a:rtl val="0"/>
              </a:rPr>
              <a:t> For those who value college football, the consequence of this game’s outcome was apparent.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200" lang="en" i="0">
                <a:solidFill>
                  <a:schemeClr val="dk1"/>
                </a:solidFill>
                <a:latin typeface="Helvetica Neue"/>
                <a:ea typeface="Helvetica Neue"/>
                <a:cs typeface="Helvetica Neue"/>
                <a:sym typeface="Helvetica Neue"/>
                <a:rtl val="0"/>
              </a:rPr>
              <a:t>Several teams, mainly Ohio State and Florida State, saw their chances of making it to a national championship game increase</a:t>
            </a:r>
            <a:r>
              <a:rPr strike="noStrike" u="none" b="0" cap="none" baseline="0" sz="2400" lang="en" i="0">
                <a:solidFill>
                  <a:schemeClr val="dk1"/>
                </a:solidFill>
                <a:latin typeface="Helvetica Neue"/>
                <a:ea typeface="Helvetica Neue"/>
                <a:cs typeface="Helvetica Neue"/>
                <a:sym typeface="Helvetica Neue"/>
                <a:rtl val="0"/>
              </a:rPr>
              <a:t>.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200" lang="en" i="0">
                <a:solidFill>
                  <a:schemeClr val="dk1"/>
                </a:solidFill>
                <a:latin typeface="Helvetica Neue"/>
                <a:ea typeface="Helvetica Neue"/>
                <a:cs typeface="Helvetica Neue"/>
                <a:sym typeface="Helvetica Neue"/>
                <a:rtl val="0"/>
              </a:rPr>
              <a:t>But for most people?  It didn’t matter that much.</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6" name="Shape 226"/>
        <p:cNvGrpSpPr/>
        <p:nvPr/>
      </p:nvGrpSpPr>
      <p:grpSpPr>
        <a:xfrm>
          <a:off y="0" x="0"/>
          <a:ext cy="0" cx="0"/>
          <a:chOff y="0" x="0"/>
          <a:chExt cy="0" cx="0"/>
        </a:xfrm>
      </p:grpSpPr>
      <p:sp>
        <p:nvSpPr>
          <p:cNvPr id="227" name="Shape 227"/>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Novelty?</a:t>
            </a:r>
          </a:p>
        </p:txBody>
      </p:sp>
      <p:sp>
        <p:nvSpPr>
          <p:cNvPr id="228" name="Shape 228"/>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As mentioned earlier, AJ McCarron, the quarterback for Alabama, was dating a graduate of Auburn. This storyline was exposed before the game and afterward as he kissed her before leaving the field following the loss. </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2" name="Shape 232"/>
        <p:cNvGrpSpPr/>
        <p:nvPr/>
      </p:nvGrpSpPr>
      <p:grpSpPr>
        <a:xfrm>
          <a:off y="0" x="0"/>
          <a:ext cy="0" cx="0"/>
          <a:chOff y="0" x="0"/>
          <a:chExt cy="0" cx="0"/>
        </a:xfrm>
      </p:grpSpPr>
      <p:sp>
        <p:nvSpPr>
          <p:cNvPr id="233" name="Shape 233"/>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Human Interest?</a:t>
            </a:r>
          </a:p>
        </p:txBody>
      </p:sp>
      <p:sp>
        <p:nvSpPr>
          <p:cNvPr id="234" name="Shape 234"/>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Font typeface="Arial"/>
              <a:buNone/>
            </a:pPr>
            <a:r>
              <a:t/>
            </a:r>
            <a:endParaRPr strike="noStrike" u="none" b="0" cap="none" baseline="0" sz="24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2400" lang="en" i="0">
                <a:solidFill>
                  <a:schemeClr val="dk1"/>
                </a:solidFill>
                <a:latin typeface="Helvetica Neue"/>
                <a:ea typeface="Helvetica Neue"/>
                <a:cs typeface="Helvetica Neue"/>
                <a:sym typeface="Helvetica Neue"/>
                <a:rtl val="0"/>
              </a:rPr>
              <a:t>Several human interest stories spun out from this game. </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24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2400" lang="en" i="0">
                <a:solidFill>
                  <a:schemeClr val="dk1"/>
                </a:solidFill>
                <a:latin typeface="Helvetica Neue"/>
                <a:ea typeface="Helvetica Neue"/>
                <a:cs typeface="Helvetica Neue"/>
                <a:sym typeface="Helvetica Neue"/>
                <a:rtl val="0"/>
              </a:rPr>
              <a:t> The new star for Auburn.</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2400" lang="en" i="0">
                <a:solidFill>
                  <a:schemeClr val="dk1"/>
                </a:solidFill>
                <a:latin typeface="Helvetica Neue"/>
                <a:ea typeface="Helvetica Neue"/>
                <a:cs typeface="Helvetica Neue"/>
                <a:sym typeface="Helvetica Neue"/>
                <a:rtl val="0"/>
              </a:rPr>
              <a:t> The fan reactions from both teams.</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2400" lang="en" i="0">
                <a:solidFill>
                  <a:schemeClr val="dk1"/>
                </a:solidFill>
                <a:latin typeface="Helvetica Neue"/>
                <a:ea typeface="Helvetica Neue"/>
                <a:cs typeface="Helvetica Neue"/>
                <a:sym typeface="Helvetica Neue"/>
                <a:rtl val="0"/>
              </a:rPr>
              <a:t> The moments leading to the play and afterward, it was clear to see the thrill (and shock) of victory and the agony (and shock) of defeat. </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8" name="Shape 238"/>
        <p:cNvGrpSpPr/>
        <p:nvPr/>
      </p:nvGrpSpPr>
      <p:grpSpPr>
        <a:xfrm>
          <a:off y="0" x="0"/>
          <a:ext cy="0" cx="0"/>
          <a:chOff y="0" x="0"/>
          <a:chExt cy="0" cx="0"/>
        </a:xfrm>
      </p:grpSpPr>
      <p:sp>
        <p:nvSpPr>
          <p:cNvPr id="239" name="Shape 239"/>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Discussion</a:t>
            </a:r>
          </a:p>
        </p:txBody>
      </p:sp>
      <p:sp>
        <p:nvSpPr>
          <p:cNvPr id="240" name="Shape 240"/>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600" lang="en" i="0">
                <a:solidFill>
                  <a:schemeClr val="dk1"/>
                </a:solidFill>
                <a:latin typeface="Helvetica Neue"/>
                <a:ea typeface="Helvetica Neue"/>
                <a:cs typeface="Helvetica Neue"/>
                <a:sym typeface="Helvetica Neue"/>
                <a:rtl val="0"/>
              </a:rPr>
              <a:t>What news value do you think dominates this story?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600" lang="en" i="0">
                <a:solidFill>
                  <a:schemeClr val="dk1"/>
                </a:solidFill>
                <a:latin typeface="Helvetica Neue"/>
                <a:ea typeface="Helvetica Neue"/>
                <a:cs typeface="Helvetica Neue"/>
                <a:sym typeface="Helvetica Neue"/>
                <a:rtl val="0"/>
              </a:rPr>
              <a:t>What least dominates? </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4" name="Shape 244"/>
        <p:cNvGrpSpPr/>
        <p:nvPr/>
      </p:nvGrpSpPr>
      <p:grpSpPr>
        <a:xfrm>
          <a:off y="0" x="0"/>
          <a:ext cy="0" cx="0"/>
          <a:chOff y="0" x="0"/>
          <a:chExt cy="0" cx="0"/>
        </a:xfrm>
      </p:grpSpPr>
      <p:sp>
        <p:nvSpPr>
          <p:cNvPr id="245" name="Shape 245"/>
          <p:cNvSpPr txBox="1"/>
          <p:nvPr>
            <p:ph type="title"/>
          </p:nvPr>
        </p:nvSpPr>
        <p:spPr>
          <a:xfrm>
            <a:off y="274637" x="457200"/>
            <a:ext cy="768552"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What’s the news value?</a:t>
            </a:r>
          </a:p>
        </p:txBody>
      </p:sp>
      <p:sp>
        <p:nvSpPr>
          <p:cNvPr id="246" name="Shape 246"/>
          <p:cNvSpPr txBox="1"/>
          <p:nvPr>
            <p:ph idx="1" type="body"/>
          </p:nvPr>
        </p:nvSpPr>
        <p:spPr>
          <a:xfrm>
            <a:off y="1300766" x="457200"/>
            <a:ext cy="5267133"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In March 2014, this story made the front page in Chicago area newspapers and national headlines across the nation. </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SzPct val="25000"/>
              <a:buFont typeface="Helvetica Neue"/>
              <a:buNone/>
            </a:pPr>
            <a:r>
              <a:rPr strike="noStrike" u="none" b="1" cap="none" baseline="0" sz="3200" lang="en" i="0">
                <a:solidFill>
                  <a:schemeClr val="dk1"/>
                </a:solidFill>
                <a:latin typeface="Helvetica Neue"/>
                <a:ea typeface="Helvetica Neue"/>
                <a:cs typeface="Helvetica Neue"/>
                <a:sym typeface="Helvetica Neue"/>
                <a:rtl val="0"/>
              </a:rPr>
              <a:t> A Chicago Area Transit train carrying hundreds of travelers derailed and continued up the escalators at O’Hare International Airport after it failed to stop at the end of the platform, injuring 32 people, none seriously.  </a:t>
            </a: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0" name="Shape 250"/>
        <p:cNvGrpSpPr/>
        <p:nvPr/>
      </p:nvGrpSpPr>
      <p:grpSpPr>
        <a:xfrm>
          <a:off y="0" x="0"/>
          <a:ext cy="0" cx="0"/>
          <a:chOff y="0" x="0"/>
          <a:chExt cy="0" cx="0"/>
        </a:xfrm>
      </p:grpSpPr>
      <p:sp>
        <p:nvSpPr>
          <p:cNvPr id="251" name="Shape 251"/>
          <p:cNvSpPr txBox="1"/>
          <p:nvPr>
            <p:ph type="title"/>
          </p:nvPr>
        </p:nvSpPr>
        <p:spPr>
          <a:xfrm>
            <a:off y="-65496" x="457200"/>
            <a:ext cy="15219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Currency?</a:t>
            </a:r>
          </a:p>
        </p:txBody>
      </p:sp>
      <p:sp>
        <p:nvSpPr>
          <p:cNvPr id="252" name="Shape 252"/>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2800" lang="en" i="0">
                <a:solidFill>
                  <a:schemeClr val="dk1"/>
                </a:solidFill>
                <a:latin typeface="Helvetica Neue"/>
                <a:ea typeface="Helvetica Neue"/>
                <a:cs typeface="Helvetica Neue"/>
                <a:sym typeface="Helvetica Neue"/>
                <a:rtl val="0"/>
              </a:rPr>
              <a:t> Because the L-train actually climbed an escalator, this story was current for a short while.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2800" lang="en" i="0">
                <a:solidFill>
                  <a:schemeClr val="dk1"/>
                </a:solidFill>
                <a:latin typeface="Helvetica Neue"/>
                <a:ea typeface="Helvetica Neue"/>
                <a:cs typeface="Helvetica Neue"/>
                <a:sym typeface="Helvetica Neue"/>
                <a:rtl val="0"/>
              </a:rPr>
              <a:t>It most likely becomes part of a larger discussion on transportation safety and driver scheduling, since the driver fell asleep at the wheel.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2800" lang="en" i="0">
                <a:solidFill>
                  <a:schemeClr val="dk1"/>
                </a:solidFill>
                <a:latin typeface="Helvetica Neue"/>
                <a:ea typeface="Helvetica Neue"/>
                <a:cs typeface="Helvetica Neue"/>
                <a:sym typeface="Helvetica Neue"/>
                <a:rtl val="0"/>
              </a:rPr>
              <a:t>The story does not dominate public discourse as would other stories related to terrorism, gun control or health care.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y="0" x="0"/>
          <a:ext cy="0" cx="0"/>
          <a:chOff y="0" x="0"/>
          <a:chExt cy="0" cx="0"/>
        </a:xfrm>
      </p:grpSpPr>
      <p:sp>
        <p:nvSpPr>
          <p:cNvPr id="41" name="Shape 41"/>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1" cap="none" baseline="0" sz="3600" lang="en" i="0">
                <a:solidFill>
                  <a:schemeClr val="dk1"/>
                </a:solidFill>
                <a:latin typeface="Arial"/>
                <a:ea typeface="Arial"/>
                <a:cs typeface="Arial"/>
                <a:sym typeface="Arial"/>
                <a:rtl val="0"/>
              </a:rPr>
              <a:t>To decide “who cares” … </a:t>
            </a:r>
          </a:p>
        </p:txBody>
      </p:sp>
      <p:sp>
        <p:nvSpPr>
          <p:cNvPr id="42" name="Shape 42"/>
          <p:cNvSpPr txBox="1"/>
          <p:nvPr>
            <p:ph idx="1" type="body"/>
          </p:nvPr>
        </p:nvSpPr>
        <p:spPr>
          <a:xfrm>
            <a:off y="1417637" x="347730"/>
            <a:ext cy="5240739" cx="833907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Arial"/>
              <a:buNone/>
            </a:pPr>
            <a:r>
              <a:rPr strike="noStrike" u="none" b="0" cap="none" baseline="0" sz="4000" lang="en" i="0">
                <a:solidFill>
                  <a:schemeClr val="dk1"/>
                </a:solidFill>
                <a:latin typeface="Arial"/>
                <a:ea typeface="Arial"/>
                <a:cs typeface="Arial"/>
                <a:sym typeface="Arial"/>
                <a:rtl val="0"/>
              </a:rPr>
              <a:t>Use the </a:t>
            </a:r>
          </a:p>
          <a:p>
            <a:pPr algn="l" rtl="0" lvl="0" marR="0" indent="-152400" marL="342900">
              <a:lnSpc>
                <a:spcPct val="100000"/>
              </a:lnSpc>
              <a:spcBef>
                <a:spcPts val="600"/>
              </a:spcBef>
              <a:spcAft>
                <a:spcPts val="0"/>
              </a:spcAft>
              <a:buClr>
                <a:schemeClr val="dk1"/>
              </a:buClr>
              <a:buSzPct val="25000"/>
              <a:buFont typeface="Arial"/>
              <a:buNone/>
            </a:pPr>
            <a:r>
              <a:rPr strike="noStrike" u="none" b="1" cap="none" baseline="0" sz="5400" lang="en" i="0">
                <a:solidFill>
                  <a:schemeClr val="accent6"/>
                </a:solidFill>
                <a:latin typeface="Arial"/>
                <a:ea typeface="Arial"/>
                <a:cs typeface="Arial"/>
                <a:sym typeface="Arial"/>
                <a:rtl val="0"/>
              </a:rPr>
              <a:t>RULE OF EIGHT </a:t>
            </a:r>
          </a:p>
          <a:p>
            <a:pPr algn="l" rtl="0" lvl="0" marR="0" indent="-152400" marL="342900">
              <a:lnSpc>
                <a:spcPct val="100000"/>
              </a:lnSpc>
              <a:spcBef>
                <a:spcPts val="600"/>
              </a:spcBef>
              <a:spcAft>
                <a:spcPts val="0"/>
              </a:spcAft>
              <a:buClr>
                <a:schemeClr val="dk1"/>
              </a:buClr>
              <a:buSzPct val="25000"/>
              <a:buFont typeface="Arial"/>
              <a:buNone/>
            </a:pPr>
            <a:r>
              <a:rPr strike="noStrike" u="none" b="0" cap="none" baseline="0" sz="4000" lang="en" i="0">
                <a:solidFill>
                  <a:schemeClr val="dk1"/>
                </a:solidFill>
                <a:latin typeface="Arial"/>
                <a:ea typeface="Arial"/>
                <a:cs typeface="Arial"/>
                <a:sym typeface="Arial"/>
                <a:rtl val="0"/>
              </a:rPr>
              <a:t>news values, or factors in news judgment.</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Arial"/>
              <a:ea typeface="Arial"/>
              <a:cs typeface="Arial"/>
              <a:sym typeface="Arial"/>
              <a:rtl val="0"/>
            </a:endParaRPr>
          </a:p>
          <a:p>
            <a:pPr algn="l" rtl="0" lvl="0" marR="0" indent="-152400" marL="342900">
              <a:lnSpc>
                <a:spcPct val="100000"/>
              </a:lnSpc>
              <a:spcBef>
                <a:spcPts val="600"/>
              </a:spcBef>
              <a:spcAft>
                <a:spcPts val="0"/>
              </a:spcAft>
              <a:buClr>
                <a:schemeClr val="dk1"/>
              </a:buClr>
              <a:buSzPct val="25000"/>
              <a:buFont typeface="Arial"/>
              <a:buNone/>
            </a:pPr>
            <a:r>
              <a:rPr strike="noStrike" u="none" b="0" cap="none" baseline="0" sz="3600" lang="en" i="0">
                <a:solidFill>
                  <a:schemeClr val="dk1"/>
                </a:solidFill>
                <a:latin typeface="Arial"/>
                <a:ea typeface="Arial"/>
                <a:cs typeface="Arial"/>
                <a:sym typeface="Arial"/>
                <a:rtl val="0"/>
              </a:rPr>
              <a:t>Journalists use these to find stories and decide what questions to ask in research and interviews. </a:t>
            </a:r>
          </a:p>
        </p:txBody>
      </p:sp>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6" name="Shape 256"/>
        <p:cNvGrpSpPr/>
        <p:nvPr/>
      </p:nvGrpSpPr>
      <p:grpSpPr>
        <a:xfrm>
          <a:off y="0" x="0"/>
          <a:ext cy="0" cx="0"/>
          <a:chOff y="0" x="0"/>
          <a:chExt cy="0" cx="0"/>
        </a:xfrm>
      </p:grpSpPr>
      <p:sp>
        <p:nvSpPr>
          <p:cNvPr id="257" name="Shape 257"/>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Timeliness?</a:t>
            </a:r>
          </a:p>
        </p:txBody>
      </p:sp>
      <p:sp>
        <p:nvSpPr>
          <p:cNvPr id="258" name="Shape 258"/>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200" lang="en" i="0">
                <a:solidFill>
                  <a:schemeClr val="dk1"/>
                </a:solidFill>
                <a:latin typeface="Helvetica Neue"/>
                <a:ea typeface="Helvetica Neue"/>
                <a:cs typeface="Helvetica Neue"/>
                <a:sym typeface="Helvetica Neue"/>
                <a:rtl val="0"/>
              </a:rPr>
              <a:t>As this train derailment occurred, it was breaking news, and it stayed in the news for a few weeks in Chicago, where travelers were inconvenienced by the closing of the commuter station at O’Hare Airport, one of the busiest airports in the world. </a:t>
            </a: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2" name="Shape 262"/>
        <p:cNvGrpSpPr/>
        <p:nvPr/>
      </p:nvGrpSpPr>
      <p:grpSpPr>
        <a:xfrm>
          <a:off y="0" x="0"/>
          <a:ext cy="0" cx="0"/>
          <a:chOff y="0" x="0"/>
          <a:chExt cy="0" cx="0"/>
        </a:xfrm>
      </p:grpSpPr>
      <p:sp>
        <p:nvSpPr>
          <p:cNvPr id="263" name="Shape 263"/>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Proximity?</a:t>
            </a:r>
          </a:p>
        </p:txBody>
      </p:sp>
      <p:sp>
        <p:nvSpPr>
          <p:cNvPr id="264" name="Shape 264"/>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200" lang="en" i="0">
                <a:solidFill>
                  <a:schemeClr val="dk1"/>
                </a:solidFill>
                <a:latin typeface="Helvetica Neue"/>
                <a:ea typeface="Helvetica Neue"/>
                <a:cs typeface="Helvetica Neue"/>
                <a:sym typeface="Helvetica Neue"/>
                <a:rtl val="0"/>
              </a:rPr>
              <a:t>This was a national story, but definitely more significant in Chicago and for people who traveled in and out of Chicago.</a:t>
            </a:r>
          </a:p>
        </p:txBody>
      </p:sp>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8" name="Shape 268"/>
        <p:cNvGrpSpPr/>
        <p:nvPr/>
      </p:nvGrpSpPr>
      <p:grpSpPr>
        <a:xfrm>
          <a:off y="0" x="0"/>
          <a:ext cy="0" cx="0"/>
          <a:chOff y="0" x="0"/>
          <a:chExt cy="0" cx="0"/>
        </a:xfrm>
      </p:grpSpPr>
      <p:sp>
        <p:nvSpPr>
          <p:cNvPr id="269" name="Shape 269"/>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Prominence?</a:t>
            </a:r>
          </a:p>
        </p:txBody>
      </p:sp>
      <p:sp>
        <p:nvSpPr>
          <p:cNvPr id="270" name="Shape 270"/>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No celebrities or public figures were on the train when it derailed, so no.</a:t>
            </a:r>
          </a:p>
        </p:txBody>
      </p:sp>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4" name="Shape 274"/>
        <p:cNvGrpSpPr/>
        <p:nvPr/>
      </p:nvGrpSpPr>
      <p:grpSpPr>
        <a:xfrm>
          <a:off y="0" x="0"/>
          <a:ext cy="0" cx="0"/>
          <a:chOff y="0" x="0"/>
          <a:chExt cy="0" cx="0"/>
        </a:xfrm>
      </p:grpSpPr>
      <p:sp>
        <p:nvSpPr>
          <p:cNvPr id="275" name="Shape 275"/>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Conflict?</a:t>
            </a:r>
          </a:p>
        </p:txBody>
      </p:sp>
      <p:sp>
        <p:nvSpPr>
          <p:cNvPr id="276" name="Shape 276"/>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While the initial moment of the derailment shows no conflict, later several of the passengers who were injured filed lawsuits.</a:t>
            </a:r>
          </a:p>
        </p:txBody>
      </p:sp>
    </p:spTree>
  </p:cSld>
  <p:clrMapOvr>
    <a:masterClrMapping/>
  </p:clrMapOvr>
  <p:transition spd="slow">
    <p:cut/>
  </p:transition>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0" name="Shape 280"/>
        <p:cNvGrpSpPr/>
        <p:nvPr/>
      </p:nvGrpSpPr>
      <p:grpSpPr>
        <a:xfrm>
          <a:off y="0" x="0"/>
          <a:ext cy="0" cx="0"/>
          <a:chOff y="0" x="0"/>
          <a:chExt cy="0" cx="0"/>
        </a:xfrm>
      </p:grpSpPr>
      <p:sp>
        <p:nvSpPr>
          <p:cNvPr id="281" name="Shape 281"/>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Consequence?</a:t>
            </a:r>
          </a:p>
        </p:txBody>
      </p:sp>
      <p:sp>
        <p:nvSpPr>
          <p:cNvPr id="282" name="Shape 282"/>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200" lang="en" i="0">
                <a:solidFill>
                  <a:schemeClr val="dk1"/>
                </a:solidFill>
                <a:latin typeface="Helvetica Neue"/>
                <a:ea typeface="Helvetica Neue"/>
                <a:cs typeface="Helvetica Neue"/>
                <a:sym typeface="Helvetica Neue"/>
                <a:rtl val="0"/>
              </a:rPr>
              <a:t>The impact centered on the O’Hare Airport and the travelers who were inconvenienced, as well as on the passengers who were injured.</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200" lang="en" i="0">
                <a:solidFill>
                  <a:schemeClr val="dk1"/>
                </a:solidFill>
                <a:latin typeface="Helvetica Neue"/>
                <a:ea typeface="Helvetica Neue"/>
                <a:cs typeface="Helvetica Neue"/>
                <a:sym typeface="Helvetica Neue"/>
                <a:rtl val="0"/>
              </a:rPr>
              <a:t>An additional impact will be felt by Chicagoland taxpayers and train riders as the Chicago Transit Authority recoups the estimated $6 million cost of the damage to the train and station. </a:t>
            </a:r>
          </a:p>
        </p:txBody>
      </p:sp>
    </p:spTree>
  </p:cSld>
  <p:clrMapOvr>
    <a:masterClrMapping/>
  </p:clrMapOvr>
  <p:transition spd="slow">
    <p:cut/>
  </p:transition>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6" name="Shape 286"/>
        <p:cNvGrpSpPr/>
        <p:nvPr/>
      </p:nvGrpSpPr>
      <p:grpSpPr>
        <a:xfrm>
          <a:off y="0" x="0"/>
          <a:ext cy="0" cx="0"/>
          <a:chOff y="0" x="0"/>
          <a:chExt cy="0" cx="0"/>
        </a:xfrm>
      </p:grpSpPr>
      <p:sp>
        <p:nvSpPr>
          <p:cNvPr id="287" name="Shape 287"/>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Novelty?</a:t>
            </a:r>
          </a:p>
        </p:txBody>
      </p:sp>
      <p:sp>
        <p:nvSpPr>
          <p:cNvPr id="288" name="Shape 288"/>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This is the main reason this story made the news beyond Chicago: The train lept off the tracks and traveled up an escalator before it stopped.</a:t>
            </a:r>
          </a:p>
        </p:txBody>
      </p:sp>
    </p:spTree>
  </p:cSld>
  <p:clrMapOvr>
    <a:masterClrMapping/>
  </p:clrMapOvr>
  <p:transition spd="slow">
    <p:cut/>
  </p:transition>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2" name="Shape 292"/>
        <p:cNvGrpSpPr/>
        <p:nvPr/>
      </p:nvGrpSpPr>
      <p:grpSpPr>
        <a:xfrm>
          <a:off y="0" x="0"/>
          <a:ext cy="0" cx="0"/>
          <a:chOff y="0" x="0"/>
          <a:chExt cy="0" cx="0"/>
        </a:xfrm>
      </p:grpSpPr>
      <p:sp>
        <p:nvSpPr>
          <p:cNvPr id="293" name="Shape 293"/>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Human Interest?</a:t>
            </a:r>
          </a:p>
        </p:txBody>
      </p:sp>
      <p:sp>
        <p:nvSpPr>
          <p:cNvPr id="294" name="Shape 294"/>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2800" lang="en" i="0">
                <a:solidFill>
                  <a:schemeClr val="dk1"/>
                </a:solidFill>
                <a:latin typeface="Helvetica Neue"/>
                <a:ea typeface="Helvetica Neue"/>
                <a:cs typeface="Helvetica Neue"/>
                <a:sym typeface="Helvetica Neue"/>
                <a:rtl val="0"/>
              </a:rPr>
              <a:t>Since no one was seriously injured and the inconvenience to travelers was quickly minimized as the CTA opened an emergency bus service from O’Hare to the nearest train station, the only remaining human interest was the train driver, who admitted to falling to sleep at the wheel because she had worked a lot of overtime recently.</a:t>
            </a:r>
          </a:p>
        </p:txBody>
      </p:sp>
    </p:spTree>
  </p:cSld>
  <p:clrMapOvr>
    <a:masterClrMapping/>
  </p:clrMapOvr>
  <p:transition spd="slow">
    <p:cut/>
  </p:transition>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8" name="Shape 298"/>
        <p:cNvGrpSpPr/>
        <p:nvPr/>
      </p:nvGrpSpPr>
      <p:grpSpPr>
        <a:xfrm>
          <a:off y="0" x="0"/>
          <a:ext cy="0" cx="0"/>
          <a:chOff y="0" x="0"/>
          <a:chExt cy="0" cx="0"/>
        </a:xfrm>
      </p:grpSpPr>
      <p:sp>
        <p:nvSpPr>
          <p:cNvPr id="299" name="Shape 299"/>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Discussion</a:t>
            </a:r>
          </a:p>
        </p:txBody>
      </p:sp>
      <p:sp>
        <p:nvSpPr>
          <p:cNvPr id="300" name="Shape 300"/>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600" lang="en" i="0">
                <a:solidFill>
                  <a:schemeClr val="dk1"/>
                </a:solidFill>
                <a:latin typeface="Helvetica Neue"/>
                <a:ea typeface="Helvetica Neue"/>
                <a:cs typeface="Helvetica Neue"/>
                <a:sym typeface="Helvetica Neue"/>
                <a:rtl val="0"/>
              </a:rPr>
              <a:t>What news value do you think dominates this story?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600" lang="en" i="0">
                <a:solidFill>
                  <a:schemeClr val="dk1"/>
                </a:solidFill>
                <a:latin typeface="Helvetica Neue"/>
                <a:ea typeface="Helvetica Neue"/>
                <a:cs typeface="Helvetica Neue"/>
                <a:sym typeface="Helvetica Neue"/>
                <a:rtl val="0"/>
              </a:rPr>
              <a:t>What least dominates? </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p:txBody>
      </p:sp>
    </p:spTree>
  </p:cSld>
  <p:clrMapOvr>
    <a:masterClrMapping/>
  </p:clrMapOvr>
  <p:transition spd="slow">
    <p:cut/>
  </p:transition>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4" name="Shape 304"/>
        <p:cNvGrpSpPr/>
        <p:nvPr/>
      </p:nvGrpSpPr>
      <p:grpSpPr>
        <a:xfrm>
          <a:off y="0" x="0"/>
          <a:ext cy="0" cx="0"/>
          <a:chOff y="0" x="0"/>
          <a:chExt cy="0" cx="0"/>
        </a:xfrm>
      </p:grpSpPr>
      <p:sp>
        <p:nvSpPr>
          <p:cNvPr id="305" name="Shape 305"/>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Assignment 1</a:t>
            </a:r>
          </a:p>
        </p:txBody>
      </p:sp>
      <p:sp>
        <p:nvSpPr>
          <p:cNvPr id="306" name="Shape 306"/>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Find two stories, each from a different section of a newspaper or online site. Read the articles and complete the news judgment analysis handout. </a:t>
            </a:r>
          </a:p>
        </p:txBody>
      </p:sp>
    </p:spTree>
  </p:cSld>
  <p:clrMapOvr>
    <a:masterClrMapping/>
  </p:clrMapOvr>
  <p:transition spd="slow">
    <p:cut/>
  </p:transition>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0" name="Shape 310"/>
        <p:cNvGrpSpPr/>
        <p:nvPr/>
      </p:nvGrpSpPr>
      <p:grpSpPr>
        <a:xfrm>
          <a:off y="0" x="0"/>
          <a:ext cy="0" cx="0"/>
          <a:chOff y="0" x="0"/>
          <a:chExt cy="0" cx="0"/>
        </a:xfrm>
      </p:grpSpPr>
      <p:sp>
        <p:nvSpPr>
          <p:cNvPr id="311" name="Shape 311"/>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Assignment 2</a:t>
            </a:r>
          </a:p>
        </p:txBody>
      </p:sp>
      <p:sp>
        <p:nvSpPr>
          <p:cNvPr id="312" name="Shape 312"/>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Choose a recent story that you wrote and consider a story that you would like to cover. Use the news judgment evaluation sheet and evaluate the news value of your work.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y="0" x="0"/>
          <a:ext cy="0" cx="0"/>
          <a:chOff y="0" x="0"/>
          <a:chExt cy="0" cx="0"/>
        </a:xfrm>
      </p:grpSpPr>
      <p:sp>
        <p:nvSpPr>
          <p:cNvPr id="47" name="Shape 47"/>
          <p:cNvSpPr txBox="1"/>
          <p:nvPr>
            <p:ph type="title"/>
          </p:nvPr>
        </p:nvSpPr>
        <p:spPr>
          <a:xfrm>
            <a:off y="29938" x="457200"/>
            <a:ext cy="910218"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Rule of Eight News Values</a:t>
            </a:r>
          </a:p>
        </p:txBody>
      </p:sp>
      <p:sp>
        <p:nvSpPr>
          <p:cNvPr id="48" name="Shape 48"/>
          <p:cNvSpPr txBox="1"/>
          <p:nvPr>
            <p:ph idx="1" type="body"/>
          </p:nvPr>
        </p:nvSpPr>
        <p:spPr>
          <a:xfrm>
            <a:off y="978791" x="257578"/>
            <a:ext cy="5782614" cx="8429222"/>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1" cap="none" baseline="0" sz="3000" lang="en" i="0">
                <a:solidFill>
                  <a:schemeClr val="accent6"/>
                </a:solidFill>
                <a:latin typeface="Helvetica Neue"/>
                <a:ea typeface="Helvetica Neue"/>
                <a:cs typeface="Helvetica Neue"/>
                <a:sym typeface="Helvetica Neue"/>
                <a:rtl val="0"/>
              </a:rPr>
              <a:t>1. Timeliness / Immediacy</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 </a:t>
            </a:r>
            <a:r>
              <a:rPr strike="noStrike" u="none" b="0" cap="none" baseline="0" sz="2800" lang="en" i="0">
                <a:solidFill>
                  <a:schemeClr val="dk1"/>
                </a:solidFill>
                <a:latin typeface="Helvetica Neue"/>
                <a:ea typeface="Helvetica Neue"/>
                <a:cs typeface="Helvetica Neue"/>
                <a:sym typeface="Helvetica Neue"/>
                <a:rtl val="0"/>
              </a:rPr>
              <a:t>News is what’s happening NOW, or at least recently.</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SzPct val="25000"/>
              <a:buFont typeface="Helvetica Neue"/>
              <a:buNone/>
            </a:pPr>
            <a:r>
              <a:rPr strike="noStrike" u="none" b="1" cap="none" baseline="0" sz="3000" lang="en" i="0">
                <a:solidFill>
                  <a:schemeClr val="accent6"/>
                </a:solidFill>
                <a:latin typeface="Helvetica Neue"/>
                <a:ea typeface="Helvetica Neue"/>
                <a:cs typeface="Helvetica Neue"/>
                <a:sym typeface="Helvetica Neue"/>
                <a:rtl val="0"/>
              </a:rPr>
              <a:t>2. Proximity</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 </a:t>
            </a:r>
            <a:r>
              <a:rPr strike="noStrike" u="none" b="0" cap="none" baseline="0" sz="2800" lang="en" i="0">
                <a:solidFill>
                  <a:schemeClr val="dk1"/>
                </a:solidFill>
                <a:latin typeface="Helvetica Neue"/>
                <a:ea typeface="Helvetica Neue"/>
                <a:cs typeface="Helvetica Neue"/>
                <a:sym typeface="Helvetica Neue"/>
                <a:rtl val="0"/>
              </a:rPr>
              <a:t>News happens close to home, or close to the heart.</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SzPct val="25000"/>
              <a:buFont typeface="Helvetica Neue"/>
              <a:buNone/>
            </a:pPr>
            <a:r>
              <a:rPr strike="noStrike" u="none" b="1" cap="none" baseline="0" sz="3000" lang="en" i="0">
                <a:solidFill>
                  <a:schemeClr val="accent6"/>
                </a:solidFill>
                <a:latin typeface="Helvetica Neue"/>
                <a:ea typeface="Helvetica Neue"/>
                <a:cs typeface="Helvetica Neue"/>
                <a:sym typeface="Helvetica Neue"/>
                <a:rtl val="0"/>
              </a:rPr>
              <a:t>3. Impact / Consequence</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2800" lang="en" i="0">
                <a:solidFill>
                  <a:schemeClr val="dk1"/>
                </a:solidFill>
                <a:latin typeface="Helvetica Neue"/>
                <a:ea typeface="Helvetica Neue"/>
                <a:cs typeface="Helvetica Neue"/>
                <a:sym typeface="Helvetica Neue"/>
                <a:rtl val="0"/>
              </a:rPr>
              <a:t>  News matters to people because it can affect their lives.</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 name="Shape 52"/>
        <p:cNvGrpSpPr/>
        <p:nvPr/>
      </p:nvGrpSpPr>
      <p:grpSpPr>
        <a:xfrm>
          <a:off y="0" x="0"/>
          <a:ext cy="0" cx="0"/>
          <a:chOff y="0" x="0"/>
          <a:chExt cy="0" cx="0"/>
        </a:xfrm>
      </p:grpSpPr>
      <p:sp>
        <p:nvSpPr>
          <p:cNvPr id="53" name="Shape 53"/>
          <p:cNvSpPr txBox="1"/>
          <p:nvPr>
            <p:ph type="title"/>
          </p:nvPr>
        </p:nvSpPr>
        <p:spPr>
          <a:xfrm>
            <a:off y="274637" x="457200"/>
            <a:ext cy="717036"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Rule of Eight News Values</a:t>
            </a:r>
          </a:p>
        </p:txBody>
      </p:sp>
      <p:sp>
        <p:nvSpPr>
          <p:cNvPr id="54" name="Shape 54"/>
          <p:cNvSpPr txBox="1"/>
          <p:nvPr>
            <p:ph idx="1" type="body"/>
          </p:nvPr>
        </p:nvSpPr>
        <p:spPr>
          <a:xfrm>
            <a:off y="991673" x="283335"/>
            <a:ext cy="5576227" cx="8403465"/>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1" cap="none" baseline="0" sz="3000" lang="en" i="0">
                <a:solidFill>
                  <a:schemeClr val="accent6"/>
                </a:solidFill>
                <a:latin typeface="Helvetica Neue"/>
                <a:ea typeface="Helvetica Neue"/>
                <a:cs typeface="Helvetica Neue"/>
                <a:sym typeface="Helvetica Neue"/>
                <a:rtl val="0"/>
              </a:rPr>
              <a:t>4. Prominence / Celebrity</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 </a:t>
            </a:r>
            <a:r>
              <a:rPr strike="noStrike" u="none" b="0" cap="none" baseline="0" sz="2800" lang="en" i="0">
                <a:solidFill>
                  <a:schemeClr val="dk1"/>
                </a:solidFill>
                <a:latin typeface="Helvetica Neue"/>
                <a:ea typeface="Helvetica Neue"/>
                <a:cs typeface="Helvetica Neue"/>
                <a:sym typeface="Helvetica Neue"/>
                <a:rtl val="0"/>
              </a:rPr>
              <a:t>Well-known people are talked about; they make news.</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SzPct val="25000"/>
              <a:buFont typeface="Helvetica Neue"/>
              <a:buNone/>
            </a:pPr>
            <a:r>
              <a:rPr strike="noStrike" u="none" b="1" cap="none" baseline="0" sz="3000" lang="en" i="0">
                <a:solidFill>
                  <a:schemeClr val="accent6"/>
                </a:solidFill>
                <a:latin typeface="Helvetica Neue"/>
                <a:ea typeface="Helvetica Neue"/>
                <a:cs typeface="Helvetica Neue"/>
                <a:sym typeface="Helvetica Neue"/>
                <a:rtl val="0"/>
              </a:rPr>
              <a:t>5. Conflict</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2800" lang="en" i="0">
                <a:solidFill>
                  <a:schemeClr val="dk1"/>
                </a:solidFill>
                <a:latin typeface="Helvetica Neue"/>
                <a:ea typeface="Helvetica Neue"/>
                <a:cs typeface="Helvetica Neue"/>
                <a:sym typeface="Helvetica Neue"/>
                <a:rtl val="0"/>
              </a:rPr>
              <a:t>When people fight or disagree, often that’s news.</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SzPct val="25000"/>
              <a:buFont typeface="Helvetica Neue"/>
              <a:buNone/>
            </a:pPr>
            <a:r>
              <a:rPr strike="noStrike" u="none" b="1" cap="none" baseline="0" sz="3000" lang="en" i="0">
                <a:solidFill>
                  <a:schemeClr val="accent6"/>
                </a:solidFill>
                <a:latin typeface="Helvetica Neue"/>
                <a:ea typeface="Helvetica Neue"/>
                <a:cs typeface="Helvetica Neue"/>
                <a:sym typeface="Helvetica Neue"/>
                <a:rtl val="0"/>
              </a:rPr>
              <a:t>6. Oddity / Rarity / Novelty</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2800" lang="en" i="0">
                <a:solidFill>
                  <a:schemeClr val="dk1"/>
                </a:solidFill>
                <a:latin typeface="Helvetica Neue"/>
                <a:ea typeface="Helvetica Neue"/>
                <a:cs typeface="Helvetica Neue"/>
                <a:sym typeface="Helvetica Neue"/>
                <a:rtl val="0"/>
              </a:rPr>
              <a:t>  News can be weird. Or odd.  Or something that rarely ever happens.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y="0" x="0"/>
          <a:ext cy="0" cx="0"/>
          <a:chOff y="0" x="0"/>
          <a:chExt cy="0" cx="0"/>
        </a:xfrm>
      </p:grpSpPr>
      <p:sp>
        <p:nvSpPr>
          <p:cNvPr id="59" name="Shape 59"/>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Rule of Eight News Values</a:t>
            </a:r>
          </a:p>
        </p:txBody>
      </p:sp>
      <p:sp>
        <p:nvSpPr>
          <p:cNvPr id="60" name="Shape 60"/>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SzPct val="25000"/>
              <a:buFont typeface="Helvetica Neue"/>
              <a:buNone/>
            </a:pPr>
            <a:r>
              <a:rPr strike="noStrike" u="none" b="1" cap="none" baseline="0" sz="3000" lang="en" i="0">
                <a:solidFill>
                  <a:schemeClr val="accent6"/>
                </a:solidFill>
                <a:latin typeface="Helvetica Neue"/>
                <a:ea typeface="Helvetica Neue"/>
                <a:cs typeface="Helvetica Neue"/>
                <a:sym typeface="Helvetica Neue"/>
                <a:rtl val="0"/>
              </a:rPr>
              <a:t>7. Human Interest / Emotion</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 When something or someone makes you laugh or cry or get angry or truly amazes you, that’s news.</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SzPct val="25000"/>
              <a:buFont typeface="Helvetica Neue"/>
              <a:buNone/>
            </a:pPr>
            <a:r>
              <a:rPr strike="noStrike" u="none" b="1" cap="none" baseline="0" sz="3000" lang="en" i="0">
                <a:solidFill>
                  <a:schemeClr val="accent6"/>
                </a:solidFill>
                <a:latin typeface="Helvetica Neue"/>
                <a:ea typeface="Helvetica Neue"/>
                <a:cs typeface="Helvetica Neue"/>
                <a:sym typeface="Helvetica Neue"/>
                <a:rtl val="0"/>
              </a:rPr>
              <a:t>8. Currency</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 Sometimes it’s news just because a lot of people are talking about it.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 </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y="0" x="0"/>
          <a:ext cy="0" cx="0"/>
          <a:chOff y="0" x="0"/>
          <a:chExt cy="0" cx="0"/>
        </a:xfrm>
      </p:grpSpPr>
      <p:sp>
        <p:nvSpPr>
          <p:cNvPr id="65" name="Shape 65"/>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Rule of Eight News Values</a:t>
            </a:r>
          </a:p>
        </p:txBody>
      </p:sp>
      <p:sp>
        <p:nvSpPr>
          <p:cNvPr id="66" name="Shape 66"/>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4000" lang="en" i="0">
                <a:solidFill>
                  <a:schemeClr val="dk1"/>
                </a:solidFill>
                <a:latin typeface="Helvetica Neue"/>
                <a:ea typeface="Helvetica Neue"/>
                <a:cs typeface="Helvetica Neue"/>
                <a:sym typeface="Helvetica Neue"/>
                <a:rtl val="0"/>
              </a:rPr>
              <a:t> As we go through each news value, consider story ideas or examples that would be newsworthy based on each of the factors</a:t>
            </a:r>
            <a:r>
              <a:rPr strike="noStrike" u="none" b="0" cap="none" baseline="0" sz="3000" lang="en" i="0">
                <a:solidFill>
                  <a:schemeClr val="dk1"/>
                </a:solidFill>
                <a:latin typeface="Helvetica Neue"/>
                <a:ea typeface="Helvetica Neue"/>
                <a:cs typeface="Helvetica Neue"/>
                <a:sym typeface="Helvetica Neue"/>
                <a:rtl val="0"/>
              </a:rPr>
              <a:t>.</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y="0" x="0"/>
          <a:ext cy="0" cx="0"/>
          <a:chOff y="0" x="0"/>
          <a:chExt cy="0" cx="0"/>
        </a:xfrm>
      </p:grpSpPr>
      <p:sp>
        <p:nvSpPr>
          <p:cNvPr id="71" name="Shape 71"/>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accent6"/>
                </a:solidFill>
                <a:latin typeface="Helvetica Neue"/>
                <a:ea typeface="Helvetica Neue"/>
                <a:cs typeface="Helvetica Neue"/>
                <a:sym typeface="Helvetica Neue"/>
                <a:rtl val="0"/>
              </a:rPr>
              <a:t>Timeliness</a:t>
            </a:r>
          </a:p>
        </p:txBody>
      </p:sp>
      <p:sp>
        <p:nvSpPr>
          <p:cNvPr id="72" name="Shape 72"/>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News stories require immediacy in reporting.</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Breaking news stories have </a:t>
            </a:r>
            <a:r>
              <a:rPr strike="noStrike" u="none" b="0" cap="none" baseline="0" sz="3000" lang="en" i="0">
                <a:solidFill>
                  <a:schemeClr val="accent6"/>
                </a:solidFill>
                <a:latin typeface="Helvetica Neue"/>
                <a:ea typeface="Helvetica Neue"/>
                <a:cs typeface="Helvetica Neue"/>
                <a:sym typeface="Helvetica Neue"/>
                <a:rtl val="0"/>
              </a:rPr>
              <a:t>timeliness</a:t>
            </a:r>
            <a:r>
              <a:rPr strike="noStrike" u="none" b="0" cap="none" baseline="0" sz="3000" lang="en" i="0">
                <a:solidFill>
                  <a:schemeClr val="dk1"/>
                </a:solidFill>
                <a:latin typeface="Helvetica Neue"/>
                <a:ea typeface="Helvetica Neue"/>
                <a:cs typeface="Helvetica Neue"/>
                <a:sym typeface="Helvetica Neue"/>
                <a:rtl val="0"/>
              </a:rPr>
              <a:t>, and news organizations compete to be the first to report these stories – and each subsequent development.</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4400" lang="en" i="0">
                <a:solidFill>
                  <a:schemeClr val="dk1"/>
                </a:solidFill>
                <a:latin typeface="Helvetica Neue"/>
                <a:ea typeface="Helvetica Neue"/>
                <a:cs typeface="Helvetica Neue"/>
                <a:sym typeface="Helvetica Neue"/>
                <a:rtl val="0"/>
              </a:rPr>
              <a:t>What are some examples from this week or last week?</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