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54.xml" ContentType="application/vnd.openxmlformats-officedocument.presentationml.notesSlide+xml"/>
  <Override PartName="/ppt/notesSlides/notesSlide43.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35.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53.xml" ContentType="application/vnd.openxmlformats-officedocument.presentationml.notesSlide+xml"/>
  <Override PartName="/ppt/notesSlides/notesSlide49.xml" ContentType="application/vnd.openxmlformats-officedocument.presentationml.notesSlide+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50.xml" ContentType="application/vnd.openxmlformats-officedocument.presentationml.notesSlide+xml"/>
  <Override PartName="/ppt/notesSlides/notesSlide67.xml" ContentType="application/vnd.openxmlformats-officedocument.presentationml.notesSlide+xml"/>
  <Override PartName="/ppt/notesSlides/notesSlide42.xml" ContentType="application/vnd.openxmlformats-officedocument.presentationml.notesSlide+xml"/>
  <Override PartName="/ppt/notesSlides/notesSlide26.xml" ContentType="application/vnd.openxmlformats-officedocument.presentationml.notesSlide+xml"/>
  <Override PartName="/ppt/notesSlides/notesSlide40.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56.xml" ContentType="application/vnd.openxmlformats-officedocument.presentationml.notesSlide+xml"/>
  <Override PartName="/ppt/notesSlides/notesSlide68.xml" ContentType="application/vnd.openxmlformats-officedocument.presentationml.notesSlide+xml"/>
  <Override PartName="/ppt/notesSlides/notesSlide18.xml" ContentType="application/vnd.openxmlformats-officedocument.presentationml.notesSlide+xml"/>
  <Override PartName="/ppt/notesSlides/notesSlide39.xml" ContentType="application/vnd.openxmlformats-officedocument.presentationml.notesSlide+xml"/>
  <Override PartName="/ppt/notesSlides/notesSlide65.xml" ContentType="application/vnd.openxmlformats-officedocument.presentationml.notesSlide+xml"/>
  <Override PartName="/ppt/notesSlides/notesSlide20.xml" ContentType="application/vnd.openxmlformats-officedocument.presentationml.notesSlide+xml"/>
  <Override PartName="/ppt/notesSlides/notesSlide62.xml" ContentType="application/vnd.openxmlformats-officedocument.presentationml.notesSlide+xml"/>
  <Override PartName="/ppt/notesSlides/notesSlide24.xml" ContentType="application/vnd.openxmlformats-officedocument.presentationml.notesSlide+xml"/>
  <Override PartName="/ppt/notesSlides/notesSlide48.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47.xml" ContentType="application/vnd.openxmlformats-officedocument.presentationml.notesSlide+xml"/>
  <Override PartName="/ppt/notesSlides/notesSlide59.xml" ContentType="application/vnd.openxmlformats-officedocument.presentationml.notesSlide+xml"/>
  <Override PartName="/ppt/notesSlides/notesSlide32.xml" ContentType="application/vnd.openxmlformats-officedocument.presentationml.notesSlide+xml"/>
  <Override PartName="/ppt/notesSlides/notesSlide37.xml" ContentType="application/vnd.openxmlformats-officedocument.presentationml.notesSlide+xml"/>
  <Override PartName="/ppt/notesSlides/notesSlide31.xml" ContentType="application/vnd.openxmlformats-officedocument.presentationml.notesSlide+xml"/>
  <Override PartName="/ppt/notesSlides/notesSlide58.xml" ContentType="application/vnd.openxmlformats-officedocument.presentationml.notesSlide+xml"/>
  <Override PartName="/ppt/notesSlides/notesSlide63.xml" ContentType="application/vnd.openxmlformats-officedocument.presentationml.notesSlide+xml"/>
  <Override PartName="/ppt/notesSlides/notesSlide52.xml" ContentType="application/vnd.openxmlformats-officedocument.presentationml.notesSlide+xml"/>
  <Override PartName="/ppt/notesSlides/notesSlide61.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38.xml" ContentType="application/vnd.openxmlformats-officedocument.presentationml.notesSlide+xml"/>
  <Override PartName="/ppt/notesSlides/notesSlide8.xml" ContentType="application/vnd.openxmlformats-officedocument.presentationml.notesSlide+xml"/>
  <Override PartName="/ppt/notesSlides/notesSlide45.xml" ContentType="application/vnd.openxmlformats-officedocument.presentationml.notesSlide+xml"/>
  <Override PartName="/ppt/notesSlides/notesSlide66.xml" ContentType="application/vnd.openxmlformats-officedocument.presentationml.notesSlide+xml"/>
  <Override PartName="/ppt/notesSlides/notesSlide55.xml" ContentType="application/vnd.openxmlformats-officedocument.presentationml.notesSlide+xml"/>
  <Override PartName="/ppt/notesSlides/notesSlide44.xml" ContentType="application/vnd.openxmlformats-officedocument.presentationml.notesSlide+xml"/>
  <Override PartName="/ppt/notesSlides/notesSlide57.xml" ContentType="application/vnd.openxmlformats-officedocument.presentationml.notesSlide+xml"/>
  <Override PartName="/ppt/notesSlides/notesSlide60.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51.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37.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56.xml" ContentType="application/vnd.openxmlformats-officedocument.presentationml.slide+xml"/>
  <Override PartName="/ppt/slides/slide24.xml" ContentType="application/vnd.openxmlformats-officedocument.presentationml.slide+xml"/>
  <Override PartName="/ppt/slides/slide61.xml" ContentType="application/vnd.openxmlformats-officedocument.presentationml.slide+xml"/>
  <Override PartName="/ppt/slides/slide50.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68.xml" ContentType="application/vnd.openxmlformats-officedocument.presentationml.slide+xml"/>
  <Override PartName="/ppt/slides/slide53.xml" ContentType="application/vnd.openxmlformats-officedocument.presentationml.slide+xml"/>
  <Override PartName="/ppt/slides/slide40.xml" ContentType="application/vnd.openxmlformats-officedocument.presentationml.slide+xml"/>
  <Override PartName="/ppt/slides/slide1.xml" ContentType="application/vnd.openxmlformats-officedocument.presentationml.slide+xml"/>
  <Override PartName="/ppt/slides/slide44.xml" ContentType="application/vnd.openxmlformats-officedocument.presentationml.slide+xml"/>
  <Override PartName="/ppt/slides/slide46.xml" ContentType="application/vnd.openxmlformats-officedocument.presentationml.slide+xml"/>
  <Override PartName="/ppt/slides/slide3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58.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4.xml" ContentType="application/vnd.openxmlformats-officedocument.presentationml.slide+xml"/>
  <Override PartName="/ppt/slides/slide28.xml" ContentType="application/vnd.openxmlformats-officedocument.presentationml.slide+xml"/>
  <Override PartName="/ppt/slides/slide14.xml" ContentType="application/vnd.openxmlformats-officedocument.presentationml.slide+xml"/>
  <Override PartName="/ppt/slides/slide5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62.xml" ContentType="application/vnd.openxmlformats-officedocument.presentationml.slide+xml"/>
  <Override PartName="/ppt/slides/slide65.xml" ContentType="application/vnd.openxmlformats-officedocument.presentationml.slide+xml"/>
  <Override PartName="/ppt/slides/slide48.xml" ContentType="application/vnd.openxmlformats-officedocument.presentationml.slide+xml"/>
  <Override PartName="/ppt/slides/slide2.xml" ContentType="application/vnd.openxmlformats-officedocument.presentationml.slide+xml"/>
  <Override PartName="/ppt/slides/slide67.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54.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34.xml" ContentType="application/vnd.openxmlformats-officedocument.presentationml.slide+xml"/>
  <Override PartName="/ppt/slides/slide60.xml" ContentType="application/vnd.openxmlformats-officedocument.presentationml.slide+xml"/>
  <Override PartName="/ppt/slides/slide10.xml" ContentType="application/vnd.openxmlformats-officedocument.presentationml.slide+xml"/>
  <Override PartName="/ppt/slides/slide51.xml" ContentType="application/vnd.openxmlformats-officedocument.presentationml.slide+xml"/>
  <Override PartName="/ppt/slides/slide57.xml" ContentType="application/vnd.openxmlformats-officedocument.presentationml.slide+xml"/>
  <Override PartName="/ppt/slides/slide31.xml" ContentType="application/vnd.openxmlformats-officedocument.presentationml.slide+xml"/>
  <Override PartName="/ppt/slides/slide43.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38.xml" ContentType="application/vnd.openxmlformats-officedocument.presentationml.slide+xml"/>
  <Override PartName="/ppt/slides/slide12.xml" ContentType="application/vnd.openxmlformats-officedocument.presentationml.slide+xml"/>
  <Override PartName="/ppt/slides/slide64.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6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59.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55.xml" ContentType="application/vnd.openxmlformats-officedocument.presentationml.slide+xml"/>
  <Override PartName="/ppt/slides/slide5.xml" ContentType="application/vnd.openxmlformats-officedocument.presentationml.slide+xml"/>
  <Override PartName="/ppt/slides/slide6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4.xml" Type="http://schemas.openxmlformats.org/officeDocument/2006/relationships/slide" Id="rId39"/><Relationship Target="slides/slide33.xml" Type="http://schemas.openxmlformats.org/officeDocument/2006/relationships/slide" Id="rId38"/><Relationship Target="slides/slide32.xml" Type="http://schemas.openxmlformats.org/officeDocument/2006/relationships/slide" Id="rId37"/><Relationship Target="slides/slide31.xml" Type="http://schemas.openxmlformats.org/officeDocument/2006/relationships/slide" Id="rId36"/><Relationship Target="slides/slide25.xml" Type="http://schemas.openxmlformats.org/officeDocument/2006/relationships/slide" Id="rId30"/><Relationship Target="slides/slide26.xml" Type="http://schemas.openxmlformats.org/officeDocument/2006/relationships/slide" Id="rId31"/><Relationship Target="slides/slide66.xml" Type="http://schemas.openxmlformats.org/officeDocument/2006/relationships/slide" Id="rId71"/><Relationship Target="slides/slide29.xml" Type="http://schemas.openxmlformats.org/officeDocument/2006/relationships/slide" Id="rId34"/><Relationship Target="slides/slide65.xml" Type="http://schemas.openxmlformats.org/officeDocument/2006/relationships/slide" Id="rId70"/><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68.xml" Type="http://schemas.openxmlformats.org/officeDocument/2006/relationships/slide" Id="rId73"/><Relationship Target="slides/slide67.xml" Type="http://schemas.openxmlformats.org/officeDocument/2006/relationships/slide" Id="rId72"/><Relationship Target="slides/slide43.xml" Type="http://schemas.openxmlformats.org/officeDocument/2006/relationships/slide" Id="rId48"/><Relationship Target="slides/slide42.xml" Type="http://schemas.openxmlformats.org/officeDocument/2006/relationships/slide" Id="rId47"/><Relationship Target="slides/slide44.xml" Type="http://schemas.openxmlformats.org/officeDocument/2006/relationships/slide" Id="rId49"/><Relationship Target="presProps.xml" Type="http://schemas.openxmlformats.org/officeDocument/2006/relationships/presProps" Id="rId2"/><Relationship Target="theme/theme2.xml" Type="http://schemas.openxmlformats.org/officeDocument/2006/relationships/theme" Id="rId1"/><Relationship Target="slides/slide35.xml" Type="http://schemas.openxmlformats.org/officeDocument/2006/relationships/slide" Id="rId40"/><Relationship Target="slideMasters/slideMaster1.xml" Type="http://schemas.openxmlformats.org/officeDocument/2006/relationships/slideMaster" Id="rId4"/><Relationship Target="slides/slide36.xml" Type="http://schemas.openxmlformats.org/officeDocument/2006/relationships/slide" Id="rId41"/><Relationship Target="tableStyles.xml" Type="http://schemas.openxmlformats.org/officeDocument/2006/relationships/tableStyles" Id="rId3"/><Relationship Target="slides/slide37.xml" Type="http://schemas.openxmlformats.org/officeDocument/2006/relationships/slide" Id="rId42"/><Relationship Target="slides/slide38.xml" Type="http://schemas.openxmlformats.org/officeDocument/2006/relationships/slide" Id="rId43"/><Relationship Target="slides/slide39.xml" Type="http://schemas.openxmlformats.org/officeDocument/2006/relationships/slide" Id="rId44"/><Relationship Target="slides/slide40.xml" Type="http://schemas.openxmlformats.org/officeDocument/2006/relationships/slide" Id="rId45"/><Relationship Target="slides/slide41.xml" Type="http://schemas.openxmlformats.org/officeDocument/2006/relationships/slide" Id="rId46"/><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 Target="slides/slide53.xml" Type="http://schemas.openxmlformats.org/officeDocument/2006/relationships/slide" Id="rId58"/><Relationship Target="slides/slide54.xml" Type="http://schemas.openxmlformats.org/officeDocument/2006/relationships/slide" Id="rId59"/><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52.xml" Type="http://schemas.openxmlformats.org/officeDocument/2006/relationships/slide" Id="rId57"/><Relationship Target="slides/slide51.xml" Type="http://schemas.openxmlformats.org/officeDocument/2006/relationships/slide" Id="rId56"/><Relationship Target="slides/slide50.xml" Type="http://schemas.openxmlformats.org/officeDocument/2006/relationships/slide" Id="rId55"/><Relationship Target="slides/slide49.xml" Type="http://schemas.openxmlformats.org/officeDocument/2006/relationships/slide" Id="rId54"/><Relationship Target="slides/slide48.xml" Type="http://schemas.openxmlformats.org/officeDocument/2006/relationships/slide" Id="rId53"/><Relationship Target="slides/slide47.xml" Type="http://schemas.openxmlformats.org/officeDocument/2006/relationships/slide" Id="rId52"/><Relationship Target="slides/slide46.xml" Type="http://schemas.openxmlformats.org/officeDocument/2006/relationships/slide" Id="rId51"/><Relationship Target="slides/slide45.xml" Type="http://schemas.openxmlformats.org/officeDocument/2006/relationships/slide" Id="rId50"/><Relationship Target="slides/slide64.xml" Type="http://schemas.openxmlformats.org/officeDocument/2006/relationships/slide" Id="rId69"/><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slides/slide16.xml" Type="http://schemas.openxmlformats.org/officeDocument/2006/relationships/slide" Id="rId21"/><Relationship Target="slides/slide17.xml" Type="http://schemas.openxmlformats.org/officeDocument/2006/relationships/slide" Id="rId22"/><Relationship Target="slides/slide55.xml" Type="http://schemas.openxmlformats.org/officeDocument/2006/relationships/slide" Id="rId60"/><Relationship Target="slides/slide18.xml" Type="http://schemas.openxmlformats.org/officeDocument/2006/relationships/slide" Id="rId23"/><Relationship Target="slides/slide19.xml" Type="http://schemas.openxmlformats.org/officeDocument/2006/relationships/slide" Id="rId24"/><Relationship Target="slides/slide15.xml" Type="http://schemas.openxmlformats.org/officeDocument/2006/relationships/slide" Id="rId20"/><Relationship Target="slides/slide61.xml" Type="http://schemas.openxmlformats.org/officeDocument/2006/relationships/slide" Id="rId66"/><Relationship Target="slides/slide60.xml" Type="http://schemas.openxmlformats.org/officeDocument/2006/relationships/slide" Id="rId65"/><Relationship Target="slides/slide63.xml" Type="http://schemas.openxmlformats.org/officeDocument/2006/relationships/slide" Id="rId68"/><Relationship Target="slides/slide62.xml" Type="http://schemas.openxmlformats.org/officeDocument/2006/relationships/slide" Id="rId67"/><Relationship Target="slides/slide57.xml" Type="http://schemas.openxmlformats.org/officeDocument/2006/relationships/slide" Id="rId62"/><Relationship Target="slides/slide56.xml" Type="http://schemas.openxmlformats.org/officeDocument/2006/relationships/slide" Id="rId61"/><Relationship Target="slides/slide59.xml" Type="http://schemas.openxmlformats.org/officeDocument/2006/relationships/slide" Id="rId64"/><Relationship Target="slides/slide58.xml" Type="http://schemas.openxmlformats.org/officeDocument/2006/relationships/slide" Id="rId63"/></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p:nvPr>
            <p:ph idx="2" type="sldImg"/>
          </p:nvPr>
        </p:nvSpPr>
        <p:spPr>
          <a:xfrm>
            <a:off y="685800" x="1714751"/>
            <a:ext cy="3429000" cx="3429300"/>
          </a:xfrm>
          <a:custGeom>
            <a:pathLst>
              <a:path w="120000" extrusionOk="0" h="120000">
                <a:moveTo>
                  <a:pt y="0" x="0"/>
                </a:moveTo>
                <a:lnTo>
                  <a:pt y="0" x="120000"/>
                </a:lnTo>
                <a:lnTo>
                  <a:pt y="120000" x="120000"/>
                </a:lnTo>
                <a:lnTo>
                  <a:pt y="120000" x="0"/>
                </a:lnTo>
                <a:close/>
              </a:path>
            </a:pathLst>
          </a:custGeom>
          <a:noFill/>
          <a:ln>
            <a:noFill/>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http://www.mhhe.com/mayfieldpub/webtutor/judging.htm" Type="http://schemas.openxmlformats.org/officeDocument/2006/relationships/hyperlink" TargetMode="External" Id="rId2"/><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1.xml.rels><?xml version="1.0" encoding="UTF-8" standalone="yes"?><Relationships xmlns="http://schemas.openxmlformats.org/package/2006/relationships"><Relationship Target="http://www.poynter.org/uncategorized/1755/guidelines-for-interviewing-confidential-sources-who-when-and-why/" Type="http://schemas.openxmlformats.org/officeDocument/2006/relationships/hyperlink" TargetMode="External" Id="rId2"/><Relationship Target="../notesMasters/notesMaster1.xml" Type="http://schemas.openxmlformats.org/officeDocument/2006/relationships/notesMaster" Id="rId1"/></Relationships>
</file>

<file path=ppt/notesSlides/_rels/notesSlide6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7" name="Shape 2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81" name="Shape 8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News judgment</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87" name="Shape 8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News judgment</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93" name="Shape 9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News judgment</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SzPct val="25000"/>
              <a:buFont typeface="Arial"/>
              <a:buNone/>
            </a:pPr>
            <a:r>
              <a:rPr strike="noStrike" u="none" b="0" cap="none" baseline="0" sz="1200" lang="en" i="0">
                <a:solidFill>
                  <a:schemeClr val="dk1"/>
                </a:solidFill>
                <a:latin typeface="Arial"/>
                <a:ea typeface="Arial"/>
                <a:cs typeface="Arial"/>
                <a:sym typeface="Arial"/>
              </a:rPr>
              <a:t>Sections One through Five of the News Gathering Vocabulary Quiz cover Research and Interviewing Vocabulary. You can give just those sections of the test independent of the News Judgment and Advanced Reporting Vocabulary. </a:t>
            </a:r>
          </a:p>
        </p:txBody>
      </p:sp>
      <p:sp>
        <p:nvSpPr>
          <p:cNvPr id="99" name="Shape 99"/>
          <p:cNvSpPr/>
          <p:nvPr>
            <p:ph idx="2" type="sldImg"/>
          </p:nvPr>
        </p:nvSpPr>
        <p:spPr>
          <a:xfrm>
            <a:off y="685800" x="1714751"/>
            <a:ext cy="3429000" cx="3429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05" name="Shape 10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SzPct val="25000"/>
              <a:buFont typeface="Arial"/>
              <a:buNone/>
            </a:pPr>
            <a:r>
              <a:rPr strike="noStrike" u="none" b="0" cap="none" baseline="0" sz="1100" lang="en" i="0">
                <a:solidFill>
                  <a:schemeClr val="dk1"/>
                </a:solidFill>
                <a:latin typeface="Arial"/>
                <a:ea typeface="Arial"/>
                <a:cs typeface="Arial"/>
                <a:sym typeface="Arial"/>
              </a:rPr>
              <a:t>Research</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11" name="Shape 11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Research</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17" name="Shape 11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Research</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23" name="Shape 12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Research</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7" name="Shape 127"/>
        <p:cNvGrpSpPr/>
        <p:nvPr/>
      </p:nvGrpSpPr>
      <p:grpSpPr>
        <a:xfrm>
          <a:off y="0" x="0"/>
          <a:ext cy="0" cx="0"/>
          <a:chOff y="0" x="0"/>
          <a:chExt cy="0" cx="0"/>
        </a:xfrm>
      </p:grpSpPr>
      <p:sp>
        <p:nvSpPr>
          <p:cNvPr id="128" name="Shape 128"/>
          <p:cNvSpPr/>
          <p:nvPr>
            <p:ph idx="2" type="sldImg"/>
          </p:nvPr>
        </p:nvSpPr>
        <p:spPr>
          <a:xfrm>
            <a:off y="685800" x="1714751"/>
            <a:ext cy="3429000" cx="3429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9" name="Shape 12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200" i="0">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3" name="Shape 133"/>
        <p:cNvGrpSpPr/>
        <p:nvPr/>
      </p:nvGrpSpPr>
      <p:grpSpPr>
        <a:xfrm>
          <a:off y="0" x="0"/>
          <a:ext cy="0" cx="0"/>
          <a:chOff y="0" x="0"/>
          <a:chExt cy="0" cx="0"/>
        </a:xfrm>
      </p:grpSpPr>
      <p:sp>
        <p:nvSpPr>
          <p:cNvPr id="134" name="Shape 134"/>
          <p:cNvSpPr/>
          <p:nvPr>
            <p:ph idx="2" type="sldImg"/>
          </p:nvPr>
        </p:nvSpPr>
        <p:spPr>
          <a:xfrm>
            <a:off y="685800" x="1714751"/>
            <a:ext cy="3429000" cx="3429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5" name="Shape 13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200" i="0">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 name="Shape 31"/>
        <p:cNvGrpSpPr/>
        <p:nvPr/>
      </p:nvGrpSpPr>
      <p:grpSpPr>
        <a:xfrm>
          <a:off y="0" x="0"/>
          <a:ext cy="0" cx="0"/>
          <a:chOff y="0" x="0"/>
          <a:chExt cy="0" cx="0"/>
        </a:xfrm>
      </p:grpSpPr>
      <p:sp>
        <p:nvSpPr>
          <p:cNvPr id="32" name="Shape 32"/>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SzPct val="25000"/>
              <a:buFont typeface="Arial"/>
              <a:buNone/>
            </a:pPr>
            <a:r>
              <a:rPr strike="noStrike" u="none" b="0" cap="none" baseline="0" sz="1200" lang="en" i="0">
                <a:solidFill>
                  <a:schemeClr val="dk1"/>
                </a:solidFill>
                <a:latin typeface="Arial"/>
                <a:ea typeface="Arial"/>
                <a:cs typeface="Arial"/>
                <a:sym typeface="Arial"/>
              </a:rPr>
              <a:t>Section Seven of the News Gathering Vocabulary Test covers only the vocabulary for News Judgment.  It can be used as a quiz for just these terms. </a:t>
            </a:r>
          </a:p>
        </p:txBody>
      </p:sp>
      <p:sp>
        <p:nvSpPr>
          <p:cNvPr id="33" name="Shape 33"/>
          <p:cNvSpPr/>
          <p:nvPr>
            <p:ph idx="2" type="sldImg"/>
          </p:nvPr>
        </p:nvSpPr>
        <p:spPr>
          <a:xfrm>
            <a:off y="685800" x="1714751"/>
            <a:ext cy="3429000" cx="3429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41" name="Shape 14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Research</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5" name="Shape 145"/>
        <p:cNvGrpSpPr/>
        <p:nvPr/>
      </p:nvGrpSpPr>
      <p:grpSpPr>
        <a:xfrm>
          <a:off y="0" x="0"/>
          <a:ext cy="0" cx="0"/>
          <a:chOff y="0" x="0"/>
          <a:chExt cy="0" cx="0"/>
        </a:xfrm>
      </p:grpSpPr>
      <p:sp>
        <p:nvSpPr>
          <p:cNvPr id="146" name="Shape 14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47" name="Shape 14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Research</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1" name="Shape 151"/>
        <p:cNvGrpSpPr/>
        <p:nvPr/>
      </p:nvGrpSpPr>
      <p:grpSpPr>
        <a:xfrm>
          <a:off y="0" x="0"/>
          <a:ext cy="0" cx="0"/>
          <a:chOff y="0" x="0"/>
          <a:chExt cy="0" cx="0"/>
        </a:xfrm>
      </p:grpSpPr>
      <p:sp>
        <p:nvSpPr>
          <p:cNvPr id="152" name="Shape 15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53" name="Shape 15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Research</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7" name="Shape 157"/>
        <p:cNvGrpSpPr/>
        <p:nvPr/>
      </p:nvGrpSpPr>
      <p:grpSpPr>
        <a:xfrm>
          <a:off y="0" x="0"/>
          <a:ext cy="0" cx="0"/>
          <a:chOff y="0" x="0"/>
          <a:chExt cy="0" cx="0"/>
        </a:xfrm>
      </p:grpSpPr>
      <p:sp>
        <p:nvSpPr>
          <p:cNvPr id="158" name="Shape 15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59" name="Shape 15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Research</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3" name="Shape 163"/>
        <p:cNvGrpSpPr/>
        <p:nvPr/>
      </p:nvGrpSpPr>
      <p:grpSpPr>
        <a:xfrm>
          <a:off y="0" x="0"/>
          <a:ext cy="0" cx="0"/>
          <a:chOff y="0" x="0"/>
          <a:chExt cy="0" cx="0"/>
        </a:xfrm>
      </p:grpSpPr>
      <p:sp>
        <p:nvSpPr>
          <p:cNvPr id="164" name="Shape 16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65" name="Shape 16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Research</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9" name="Shape 169"/>
        <p:cNvGrpSpPr/>
        <p:nvPr/>
      </p:nvGrpSpPr>
      <p:grpSpPr>
        <a:xfrm>
          <a:off y="0" x="0"/>
          <a:ext cy="0" cx="0"/>
          <a:chOff y="0" x="0"/>
          <a:chExt cy="0" cx="0"/>
        </a:xfrm>
      </p:grpSpPr>
      <p:sp>
        <p:nvSpPr>
          <p:cNvPr id="170" name="Shape 17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71" name="Shape 17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Research</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5" name="Shape 175"/>
        <p:cNvGrpSpPr/>
        <p:nvPr/>
      </p:nvGrpSpPr>
      <p:grpSpPr>
        <a:xfrm>
          <a:off y="0" x="0"/>
          <a:ext cy="0" cx="0"/>
          <a:chOff y="0" x="0"/>
          <a:chExt cy="0" cx="0"/>
        </a:xfrm>
      </p:grpSpPr>
      <p:sp>
        <p:nvSpPr>
          <p:cNvPr id="176" name="Shape 17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77" name="Shape 17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Research</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1" name="Shape 181"/>
        <p:cNvGrpSpPr/>
        <p:nvPr/>
      </p:nvGrpSpPr>
      <p:grpSpPr>
        <a:xfrm>
          <a:off y="0" x="0"/>
          <a:ext cy="0" cx="0"/>
          <a:chOff y="0" x="0"/>
          <a:chExt cy="0" cx="0"/>
        </a:xfrm>
      </p:grpSpPr>
      <p:sp>
        <p:nvSpPr>
          <p:cNvPr id="182" name="Shape 18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83" name="Shape 18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Research</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7" name="Shape 187"/>
        <p:cNvGrpSpPr/>
        <p:nvPr/>
      </p:nvGrpSpPr>
      <p:grpSpPr>
        <a:xfrm>
          <a:off y="0" x="0"/>
          <a:ext cy="0" cx="0"/>
          <a:chOff y="0" x="0"/>
          <a:chExt cy="0" cx="0"/>
        </a:xfrm>
      </p:grpSpPr>
      <p:sp>
        <p:nvSpPr>
          <p:cNvPr id="188" name="Shape 18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89" name="Shape 18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Research</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3" name="Shape 193"/>
        <p:cNvGrpSpPr/>
        <p:nvPr/>
      </p:nvGrpSpPr>
      <p:grpSpPr>
        <a:xfrm>
          <a:off y="0" x="0"/>
          <a:ext cy="0" cx="0"/>
          <a:chOff y="0" x="0"/>
          <a:chExt cy="0" cx="0"/>
        </a:xfrm>
      </p:grpSpPr>
      <p:sp>
        <p:nvSpPr>
          <p:cNvPr id="194" name="Shape 19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95" name="Shape 19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Research</a:t>
            </a:r>
          </a:p>
          <a:p>
            <a:pPr algn="l" rtl="0" lvl="0" marR="0" indent="0" marL="0">
              <a:lnSpc>
                <a:spcPct val="100000"/>
              </a:lnSpc>
              <a:spcBef>
                <a:spcPts val="0"/>
              </a:spcBef>
              <a:spcAft>
                <a:spcPts val="0"/>
              </a:spcAft>
              <a:buClr>
                <a:schemeClr val="dk1"/>
              </a:buClr>
              <a:buSzPct val="25000"/>
              <a:buFont typeface="Arial"/>
              <a:buNone/>
            </a:pPr>
            <a:r>
              <a:rPr strike="noStrike" u="sng" b="0" cap="none" baseline="0" sz="1100" lang="en" i="0">
                <a:solidFill>
                  <a:schemeClr val="hlink"/>
                </a:solidFill>
                <a:latin typeface="Arial"/>
                <a:ea typeface="Arial"/>
                <a:cs typeface="Arial"/>
                <a:sym typeface="Arial"/>
                <a:hlinkClick r:id="rId2"/>
              </a:rPr>
              <a:t>http://www.mhhe.com/mayfieldpub/webtutor/judging.htm</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9" name="Shape 3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SzPct val="25000"/>
              <a:buFont typeface="Arial"/>
              <a:buNone/>
            </a:pPr>
            <a:r>
              <a:rPr strike="noStrike" u="none" b="0" cap="none" baseline="0" sz="1100" lang="en" i="0">
                <a:solidFill>
                  <a:schemeClr val="dk1"/>
                </a:solidFill>
                <a:latin typeface="Arial"/>
                <a:ea typeface="Arial"/>
                <a:cs typeface="Arial"/>
                <a:sym typeface="Arial"/>
              </a:rPr>
              <a:t>News Judgment</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9" name="Shape 199"/>
        <p:cNvGrpSpPr/>
        <p:nvPr/>
      </p:nvGrpSpPr>
      <p:grpSpPr>
        <a:xfrm>
          <a:off y="0" x="0"/>
          <a:ext cy="0" cx="0"/>
          <a:chOff y="0" x="0"/>
          <a:chExt cy="0" cx="0"/>
        </a:xfrm>
      </p:grpSpPr>
      <p:sp>
        <p:nvSpPr>
          <p:cNvPr id="200" name="Shape 20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01" name="Shape 20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Research</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5" name="Shape 205"/>
        <p:cNvGrpSpPr/>
        <p:nvPr/>
      </p:nvGrpSpPr>
      <p:grpSpPr>
        <a:xfrm>
          <a:off y="0" x="0"/>
          <a:ext cy="0" cx="0"/>
          <a:chOff y="0" x="0"/>
          <a:chExt cy="0" cx="0"/>
        </a:xfrm>
      </p:grpSpPr>
      <p:sp>
        <p:nvSpPr>
          <p:cNvPr id="206" name="Shape 20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07" name="Shape 20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Research</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1" name="Shape 211"/>
        <p:cNvGrpSpPr/>
        <p:nvPr/>
      </p:nvGrpSpPr>
      <p:grpSpPr>
        <a:xfrm>
          <a:off y="0" x="0"/>
          <a:ext cy="0" cx="0"/>
          <a:chOff y="0" x="0"/>
          <a:chExt cy="0" cx="0"/>
        </a:xfrm>
      </p:grpSpPr>
      <p:sp>
        <p:nvSpPr>
          <p:cNvPr id="212" name="Shape 21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13" name="Shape 21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7" name="Shape 217"/>
        <p:cNvGrpSpPr/>
        <p:nvPr/>
      </p:nvGrpSpPr>
      <p:grpSpPr>
        <a:xfrm>
          <a:off y="0" x="0"/>
          <a:ext cy="0" cx="0"/>
          <a:chOff y="0" x="0"/>
          <a:chExt cy="0" cx="0"/>
        </a:xfrm>
      </p:grpSpPr>
      <p:sp>
        <p:nvSpPr>
          <p:cNvPr id="218" name="Shape 21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19" name="Shape 21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Research</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3" name="Shape 223"/>
        <p:cNvGrpSpPr/>
        <p:nvPr/>
      </p:nvGrpSpPr>
      <p:grpSpPr>
        <a:xfrm>
          <a:off y="0" x="0"/>
          <a:ext cy="0" cx="0"/>
          <a:chOff y="0" x="0"/>
          <a:chExt cy="0" cx="0"/>
        </a:xfrm>
      </p:grpSpPr>
      <p:sp>
        <p:nvSpPr>
          <p:cNvPr id="224" name="Shape 224"/>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200" lang="en" i="0">
                <a:solidFill>
                  <a:schemeClr val="dk1"/>
                </a:solidFill>
                <a:latin typeface="Arial"/>
                <a:ea typeface="Arial"/>
                <a:cs typeface="Arial"/>
                <a:sym typeface="Arial"/>
              </a:rPr>
              <a:t>Sections One through Five of the News Gathering Vocabulary Quiz cover Research and Interviewing Vocabulary. You can give just those sections of the test independent of the News Judgment and Advanced Reporting Vocabulary. </a:t>
            </a:r>
          </a:p>
          <a:p>
            <a:pPr algn="l" rtl="0" lvl="0" marR="0" indent="0" marL="0">
              <a:spcBef>
                <a:spcPts val="0"/>
              </a:spcBef>
              <a:buClr>
                <a:schemeClr val="dk1"/>
              </a:buClr>
              <a:buFont typeface="Arial"/>
              <a:buNone/>
            </a:pPr>
            <a:r>
              <a:t/>
            </a:r>
            <a:endParaRPr strike="noStrike" u="none" b="0" cap="none" baseline="0" sz="1200" i="0">
              <a:solidFill>
                <a:schemeClr val="dk1"/>
              </a:solidFill>
              <a:latin typeface="Arial"/>
              <a:ea typeface="Arial"/>
              <a:cs typeface="Arial"/>
              <a:sym typeface="Arial"/>
            </a:endParaRPr>
          </a:p>
        </p:txBody>
      </p:sp>
      <p:sp>
        <p:nvSpPr>
          <p:cNvPr id="225" name="Shape 225"/>
          <p:cNvSpPr/>
          <p:nvPr>
            <p:ph idx="2" type="sldImg"/>
          </p:nvPr>
        </p:nvSpPr>
        <p:spPr>
          <a:xfrm>
            <a:off y="685800" x="1714751"/>
            <a:ext cy="3429000" cx="3429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9" name="Shape 229"/>
        <p:cNvGrpSpPr/>
        <p:nvPr/>
      </p:nvGrpSpPr>
      <p:grpSpPr>
        <a:xfrm>
          <a:off y="0" x="0"/>
          <a:ext cy="0" cx="0"/>
          <a:chOff y="0" x="0"/>
          <a:chExt cy="0" cx="0"/>
        </a:xfrm>
      </p:grpSpPr>
      <p:sp>
        <p:nvSpPr>
          <p:cNvPr id="230" name="Shape 23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31" name="Shape 23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5" name="Shape 235"/>
        <p:cNvGrpSpPr/>
        <p:nvPr/>
      </p:nvGrpSpPr>
      <p:grpSpPr>
        <a:xfrm>
          <a:off y="0" x="0"/>
          <a:ext cy="0" cx="0"/>
          <a:chOff y="0" x="0"/>
          <a:chExt cy="0" cx="0"/>
        </a:xfrm>
      </p:grpSpPr>
      <p:sp>
        <p:nvSpPr>
          <p:cNvPr id="236" name="Shape 23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37" name="Shape 23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1" name="Shape 241"/>
        <p:cNvGrpSpPr/>
        <p:nvPr/>
      </p:nvGrpSpPr>
      <p:grpSpPr>
        <a:xfrm>
          <a:off y="0" x="0"/>
          <a:ext cy="0" cx="0"/>
          <a:chOff y="0" x="0"/>
          <a:chExt cy="0" cx="0"/>
        </a:xfrm>
      </p:grpSpPr>
      <p:sp>
        <p:nvSpPr>
          <p:cNvPr id="242" name="Shape 24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43" name="Shape 24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7" name="Shape 247"/>
        <p:cNvGrpSpPr/>
        <p:nvPr/>
      </p:nvGrpSpPr>
      <p:grpSpPr>
        <a:xfrm>
          <a:off y="0" x="0"/>
          <a:ext cy="0" cx="0"/>
          <a:chOff y="0" x="0"/>
          <a:chExt cy="0" cx="0"/>
        </a:xfrm>
      </p:grpSpPr>
      <p:sp>
        <p:nvSpPr>
          <p:cNvPr id="248" name="Shape 24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49" name="Shape 24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3" name="Shape 253"/>
        <p:cNvGrpSpPr/>
        <p:nvPr/>
      </p:nvGrpSpPr>
      <p:grpSpPr>
        <a:xfrm>
          <a:off y="0" x="0"/>
          <a:ext cy="0" cx="0"/>
          <a:chOff y="0" x="0"/>
          <a:chExt cy="0" cx="0"/>
        </a:xfrm>
      </p:grpSpPr>
      <p:sp>
        <p:nvSpPr>
          <p:cNvPr id="254" name="Shape 25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55" name="Shape 25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45" name="Shape 4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SzPct val="25000"/>
              <a:buFont typeface="Arial"/>
              <a:buNone/>
            </a:pPr>
            <a:r>
              <a:rPr strike="noStrike" u="none" b="0" cap="none" baseline="0" sz="1100" lang="en" i="0">
                <a:solidFill>
                  <a:schemeClr val="dk1"/>
                </a:solidFill>
                <a:latin typeface="Arial"/>
                <a:ea typeface="Arial"/>
                <a:cs typeface="Arial"/>
                <a:sym typeface="Arial"/>
              </a:rPr>
              <a:t>News judgment</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9" name="Shape 259"/>
        <p:cNvGrpSpPr/>
        <p:nvPr/>
      </p:nvGrpSpPr>
      <p:grpSpPr>
        <a:xfrm>
          <a:off y="0" x="0"/>
          <a:ext cy="0" cx="0"/>
          <a:chOff y="0" x="0"/>
          <a:chExt cy="0" cx="0"/>
        </a:xfrm>
      </p:grpSpPr>
      <p:sp>
        <p:nvSpPr>
          <p:cNvPr id="260" name="Shape 26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61" name="Shape 26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5" name="Shape 265"/>
        <p:cNvGrpSpPr/>
        <p:nvPr/>
      </p:nvGrpSpPr>
      <p:grpSpPr>
        <a:xfrm>
          <a:off y="0" x="0"/>
          <a:ext cy="0" cx="0"/>
          <a:chOff y="0" x="0"/>
          <a:chExt cy="0" cx="0"/>
        </a:xfrm>
      </p:grpSpPr>
      <p:sp>
        <p:nvSpPr>
          <p:cNvPr id="266" name="Shape 26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67" name="Shape 26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1" name="Shape 271"/>
        <p:cNvGrpSpPr/>
        <p:nvPr/>
      </p:nvGrpSpPr>
      <p:grpSpPr>
        <a:xfrm>
          <a:off y="0" x="0"/>
          <a:ext cy="0" cx="0"/>
          <a:chOff y="0" x="0"/>
          <a:chExt cy="0" cx="0"/>
        </a:xfrm>
      </p:grpSpPr>
      <p:sp>
        <p:nvSpPr>
          <p:cNvPr id="272" name="Shape 27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73" name="Shape 27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7" name="Shape 277"/>
        <p:cNvGrpSpPr/>
        <p:nvPr/>
      </p:nvGrpSpPr>
      <p:grpSpPr>
        <a:xfrm>
          <a:off y="0" x="0"/>
          <a:ext cy="0" cx="0"/>
          <a:chOff y="0" x="0"/>
          <a:chExt cy="0" cx="0"/>
        </a:xfrm>
      </p:grpSpPr>
      <p:sp>
        <p:nvSpPr>
          <p:cNvPr id="278" name="Shape 27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79" name="Shape 27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3" name="Shape 283"/>
        <p:cNvGrpSpPr/>
        <p:nvPr/>
      </p:nvGrpSpPr>
      <p:grpSpPr>
        <a:xfrm>
          <a:off y="0" x="0"/>
          <a:ext cy="0" cx="0"/>
          <a:chOff y="0" x="0"/>
          <a:chExt cy="0" cx="0"/>
        </a:xfrm>
      </p:grpSpPr>
      <p:sp>
        <p:nvSpPr>
          <p:cNvPr id="284" name="Shape 28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85" name="Shape 28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9" name="Shape 289"/>
        <p:cNvGrpSpPr/>
        <p:nvPr/>
      </p:nvGrpSpPr>
      <p:grpSpPr>
        <a:xfrm>
          <a:off y="0" x="0"/>
          <a:ext cy="0" cx="0"/>
          <a:chOff y="0" x="0"/>
          <a:chExt cy="0" cx="0"/>
        </a:xfrm>
      </p:grpSpPr>
      <p:sp>
        <p:nvSpPr>
          <p:cNvPr id="290" name="Shape 29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91" name="Shape 29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5" name="Shape 295"/>
        <p:cNvGrpSpPr/>
        <p:nvPr/>
      </p:nvGrpSpPr>
      <p:grpSpPr>
        <a:xfrm>
          <a:off y="0" x="0"/>
          <a:ext cy="0" cx="0"/>
          <a:chOff y="0" x="0"/>
          <a:chExt cy="0" cx="0"/>
        </a:xfrm>
      </p:grpSpPr>
      <p:sp>
        <p:nvSpPr>
          <p:cNvPr id="296" name="Shape 29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297" name="Shape 29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1" name="Shape 301"/>
        <p:cNvGrpSpPr/>
        <p:nvPr/>
      </p:nvGrpSpPr>
      <p:grpSpPr>
        <a:xfrm>
          <a:off y="0" x="0"/>
          <a:ext cy="0" cx="0"/>
          <a:chOff y="0" x="0"/>
          <a:chExt cy="0" cx="0"/>
        </a:xfrm>
      </p:grpSpPr>
      <p:sp>
        <p:nvSpPr>
          <p:cNvPr id="302" name="Shape 30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03" name="Shape 30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7" name="Shape 307"/>
        <p:cNvGrpSpPr/>
        <p:nvPr/>
      </p:nvGrpSpPr>
      <p:grpSpPr>
        <a:xfrm>
          <a:off y="0" x="0"/>
          <a:ext cy="0" cx="0"/>
          <a:chOff y="0" x="0"/>
          <a:chExt cy="0" cx="0"/>
        </a:xfrm>
      </p:grpSpPr>
      <p:sp>
        <p:nvSpPr>
          <p:cNvPr id="308" name="Shape 30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09" name="Shape 30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3" name="Shape 313"/>
        <p:cNvGrpSpPr/>
        <p:nvPr/>
      </p:nvGrpSpPr>
      <p:grpSpPr>
        <a:xfrm>
          <a:off y="0" x="0"/>
          <a:ext cy="0" cx="0"/>
          <a:chOff y="0" x="0"/>
          <a:chExt cy="0" cx="0"/>
        </a:xfrm>
      </p:grpSpPr>
      <p:sp>
        <p:nvSpPr>
          <p:cNvPr id="314" name="Shape 31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15" name="Shape 31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0" cap="none" baseline="0" sz="1100" lang="en" i="0">
                <a:solidFill>
                  <a:schemeClr val="dk1"/>
                </a:solidFill>
                <a:latin typeface="Helvetica Neue"/>
                <a:ea typeface="Helvetica Neue"/>
                <a:cs typeface="Helvetica Neue"/>
                <a:sym typeface="Helvetica Neue"/>
              </a:rPr>
              <a:t>The movie </a:t>
            </a:r>
            <a:r>
              <a:rPr strike="noStrike" u="none" b="0" cap="none" baseline="0" sz="1100" lang="en" i="1">
                <a:solidFill>
                  <a:schemeClr val="dk1"/>
                </a:solidFill>
                <a:latin typeface="Helvetica Neue"/>
                <a:ea typeface="Helvetica Neue"/>
                <a:cs typeface="Helvetica Neue"/>
                <a:sym typeface="Helvetica Neue"/>
              </a:rPr>
              <a:t>Shattered Glass</a:t>
            </a:r>
            <a:r>
              <a:rPr strike="noStrike" u="none" b="0" cap="none" baseline="0" sz="1100" lang="en" i="0">
                <a:solidFill>
                  <a:schemeClr val="dk1"/>
                </a:solidFill>
                <a:latin typeface="Helvetica Neue"/>
                <a:ea typeface="Helvetica Neue"/>
                <a:cs typeface="Helvetica Neue"/>
                <a:sym typeface="Helvetica Neue"/>
              </a:rPr>
              <a:t> is a great resource on the importance of this to journalism.</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51" name="Shape 5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SzPct val="25000"/>
              <a:buFont typeface="Arial"/>
              <a:buNone/>
            </a:pPr>
            <a:r>
              <a:rPr strike="noStrike" u="none" b="0" cap="none" baseline="0" sz="1100" lang="en" i="0">
                <a:solidFill>
                  <a:schemeClr val="dk1"/>
                </a:solidFill>
                <a:latin typeface="Arial"/>
                <a:ea typeface="Arial"/>
                <a:cs typeface="Arial"/>
                <a:sym typeface="Arial"/>
              </a:rPr>
              <a:t>News Judgment</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9" name="Shape 319"/>
        <p:cNvGrpSpPr/>
        <p:nvPr/>
      </p:nvGrpSpPr>
      <p:grpSpPr>
        <a:xfrm>
          <a:off y="0" x="0"/>
          <a:ext cy="0" cx="0"/>
          <a:chOff y="0" x="0"/>
          <a:chExt cy="0" cx="0"/>
        </a:xfrm>
      </p:grpSpPr>
      <p:sp>
        <p:nvSpPr>
          <p:cNvPr id="320" name="Shape 32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21" name="Shape 32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5" name="Shape 325"/>
        <p:cNvGrpSpPr/>
        <p:nvPr/>
      </p:nvGrpSpPr>
      <p:grpSpPr>
        <a:xfrm>
          <a:off y="0" x="0"/>
          <a:ext cy="0" cx="0"/>
          <a:chOff y="0" x="0"/>
          <a:chExt cy="0" cx="0"/>
        </a:xfrm>
      </p:grpSpPr>
      <p:sp>
        <p:nvSpPr>
          <p:cNvPr id="326" name="Shape 32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27" name="Shape 32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1" name="Shape 331"/>
        <p:cNvGrpSpPr/>
        <p:nvPr/>
      </p:nvGrpSpPr>
      <p:grpSpPr>
        <a:xfrm>
          <a:off y="0" x="0"/>
          <a:ext cy="0" cx="0"/>
          <a:chOff y="0" x="0"/>
          <a:chExt cy="0" cx="0"/>
        </a:xfrm>
      </p:grpSpPr>
      <p:sp>
        <p:nvSpPr>
          <p:cNvPr id="332" name="Shape 33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33" name="Shape 33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7" name="Shape 337"/>
        <p:cNvGrpSpPr/>
        <p:nvPr/>
      </p:nvGrpSpPr>
      <p:grpSpPr>
        <a:xfrm>
          <a:off y="0" x="0"/>
          <a:ext cy="0" cx="0"/>
          <a:chOff y="0" x="0"/>
          <a:chExt cy="0" cx="0"/>
        </a:xfrm>
      </p:grpSpPr>
      <p:sp>
        <p:nvSpPr>
          <p:cNvPr id="338" name="Shape 33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39" name="Shape 33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3" name="Shape 343"/>
        <p:cNvGrpSpPr/>
        <p:nvPr/>
      </p:nvGrpSpPr>
      <p:grpSpPr>
        <a:xfrm>
          <a:off y="0" x="0"/>
          <a:ext cy="0" cx="0"/>
          <a:chOff y="0" x="0"/>
          <a:chExt cy="0" cx="0"/>
        </a:xfrm>
      </p:grpSpPr>
      <p:sp>
        <p:nvSpPr>
          <p:cNvPr id="344" name="Shape 34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45" name="Shape 34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9" name="Shape 349"/>
        <p:cNvGrpSpPr/>
        <p:nvPr/>
      </p:nvGrpSpPr>
      <p:grpSpPr>
        <a:xfrm>
          <a:off y="0" x="0"/>
          <a:ext cy="0" cx="0"/>
          <a:chOff y="0" x="0"/>
          <a:chExt cy="0" cx="0"/>
        </a:xfrm>
      </p:grpSpPr>
      <p:sp>
        <p:nvSpPr>
          <p:cNvPr id="350" name="Shape 35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51" name="Shape 35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5" name="Shape 355"/>
        <p:cNvGrpSpPr/>
        <p:nvPr/>
      </p:nvGrpSpPr>
      <p:grpSpPr>
        <a:xfrm>
          <a:off y="0" x="0"/>
          <a:ext cy="0" cx="0"/>
          <a:chOff y="0" x="0"/>
          <a:chExt cy="0" cx="0"/>
        </a:xfrm>
      </p:grpSpPr>
      <p:sp>
        <p:nvSpPr>
          <p:cNvPr id="356" name="Shape 356"/>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SzPct val="25000"/>
              <a:buFont typeface="Arial"/>
              <a:buNone/>
            </a:pPr>
            <a:r>
              <a:rPr strike="noStrike" u="none" b="0" cap="none" baseline="0" sz="1200" lang="en" i="0">
                <a:solidFill>
                  <a:schemeClr val="dk1"/>
                </a:solidFill>
                <a:latin typeface="Arial"/>
                <a:ea typeface="Arial"/>
                <a:cs typeface="Arial"/>
                <a:sym typeface="Arial"/>
              </a:rPr>
              <a:t>Section Six of the News Gathering Vocabulary Test covers only the terms for Advanced Reporting and can be given as a separate quiz for this section. </a:t>
            </a:r>
          </a:p>
        </p:txBody>
      </p:sp>
      <p:sp>
        <p:nvSpPr>
          <p:cNvPr id="357" name="Shape 357"/>
          <p:cNvSpPr/>
          <p:nvPr>
            <p:ph idx="2" type="sldImg"/>
          </p:nvPr>
        </p:nvSpPr>
        <p:spPr>
          <a:xfrm>
            <a:off y="685800" x="1714751"/>
            <a:ext cy="3429000" cx="3429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1" name="Shape 361"/>
        <p:cNvGrpSpPr/>
        <p:nvPr/>
      </p:nvGrpSpPr>
      <p:grpSpPr>
        <a:xfrm>
          <a:off y="0" x="0"/>
          <a:ext cy="0" cx="0"/>
          <a:chOff y="0" x="0"/>
          <a:chExt cy="0" cx="0"/>
        </a:xfrm>
      </p:grpSpPr>
      <p:sp>
        <p:nvSpPr>
          <p:cNvPr id="362" name="Shape 36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63" name="Shape 36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7" name="Shape 367"/>
        <p:cNvGrpSpPr/>
        <p:nvPr/>
      </p:nvGrpSpPr>
      <p:grpSpPr>
        <a:xfrm>
          <a:off y="0" x="0"/>
          <a:ext cy="0" cx="0"/>
          <a:chOff y="0" x="0"/>
          <a:chExt cy="0" cx="0"/>
        </a:xfrm>
      </p:grpSpPr>
      <p:sp>
        <p:nvSpPr>
          <p:cNvPr id="368" name="Shape 36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69" name="Shape 36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SzPct val="25000"/>
              <a:buFont typeface="Arial"/>
              <a:buNone/>
            </a:pPr>
            <a:r>
              <a:rPr strike="noStrike" u="none" b="0" cap="none" baseline="0" sz="1100" lang="en" i="0">
                <a:solidFill>
                  <a:schemeClr val="dk1"/>
                </a:solidFill>
                <a:latin typeface="Arial"/>
                <a:ea typeface="Arial"/>
                <a:cs typeface="Arial"/>
                <a:sym typeface="Arial"/>
              </a:rPr>
              <a:t>For more on privacy, see http://curriculum.jea.org/lesson-splc-media-law-presentation-invasion-of-privacy/</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3" name="Shape 373"/>
        <p:cNvGrpSpPr/>
        <p:nvPr/>
      </p:nvGrpSpPr>
      <p:grpSpPr>
        <a:xfrm>
          <a:off y="0" x="0"/>
          <a:ext cy="0" cx="0"/>
          <a:chOff y="0" x="0"/>
          <a:chExt cy="0" cx="0"/>
        </a:xfrm>
      </p:grpSpPr>
      <p:sp>
        <p:nvSpPr>
          <p:cNvPr id="374" name="Shape 37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75" name="Shape 37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 name="Shape 55"/>
        <p:cNvGrpSpPr/>
        <p:nvPr/>
      </p:nvGrpSpPr>
      <p:grpSpPr>
        <a:xfrm>
          <a:off y="0" x="0"/>
          <a:ext cy="0" cx="0"/>
          <a:chOff y="0" x="0"/>
          <a:chExt cy="0" cx="0"/>
        </a:xfrm>
      </p:grpSpPr>
      <p:sp>
        <p:nvSpPr>
          <p:cNvPr id="56" name="Shape 5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57" name="Shape 5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SzPct val="25000"/>
              <a:buFont typeface="Arial"/>
              <a:buNone/>
            </a:pPr>
            <a:r>
              <a:rPr strike="noStrike" u="none" b="0" cap="none" baseline="0" sz="1100" lang="en" i="0">
                <a:solidFill>
                  <a:schemeClr val="dk1"/>
                </a:solidFill>
                <a:latin typeface="Arial"/>
                <a:ea typeface="Arial"/>
                <a:cs typeface="Arial"/>
                <a:sym typeface="Arial"/>
              </a:rPr>
              <a:t>News judgment</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9" name="Shape 379"/>
        <p:cNvGrpSpPr/>
        <p:nvPr/>
      </p:nvGrpSpPr>
      <p:grpSpPr>
        <a:xfrm>
          <a:off y="0" x="0"/>
          <a:ext cy="0" cx="0"/>
          <a:chOff y="0" x="0"/>
          <a:chExt cy="0" cx="0"/>
        </a:xfrm>
      </p:grpSpPr>
      <p:sp>
        <p:nvSpPr>
          <p:cNvPr id="380" name="Shape 38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81" name="Shape 38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SzPct val="25000"/>
              <a:buFont typeface="Arial"/>
              <a:buNone/>
            </a:pPr>
            <a:r>
              <a:rPr strike="noStrike" u="none" b="0" cap="none" baseline="0" sz="1100" lang="en" i="0">
                <a:solidFill>
                  <a:schemeClr val="dk1"/>
                </a:solidFill>
                <a:latin typeface="Arial"/>
                <a:ea typeface="Arial"/>
                <a:cs typeface="Arial"/>
                <a:sym typeface="Arial"/>
              </a:rPr>
              <a:t>Student reporters must be cautioned to view “off the record” information skeptically.  They must ask: WHY does the source need to tell me this, but not want it published?  What’s the motivation of the source?  </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5" name="Shape 385"/>
        <p:cNvGrpSpPr/>
        <p:nvPr/>
      </p:nvGrpSpPr>
      <p:grpSpPr>
        <a:xfrm>
          <a:off y="0" x="0"/>
          <a:ext cy="0" cx="0"/>
          <a:chOff y="0" x="0"/>
          <a:chExt cy="0" cx="0"/>
        </a:xfrm>
      </p:grpSpPr>
      <p:sp>
        <p:nvSpPr>
          <p:cNvPr id="386" name="Shape 38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87" name="Shape 38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Visit the Poynter site for more information about using confidential sources. </a:t>
            </a:r>
            <a:r>
              <a:rPr strike="noStrike" u="sng" b="0" cap="none" baseline="0" sz="1100" lang="en" i="0">
                <a:solidFill>
                  <a:schemeClr val="hlink"/>
                </a:solidFill>
                <a:latin typeface="Helvetica Neue"/>
                <a:ea typeface="Helvetica Neue"/>
                <a:cs typeface="Helvetica Neue"/>
                <a:sym typeface="Helvetica Neue"/>
                <a:hlinkClick r:id="rId2"/>
                <a:rtl val="0"/>
              </a:rPr>
              <a:t>http://www.poynter.org/uncategorized/1755/guidelines-for-interviewing-confidential-sources-who-when-and-why/</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1" name="Shape 391"/>
        <p:cNvGrpSpPr/>
        <p:nvPr/>
      </p:nvGrpSpPr>
      <p:grpSpPr>
        <a:xfrm>
          <a:off y="0" x="0"/>
          <a:ext cy="0" cx="0"/>
          <a:chOff y="0" x="0"/>
          <a:chExt cy="0" cx="0"/>
        </a:xfrm>
      </p:grpSpPr>
      <p:sp>
        <p:nvSpPr>
          <p:cNvPr id="392" name="Shape 39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93" name="Shape 39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7" name="Shape 397"/>
        <p:cNvGrpSpPr/>
        <p:nvPr/>
      </p:nvGrpSpPr>
      <p:grpSpPr>
        <a:xfrm>
          <a:off y="0" x="0"/>
          <a:ext cy="0" cx="0"/>
          <a:chOff y="0" x="0"/>
          <a:chExt cy="0" cx="0"/>
        </a:xfrm>
      </p:grpSpPr>
      <p:sp>
        <p:nvSpPr>
          <p:cNvPr id="398" name="Shape 39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99" name="Shape 39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SzPct val="25000"/>
              <a:buFont typeface="Arial"/>
              <a:buNone/>
            </a:pPr>
            <a:r>
              <a:rPr strike="noStrike" u="none" b="0" cap="none" baseline="0" sz="1100" lang="en" i="0">
                <a:solidFill>
                  <a:schemeClr val="dk1"/>
                </a:solidFill>
                <a:latin typeface="Arial"/>
                <a:ea typeface="Arial"/>
                <a:cs typeface="Arial"/>
                <a:sym typeface="Arial"/>
              </a:rPr>
              <a:t>Note in your discussion that this sort of reporting is practiced in Washington and in state capitals, where political motivation for providing information to news organizations predominates.  Often erroneous or misleading information is provided this way to shore up a political position on one side or the other.  As a reporter, it is easy to get tripped up by reporting information that has no source, not even a general one. </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3" name="Shape 403"/>
        <p:cNvGrpSpPr/>
        <p:nvPr/>
      </p:nvGrpSpPr>
      <p:grpSpPr>
        <a:xfrm>
          <a:off y="0" x="0"/>
          <a:ext cy="0" cx="0"/>
          <a:chOff y="0" x="0"/>
          <a:chExt cy="0" cx="0"/>
        </a:xfrm>
      </p:grpSpPr>
      <p:sp>
        <p:nvSpPr>
          <p:cNvPr id="404" name="Shape 40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405" name="Shape 40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9" name="Shape 409"/>
        <p:cNvGrpSpPr/>
        <p:nvPr/>
      </p:nvGrpSpPr>
      <p:grpSpPr>
        <a:xfrm>
          <a:off y="0" x="0"/>
          <a:ext cy="0" cx="0"/>
          <a:chOff y="0" x="0"/>
          <a:chExt cy="0" cx="0"/>
        </a:xfrm>
      </p:grpSpPr>
      <p:sp>
        <p:nvSpPr>
          <p:cNvPr id="410" name="Shape 41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411" name="Shape 411"/>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5" name="Shape 415"/>
        <p:cNvGrpSpPr/>
        <p:nvPr/>
      </p:nvGrpSpPr>
      <p:grpSpPr>
        <a:xfrm>
          <a:off y="0" x="0"/>
          <a:ext cy="0" cx="0"/>
          <a:chOff y="0" x="0"/>
          <a:chExt cy="0" cx="0"/>
        </a:xfrm>
      </p:grpSpPr>
      <p:sp>
        <p:nvSpPr>
          <p:cNvPr id="416" name="Shape 41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417" name="Shape 417"/>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1" name="Shape 421"/>
        <p:cNvGrpSpPr/>
        <p:nvPr/>
      </p:nvGrpSpPr>
      <p:grpSpPr>
        <a:xfrm>
          <a:off y="0" x="0"/>
          <a:ext cy="0" cx="0"/>
          <a:chOff y="0" x="0"/>
          <a:chExt cy="0" cx="0"/>
        </a:xfrm>
      </p:grpSpPr>
      <p:sp>
        <p:nvSpPr>
          <p:cNvPr id="422" name="Shape 42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423" name="Shape 42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5" name="Shape 425"/>
        <p:cNvGrpSpPr/>
        <p:nvPr/>
      </p:nvGrpSpPr>
      <p:grpSpPr>
        <a:xfrm>
          <a:off y="0" x="0"/>
          <a:ext cy="0" cx="0"/>
          <a:chOff y="0" x="0"/>
          <a:chExt cy="0" cx="0"/>
        </a:xfrm>
      </p:grpSpPr>
      <p:sp>
        <p:nvSpPr>
          <p:cNvPr id="426" name="Shape 426"/>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spcBef>
                <a:spcPts val="0"/>
              </a:spcBef>
              <a:buClr>
                <a:schemeClr val="dk1"/>
              </a:buClr>
              <a:buFont typeface="Arial"/>
              <a:buNone/>
            </a:pPr>
            <a:r>
              <a:t/>
            </a:r>
            <a:endParaRPr strike="noStrike" u="none" b="0" cap="none" baseline="0" sz="1200" i="0">
              <a:solidFill>
                <a:schemeClr val="dk1"/>
              </a:solidFill>
              <a:latin typeface="Arial"/>
              <a:ea typeface="Arial"/>
              <a:cs typeface="Arial"/>
              <a:sym typeface="Arial"/>
            </a:endParaRPr>
          </a:p>
        </p:txBody>
      </p:sp>
      <p:sp>
        <p:nvSpPr>
          <p:cNvPr id="427" name="Shape 427"/>
          <p:cNvSpPr/>
          <p:nvPr>
            <p:ph idx="2" type="sldImg"/>
          </p:nvPr>
        </p:nvSpPr>
        <p:spPr>
          <a:xfrm>
            <a:off y="685800" x="1714751"/>
            <a:ext cy="3429000" cx="3429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63" name="Shape 63"/>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News judgment</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69" name="Shape 69"/>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News judgment</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75" name="Shape 75"/>
          <p:cNvSpPr txBox="1"/>
          <p:nvPr>
            <p:ph idx="1" type="body"/>
          </p:nvPr>
        </p:nvSpPr>
        <p:spPr>
          <a:xfrm>
            <a:off y="4343400" x="685800"/>
            <a:ext cy="4114800" cx="5486399"/>
          </a:xfrm>
          <a:prstGeom prst="rect">
            <a:avLst/>
          </a:prstGeom>
          <a:noFill/>
          <a:ln>
            <a:noFill/>
          </a:ln>
        </p:spPr>
        <p:txBody>
          <a:bodyPr bIns="91425" rIns="91425" lIns="91425" tIns="91425"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100" lang="en" i="0">
                <a:solidFill>
                  <a:schemeClr val="dk1"/>
                </a:solidFill>
                <a:latin typeface="Arial"/>
                <a:ea typeface="Arial"/>
                <a:cs typeface="Arial"/>
                <a:sym typeface="Arial"/>
              </a:rPr>
              <a:t>News judgment</a:t>
            </a:r>
          </a:p>
          <a:p>
            <a:pPr algn="l" rtl="0" lvl="0" marR="0" indent="0" marL="0">
              <a:spcBef>
                <a:spcPts val="0"/>
              </a:spcBef>
              <a:buClr>
                <a:schemeClr val="dk1"/>
              </a:buClr>
              <a:buFont typeface="Arial"/>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2111123" x="685800"/>
            <a:ext cy="1546500" cx="7772400"/>
          </a:xfrm>
          <a:prstGeom prst="rect">
            <a:avLst/>
          </a:prstGeom>
          <a:noFill/>
          <a:ln>
            <a:noFill/>
          </a:ln>
        </p:spPr>
        <p:txBody>
          <a:bodyPr bIns="91425" rIns="91425" lIns="91425" tIns="91425" anchor="b" anchorCtr="0"/>
          <a:lstStyle>
            <a:lvl1pPr algn="ctr" rtl="0" marR="0" indent="304800" marL="0">
              <a:lnSpc>
                <a:spcPct val="100000"/>
              </a:lnSpc>
              <a:spcBef>
                <a:spcPts val="0"/>
              </a:spcBef>
              <a:spcAft>
                <a:spcPts val="0"/>
              </a:spcAft>
              <a:buClr>
                <a:schemeClr val="dk1"/>
              </a:buClr>
              <a:buFont typeface="Arial"/>
              <a:buNone/>
              <a:defRPr/>
            </a:lvl1pPr>
            <a:lvl2pPr algn="ctr" rtl="0" marR="0" indent="304800" marL="0">
              <a:lnSpc>
                <a:spcPct val="100000"/>
              </a:lnSpc>
              <a:spcBef>
                <a:spcPts val="0"/>
              </a:spcBef>
              <a:spcAft>
                <a:spcPts val="0"/>
              </a:spcAft>
              <a:buClr>
                <a:schemeClr val="dk1"/>
              </a:buClr>
              <a:buFont typeface="Arial"/>
              <a:buNone/>
              <a:defRPr/>
            </a:lvl2pPr>
            <a:lvl3pPr algn="ctr" rtl="0" marR="0" indent="304800" marL="0">
              <a:spcBef>
                <a:spcPts val="0"/>
              </a:spcBef>
              <a:buClr>
                <a:schemeClr val="dk1"/>
              </a:buClr>
              <a:buFont typeface="Arial"/>
              <a:buNone/>
              <a:defRPr/>
            </a:lvl3pPr>
            <a:lvl4pPr algn="ctr" rtl="0" marR="0" indent="304800" marL="0">
              <a:spcBef>
                <a:spcPts val="0"/>
              </a:spcBef>
              <a:buClr>
                <a:schemeClr val="dk1"/>
              </a:buClr>
              <a:buFont typeface="Arial"/>
              <a:buNone/>
              <a:defRPr/>
            </a:lvl4pPr>
            <a:lvl5pPr algn="ctr" rtl="0" marR="0" indent="304800" marL="0">
              <a:spcBef>
                <a:spcPts val="0"/>
              </a:spcBef>
              <a:buClr>
                <a:schemeClr val="dk1"/>
              </a:buClr>
              <a:buFont typeface="Arial"/>
              <a:buNone/>
              <a:defRPr/>
            </a:lvl5pPr>
            <a:lvl6pPr algn="ctr" rtl="0" marR="0" indent="304800" marL="0">
              <a:spcBef>
                <a:spcPts val="0"/>
              </a:spcBef>
              <a:buClr>
                <a:schemeClr val="dk1"/>
              </a:buClr>
              <a:buFont typeface="Arial"/>
              <a:buNone/>
              <a:defRPr/>
            </a:lvl6pPr>
            <a:lvl7pPr algn="ctr" rtl="0" marR="0" indent="304800" marL="0">
              <a:spcBef>
                <a:spcPts val="0"/>
              </a:spcBef>
              <a:buClr>
                <a:schemeClr val="dk1"/>
              </a:buClr>
              <a:buFont typeface="Arial"/>
              <a:buNone/>
              <a:defRPr/>
            </a:lvl7pPr>
            <a:lvl8pPr algn="ctr" rtl="0" marR="0" indent="304800" marL="0">
              <a:spcBef>
                <a:spcPts val="0"/>
              </a:spcBef>
              <a:buClr>
                <a:schemeClr val="dk1"/>
              </a:buClr>
              <a:buFont typeface="Arial"/>
              <a:buNone/>
              <a:defRPr/>
            </a:lvl8pPr>
            <a:lvl9pPr algn="ctr" rtl="0" marR="0" indent="304800" marL="0">
              <a:spcBef>
                <a:spcPts val="0"/>
              </a:spcBef>
              <a:buClr>
                <a:schemeClr val="dk1"/>
              </a:buClr>
              <a:buFont typeface="Arial"/>
              <a:buNone/>
              <a:defRPr/>
            </a:lvl9pPr>
          </a:lstStyle>
          <a:p/>
        </p:txBody>
      </p:sp>
      <p:sp>
        <p:nvSpPr>
          <p:cNvPr id="9" name="Shape 9"/>
          <p:cNvSpPr txBox="1"/>
          <p:nvPr>
            <p:ph idx="1" type="subTitle"/>
          </p:nvPr>
        </p:nvSpPr>
        <p:spPr>
          <a:xfrm>
            <a:off y="3786737" x="685800"/>
            <a:ext cy="1046400" cx="7772400"/>
          </a:xfrm>
          <a:prstGeom prst="rect">
            <a:avLst/>
          </a:prstGeom>
          <a:noFill/>
          <a:ln>
            <a:noFill/>
          </a:ln>
        </p:spPr>
        <p:txBody>
          <a:bodyPr bIns="91425" rIns="91425" lIns="91425" tIns="91425" anchor="t" anchorCtr="0"/>
          <a:lstStyle>
            <a:lvl1pPr algn="ctr" rtl="0" marR="0" indent="0" marL="0">
              <a:lnSpc>
                <a:spcPct val="100000"/>
              </a:lnSpc>
              <a:spcBef>
                <a:spcPts val="0"/>
              </a:spcBef>
              <a:spcAft>
                <a:spcPts val="0"/>
              </a:spcAft>
              <a:buClr>
                <a:schemeClr val="dk2"/>
              </a:buClr>
              <a:buFont typeface="Arial"/>
              <a:buNone/>
              <a:defRPr/>
            </a:lvl1pPr>
            <a:lvl2pPr algn="ctr" rtl="0" marR="0" indent="190500" marL="0">
              <a:lnSpc>
                <a:spcPct val="100000"/>
              </a:lnSpc>
              <a:spcBef>
                <a:spcPts val="0"/>
              </a:spcBef>
              <a:spcAft>
                <a:spcPts val="0"/>
              </a:spcAft>
              <a:buClr>
                <a:schemeClr val="dk2"/>
              </a:buClr>
              <a:buFont typeface="Arial"/>
              <a:buNone/>
              <a:defRPr/>
            </a:lvl2pPr>
            <a:lvl3pPr algn="ctr" rtl="0" marR="0" indent="190500" marL="0">
              <a:lnSpc>
                <a:spcPct val="100000"/>
              </a:lnSpc>
              <a:spcBef>
                <a:spcPts val="0"/>
              </a:spcBef>
              <a:spcAft>
                <a:spcPts val="0"/>
              </a:spcAft>
              <a:buClr>
                <a:schemeClr val="dk2"/>
              </a:buClr>
              <a:buFont typeface="Arial"/>
              <a:buNone/>
              <a:defRPr/>
            </a:lvl3pPr>
            <a:lvl4pPr algn="ctr" rtl="0" marR="0" indent="190500" marL="0">
              <a:lnSpc>
                <a:spcPct val="100000"/>
              </a:lnSpc>
              <a:spcBef>
                <a:spcPts val="0"/>
              </a:spcBef>
              <a:spcAft>
                <a:spcPts val="0"/>
              </a:spcAft>
              <a:buClr>
                <a:schemeClr val="dk2"/>
              </a:buClr>
              <a:buFont typeface="Arial"/>
              <a:buNone/>
              <a:defRPr/>
            </a:lvl4pPr>
            <a:lvl5pPr algn="ctr" rtl="0" marR="0" indent="190500" marL="0">
              <a:lnSpc>
                <a:spcPct val="100000"/>
              </a:lnSpc>
              <a:spcBef>
                <a:spcPts val="0"/>
              </a:spcBef>
              <a:spcAft>
                <a:spcPts val="0"/>
              </a:spcAft>
              <a:buClr>
                <a:schemeClr val="dk2"/>
              </a:buClr>
              <a:buFont typeface="Arial"/>
              <a:buNone/>
              <a:defRPr/>
            </a:lvl5pPr>
            <a:lvl6pPr algn="ctr" rtl="0" marR="0" indent="190500" marL="0">
              <a:lnSpc>
                <a:spcPct val="100000"/>
              </a:lnSpc>
              <a:spcBef>
                <a:spcPts val="0"/>
              </a:spcBef>
              <a:spcAft>
                <a:spcPts val="0"/>
              </a:spcAft>
              <a:buClr>
                <a:schemeClr val="dk2"/>
              </a:buClr>
              <a:buFont typeface="Arial"/>
              <a:buNone/>
              <a:defRPr/>
            </a:lvl6pPr>
            <a:lvl7pPr algn="ctr" rtl="0" marR="0" indent="190500" marL="0">
              <a:lnSpc>
                <a:spcPct val="100000"/>
              </a:lnSpc>
              <a:spcBef>
                <a:spcPts val="0"/>
              </a:spcBef>
              <a:spcAft>
                <a:spcPts val="0"/>
              </a:spcAft>
              <a:buClr>
                <a:schemeClr val="dk2"/>
              </a:buClr>
              <a:buFont typeface="Arial"/>
              <a:buNone/>
              <a:defRPr/>
            </a:lvl7pPr>
            <a:lvl8pPr algn="ctr" rtl="0" marR="0" indent="190500" marL="0">
              <a:lnSpc>
                <a:spcPct val="100000"/>
              </a:lnSpc>
              <a:spcBef>
                <a:spcPts val="0"/>
              </a:spcBef>
              <a:spcAft>
                <a:spcPts val="0"/>
              </a:spcAft>
              <a:buClr>
                <a:schemeClr val="dk2"/>
              </a:buClr>
              <a:buFont typeface="Arial"/>
              <a:buNone/>
              <a:defRPr/>
            </a:lvl8pPr>
            <a:lvl9pPr algn="ctr" rtl="0" marR="0" indent="190500" marL="0">
              <a:lnSpc>
                <a:spcPct val="100000"/>
              </a:lnSpc>
              <a:spcBef>
                <a:spcPts val="0"/>
              </a:spcBef>
              <a:spcAft>
                <a:spcPts val="0"/>
              </a:spcAft>
              <a:buClr>
                <a:schemeClr val="dk2"/>
              </a:buClr>
              <a:buFont typeface="Arial"/>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74637" x="457200"/>
            <a:ext cy="1143000" cx="8229600"/>
          </a:xfrm>
          <a:prstGeom prst="rect">
            <a:avLst/>
          </a:prstGeom>
          <a:noFill/>
          <a:ln>
            <a:noFill/>
          </a:ln>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2" name="Shape 12"/>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rtl="0">
              <a:spcBef>
                <a:spcPts val="0"/>
              </a:spcBef>
              <a:defRPr/>
            </a:lvl1pPr>
            <a:lvl2pPr rtl="0" indent="457200">
              <a:spcBef>
                <a:spcPts val="0"/>
              </a:spcBef>
              <a:defRPr/>
            </a:lvl2pPr>
            <a:lvl3pPr rtl="0" indent="914400">
              <a:spcBef>
                <a:spcPts val="0"/>
              </a:spcBef>
              <a:defRPr/>
            </a:lvl3pPr>
            <a:lvl4pPr rtl="0" indent="137160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a:noFill/>
          <a:ln>
            <a:noFill/>
          </a:ln>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5" name="Shape 15"/>
          <p:cNvSpPr txBox="1"/>
          <p:nvPr>
            <p:ph idx="1" type="body"/>
          </p:nvPr>
        </p:nvSpPr>
        <p:spPr>
          <a:xfrm>
            <a:off y="1600200" x="457200"/>
            <a:ext cy="4967700" cx="399450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 name="Shape 16"/>
          <p:cNvSpPr txBox="1"/>
          <p:nvPr>
            <p:ph idx="2" type="body"/>
          </p:nvPr>
        </p:nvSpPr>
        <p:spPr>
          <a:xfrm>
            <a:off y="1600200" x="4692273"/>
            <a:ext cy="4967700" cx="399450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a:noFill/>
          <a:ln>
            <a:noFill/>
          </a:ln>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5875078" x="457200"/>
            <a:ext cy="692700" cx="8229600"/>
          </a:xfrm>
          <a:prstGeom prst="rect">
            <a:avLst/>
          </a:prstGeom>
          <a:noFill/>
          <a:ln>
            <a:noFill/>
          </a:ln>
        </p:spPr>
        <p:txBody>
          <a:bodyPr bIns="91425" rIns="91425" lIns="91425" tIns="91425" anchor="t" anchorCtr="0"/>
          <a:lstStyle>
            <a:lvl1pPr algn="ctr" rtl="0" indent="-171450" marL="285750">
              <a:spcBef>
                <a:spcPts val="360"/>
              </a:spcBef>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228600" marL="0">
              <a:lnSpc>
                <a:spcPct val="100000"/>
              </a:lnSpc>
              <a:spcBef>
                <a:spcPts val="0"/>
              </a:spcBef>
              <a:spcAft>
                <a:spcPts val="0"/>
              </a:spcAft>
              <a:buClr>
                <a:schemeClr val="dk1"/>
              </a:buClr>
              <a:buFont typeface="Arial"/>
              <a:buNone/>
              <a:defRPr/>
            </a:lvl2pPr>
            <a:lvl3pPr algn="l" rtl="0" marR="0" indent="228600" marL="0">
              <a:spcBef>
                <a:spcPts val="0"/>
              </a:spcBef>
              <a:buClr>
                <a:schemeClr val="dk1"/>
              </a:buClr>
              <a:buFont typeface="Arial"/>
              <a:buNone/>
              <a:defRPr/>
            </a:lvl3pPr>
            <a:lvl4pPr algn="l" rtl="0" marR="0" indent="228600" marL="0">
              <a:spcBef>
                <a:spcPts val="0"/>
              </a:spcBef>
              <a:buClr>
                <a:schemeClr val="dk1"/>
              </a:buClr>
              <a:buFont typeface="Arial"/>
              <a:buNone/>
              <a:defRPr/>
            </a:lvl4pPr>
            <a:lvl5pPr algn="l" rtl="0" marR="0" indent="228600" marL="0">
              <a:spcBef>
                <a:spcPts val="0"/>
              </a:spcBef>
              <a:buClr>
                <a:schemeClr val="dk1"/>
              </a:buClr>
              <a:buFont typeface="Arial"/>
              <a:buNone/>
              <a:defRPr/>
            </a:lvl5pPr>
            <a:lvl6pPr algn="l" rtl="0" marR="0" indent="228600" marL="0">
              <a:spcBef>
                <a:spcPts val="0"/>
              </a:spcBef>
              <a:buClr>
                <a:schemeClr val="dk1"/>
              </a:buClr>
              <a:buFont typeface="Arial"/>
              <a:buNone/>
              <a:defRPr/>
            </a:lvl6pPr>
            <a:lvl7pPr algn="l" rtl="0" marR="0" indent="228600" marL="0">
              <a:spcBef>
                <a:spcPts val="0"/>
              </a:spcBef>
              <a:buClr>
                <a:schemeClr val="dk1"/>
              </a:buClr>
              <a:buFont typeface="Arial"/>
              <a:buNone/>
              <a:defRPr/>
            </a:lvl7pPr>
            <a:lvl8pPr algn="l" rtl="0" marR="0" indent="228600" marL="0">
              <a:spcBef>
                <a:spcPts val="0"/>
              </a:spcBef>
              <a:buClr>
                <a:schemeClr val="dk1"/>
              </a:buClr>
              <a:buFont typeface="Arial"/>
              <a:buNone/>
              <a:defRPr/>
            </a:lvl8pPr>
            <a:lvl9pPr algn="l" rtl="0" marR="0" indent="228600" marL="0">
              <a:spcBef>
                <a:spcPts val="0"/>
              </a:spcBef>
              <a:buClr>
                <a:schemeClr val="dk1"/>
              </a:buClr>
              <a:buFont typeface="Arial"/>
              <a:buNone/>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lgn="l" rtl="0" marR="0" indent="-152400" marL="342900">
              <a:lnSpc>
                <a:spcPct val="100000"/>
              </a:lnSpc>
              <a:spcBef>
                <a:spcPts val="600"/>
              </a:spcBef>
              <a:spcAft>
                <a:spcPts val="0"/>
              </a:spcAft>
              <a:buClr>
                <a:schemeClr val="dk1"/>
              </a:buClr>
              <a:buFont typeface="Arial"/>
              <a:buNone/>
              <a:defRPr/>
            </a:lvl1pPr>
            <a:lvl2pPr algn="l" rtl="0" marR="0" indent="-133350" marL="742950">
              <a:lnSpc>
                <a:spcPct val="100000"/>
              </a:lnSpc>
              <a:spcBef>
                <a:spcPts val="480"/>
              </a:spcBef>
              <a:spcAft>
                <a:spcPts val="0"/>
              </a:spcAft>
              <a:buClr>
                <a:schemeClr val="dk1"/>
              </a:buClr>
              <a:buFont typeface="Arial"/>
              <a:buNone/>
              <a:defRPr/>
            </a:lvl2pPr>
            <a:lvl3pPr algn="l" rtl="0" marR="0" indent="-76200" marL="1143000">
              <a:lnSpc>
                <a:spcPct val="100000"/>
              </a:lnSpc>
              <a:spcBef>
                <a:spcPts val="480"/>
              </a:spcBef>
              <a:spcAft>
                <a:spcPts val="0"/>
              </a:spcAft>
              <a:buClr>
                <a:schemeClr val="dk1"/>
              </a:buClr>
              <a:buFont typeface="Arial"/>
              <a:buNone/>
              <a:defRPr/>
            </a:lvl3pPr>
            <a:lvl4pPr algn="l" rtl="0" marR="0" indent="-114300" marL="1600200">
              <a:lnSpc>
                <a:spcPct val="100000"/>
              </a:lnSpc>
              <a:spcBef>
                <a:spcPts val="360"/>
              </a:spcBef>
              <a:spcAft>
                <a:spcPts val="0"/>
              </a:spcAft>
              <a:buClr>
                <a:schemeClr val="dk1"/>
              </a:buClr>
              <a:buFont typeface="Arial"/>
              <a:buNone/>
              <a:defRPr/>
            </a:lvl4pPr>
            <a:lvl5pPr algn="l" rtl="0" marR="0" indent="-114300" marL="2057400">
              <a:lnSpc>
                <a:spcPct val="100000"/>
              </a:lnSpc>
              <a:spcBef>
                <a:spcPts val="360"/>
              </a:spcBef>
              <a:spcAft>
                <a:spcPts val="0"/>
              </a:spcAft>
              <a:buClr>
                <a:schemeClr val="dk1"/>
              </a:buClr>
              <a:buFont typeface="Arial"/>
              <a:buNone/>
              <a:defRPr/>
            </a:lvl5pPr>
            <a:lvl6pPr algn="l" rtl="0" marR="0" indent="-114300" marL="2514600">
              <a:lnSpc>
                <a:spcPct val="100000"/>
              </a:lnSpc>
              <a:spcBef>
                <a:spcPts val="360"/>
              </a:spcBef>
              <a:spcAft>
                <a:spcPts val="0"/>
              </a:spcAft>
              <a:buClr>
                <a:schemeClr val="dk1"/>
              </a:buClr>
              <a:buFont typeface="Arial"/>
              <a:buNone/>
              <a:defRPr/>
            </a:lvl6pPr>
            <a:lvl7pPr algn="l" rtl="0" marR="0" indent="-114300" marL="2971800">
              <a:lnSpc>
                <a:spcPct val="100000"/>
              </a:lnSpc>
              <a:spcBef>
                <a:spcPts val="360"/>
              </a:spcBef>
              <a:spcAft>
                <a:spcPts val="0"/>
              </a:spcAft>
              <a:buClr>
                <a:schemeClr val="dk1"/>
              </a:buClr>
              <a:buFont typeface="Arial"/>
              <a:buNone/>
              <a:defRPr/>
            </a:lvl7pPr>
            <a:lvl8pPr algn="l" rtl="0" marR="0" indent="-114300" marL="3429000">
              <a:lnSpc>
                <a:spcPct val="100000"/>
              </a:lnSpc>
              <a:spcBef>
                <a:spcPts val="360"/>
              </a:spcBef>
              <a:spcAft>
                <a:spcPts val="0"/>
              </a:spcAft>
              <a:buClr>
                <a:schemeClr val="dk1"/>
              </a:buClr>
              <a:buFont typeface="Arial"/>
              <a:buNone/>
              <a:defRPr/>
            </a:lvl8pPr>
            <a:lvl9pPr algn="l" rtl="0" marR="0" indent="-114300" marL="3886200">
              <a:lnSpc>
                <a:spcPct val="100000"/>
              </a:lnSpc>
              <a:spcBef>
                <a:spcPts val="360"/>
              </a:spcBef>
              <a:spcAft>
                <a:spcPts val="0"/>
              </a:spcAft>
              <a:buClr>
                <a:schemeClr val="dk1"/>
              </a:buClr>
              <a:buFont typeface="Arial"/>
              <a:buNone/>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jp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1.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 Target="www.ire.org" Type="http://schemas.openxmlformats.org/officeDocument/2006/relationships/hyperlink" TargetMode="External"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xml" Type="http://schemas.openxmlformats.org/officeDocument/2006/relationships/slideLayout" Id="rId1"/><Relationship Target="http://www.investopedia.com/terms/s/sunshinelaws.asp" Type="http://schemas.openxmlformats.org/officeDocument/2006/relationships/hyperlink" TargetMode="External"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2.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2.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2.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2.xml" Type="http://schemas.openxmlformats.org/officeDocument/2006/relationships/slideLayout" Id="rId1"/></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1.xml" Type="http://schemas.openxmlformats.org/officeDocument/2006/relationships/slideLayout" Id="rId1"/></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2.xml" Type="http://schemas.openxmlformats.org/officeDocument/2006/relationships/slideLayout" Id="rId1"/></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2.xml" Type="http://schemas.openxmlformats.org/officeDocument/2006/relationships/slideLayout" Id="rId1"/></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2.xml" Type="http://schemas.openxmlformats.org/officeDocument/2006/relationships/slideLayout" Id="rId1"/></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2.xml" Type="http://schemas.openxmlformats.org/officeDocument/2006/relationships/slideLayout" Id="rId1"/></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2.xml" Type="http://schemas.openxmlformats.org/officeDocument/2006/relationships/slideLayout" Id="rId1"/></Relationships>
</file>

<file path=ppt/slides/_rels/slide41.xml.rels><?xml version="1.0" encoding="UTF-8" standalone="yes"?><Relationships xmlns="http://schemas.openxmlformats.org/package/2006/relationships"><Relationship Target="../notesSlides/notesSlide41.xml" Type="http://schemas.openxmlformats.org/officeDocument/2006/relationships/notesSlide" Id="rId2"/><Relationship Target="../slideLayouts/slideLayout2.xml" Type="http://schemas.openxmlformats.org/officeDocument/2006/relationships/slideLayout" Id="rId1"/></Relationships>
</file>

<file path=ppt/slides/_rels/slide42.xml.rels><?xml version="1.0" encoding="UTF-8" standalone="yes"?><Relationships xmlns="http://schemas.openxmlformats.org/package/2006/relationships"><Relationship Target="../notesSlides/notesSlide42.xml" Type="http://schemas.openxmlformats.org/officeDocument/2006/relationships/notesSlide" Id="rId2"/><Relationship Target="../slideLayouts/slideLayout2.xml" Type="http://schemas.openxmlformats.org/officeDocument/2006/relationships/slideLayout" Id="rId1"/></Relationships>
</file>

<file path=ppt/slides/_rels/slide43.xml.rels><?xml version="1.0" encoding="UTF-8" standalone="yes"?><Relationships xmlns="http://schemas.openxmlformats.org/package/2006/relationships"><Relationship Target="../notesSlides/notesSlide43.xml" Type="http://schemas.openxmlformats.org/officeDocument/2006/relationships/notesSlide" Id="rId2"/><Relationship Target="../slideLayouts/slideLayout2.xml" Type="http://schemas.openxmlformats.org/officeDocument/2006/relationships/slideLayout" Id="rId1"/></Relationships>
</file>

<file path=ppt/slides/_rels/slide44.xml.rels><?xml version="1.0" encoding="UTF-8" standalone="yes"?><Relationships xmlns="http://schemas.openxmlformats.org/package/2006/relationships"><Relationship Target="../notesSlides/notesSlide44.xml" Type="http://schemas.openxmlformats.org/officeDocument/2006/relationships/notesSlide" Id="rId2"/><Relationship Target="../slideLayouts/slideLayout2.xml" Type="http://schemas.openxmlformats.org/officeDocument/2006/relationships/slideLayout" Id="rId1"/></Relationships>
</file>

<file path=ppt/slides/_rels/slide45.xml.rels><?xml version="1.0" encoding="UTF-8" standalone="yes"?><Relationships xmlns="http://schemas.openxmlformats.org/package/2006/relationships"><Relationship Target="../notesSlides/notesSlide45.xml" Type="http://schemas.openxmlformats.org/officeDocument/2006/relationships/notesSlide" Id="rId2"/><Relationship Target="../slideLayouts/slideLayout2.xml" Type="http://schemas.openxmlformats.org/officeDocument/2006/relationships/slideLayout" Id="rId1"/></Relationships>
</file>

<file path=ppt/slides/_rels/slide46.xml.rels><?xml version="1.0" encoding="UTF-8" standalone="yes"?><Relationships xmlns="http://schemas.openxmlformats.org/package/2006/relationships"><Relationship Target="../notesSlides/notesSlide46.xml" Type="http://schemas.openxmlformats.org/officeDocument/2006/relationships/notesSlide" Id="rId2"/><Relationship Target="../slideLayouts/slideLayout2.xml" Type="http://schemas.openxmlformats.org/officeDocument/2006/relationships/slideLayout" Id="rId1"/></Relationships>
</file>

<file path=ppt/slides/_rels/slide47.xml.rels><?xml version="1.0" encoding="UTF-8" standalone="yes"?><Relationships xmlns="http://schemas.openxmlformats.org/package/2006/relationships"><Relationship Target="../notesSlides/notesSlide47.xml" Type="http://schemas.openxmlformats.org/officeDocument/2006/relationships/notesSlide" Id="rId2"/><Relationship Target="../slideLayouts/slideLayout2.xml" Type="http://schemas.openxmlformats.org/officeDocument/2006/relationships/slideLayout" Id="rId1"/></Relationships>
</file>

<file path=ppt/slides/_rels/slide48.xml.rels><?xml version="1.0" encoding="UTF-8" standalone="yes"?><Relationships xmlns="http://schemas.openxmlformats.org/package/2006/relationships"><Relationship Target="../notesSlides/notesSlide48.xml" Type="http://schemas.openxmlformats.org/officeDocument/2006/relationships/notesSlide" Id="rId2"/><Relationship Target="../slideLayouts/slideLayout2.xml" Type="http://schemas.openxmlformats.org/officeDocument/2006/relationships/slideLayout" Id="rId1"/></Relationships>
</file>

<file path=ppt/slides/_rels/slide49.xml.rels><?xml version="1.0" encoding="UTF-8" standalone="yes"?><Relationships xmlns="http://schemas.openxmlformats.org/package/2006/relationships"><Relationship Target="../notesSlides/notesSlide49.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50.xml.rels><?xml version="1.0" encoding="UTF-8" standalone="yes"?><Relationships xmlns="http://schemas.openxmlformats.org/package/2006/relationships"><Relationship Target="../notesSlides/notesSlide50.xml" Type="http://schemas.openxmlformats.org/officeDocument/2006/relationships/notesSlide" Id="rId2"/><Relationship Target="../slideLayouts/slideLayout2.xml" Type="http://schemas.openxmlformats.org/officeDocument/2006/relationships/slideLayout" Id="rId1"/></Relationships>
</file>

<file path=ppt/slides/_rels/slide51.xml.rels><?xml version="1.0" encoding="UTF-8" standalone="yes"?><Relationships xmlns="http://schemas.openxmlformats.org/package/2006/relationships"><Relationship Target="../notesSlides/notesSlide51.xml" Type="http://schemas.openxmlformats.org/officeDocument/2006/relationships/notesSlide" Id="rId2"/><Relationship Target="../slideLayouts/slideLayout2.xml" Type="http://schemas.openxmlformats.org/officeDocument/2006/relationships/slideLayout" Id="rId1"/></Relationships>
</file>

<file path=ppt/slides/_rels/slide52.xml.rels><?xml version="1.0" encoding="UTF-8" standalone="yes"?><Relationships xmlns="http://schemas.openxmlformats.org/package/2006/relationships"><Relationship Target="../notesSlides/notesSlide52.xml" Type="http://schemas.openxmlformats.org/officeDocument/2006/relationships/notesSlide" Id="rId2"/><Relationship Target="../slideLayouts/slideLayout2.xml" Type="http://schemas.openxmlformats.org/officeDocument/2006/relationships/slideLayout" Id="rId1"/></Relationships>
</file>

<file path=ppt/slides/_rels/slide53.xml.rels><?xml version="1.0" encoding="UTF-8" standalone="yes"?><Relationships xmlns="http://schemas.openxmlformats.org/package/2006/relationships"><Relationship Target="../notesSlides/notesSlide53.xml" Type="http://schemas.openxmlformats.org/officeDocument/2006/relationships/notesSlide" Id="rId2"/><Relationship Target="../slideLayouts/slideLayout2.xml" Type="http://schemas.openxmlformats.org/officeDocument/2006/relationships/slideLayout" Id="rId1"/></Relationships>
</file>

<file path=ppt/slides/_rels/slide54.xml.rels><?xml version="1.0" encoding="UTF-8" standalone="yes"?><Relationships xmlns="http://schemas.openxmlformats.org/package/2006/relationships"><Relationship Target="../notesSlides/notesSlide54.xml" Type="http://schemas.openxmlformats.org/officeDocument/2006/relationships/notesSlide" Id="rId2"/><Relationship Target="../slideLayouts/slideLayout2.xml" Type="http://schemas.openxmlformats.org/officeDocument/2006/relationships/slideLayout" Id="rId1"/></Relationships>
</file>

<file path=ppt/slides/_rels/slide55.xml.rels><?xml version="1.0" encoding="UTF-8" standalone="yes"?><Relationships xmlns="http://schemas.openxmlformats.org/package/2006/relationships"><Relationship Target="../notesSlides/notesSlide55.xml" Type="http://schemas.openxmlformats.org/officeDocument/2006/relationships/notesSlide" Id="rId2"/><Relationship Target="../slideLayouts/slideLayout2.xml" Type="http://schemas.openxmlformats.org/officeDocument/2006/relationships/slideLayout" Id="rId1"/></Relationships>
</file>

<file path=ppt/slides/_rels/slide56.xml.rels><?xml version="1.0" encoding="UTF-8" standalone="yes"?><Relationships xmlns="http://schemas.openxmlformats.org/package/2006/relationships"><Relationship Target="../notesSlides/notesSlide56.xml" Type="http://schemas.openxmlformats.org/officeDocument/2006/relationships/notesSlide" Id="rId2"/><Relationship Target="../slideLayouts/slideLayout1.xml" Type="http://schemas.openxmlformats.org/officeDocument/2006/relationships/slideLayout" Id="rId1"/></Relationships>
</file>

<file path=ppt/slides/_rels/slide57.xml.rels><?xml version="1.0" encoding="UTF-8" standalone="yes"?><Relationships xmlns="http://schemas.openxmlformats.org/package/2006/relationships"><Relationship Target="../notesSlides/notesSlide57.xml" Type="http://schemas.openxmlformats.org/officeDocument/2006/relationships/notesSlide" Id="rId2"/><Relationship Target="../slideLayouts/slideLayout2.xml" Type="http://schemas.openxmlformats.org/officeDocument/2006/relationships/slideLayout" Id="rId1"/></Relationships>
</file>

<file path=ppt/slides/_rels/slide58.xml.rels><?xml version="1.0" encoding="UTF-8" standalone="yes"?><Relationships xmlns="http://schemas.openxmlformats.org/package/2006/relationships"><Relationship Target="../notesSlides/notesSlide58.xml" Type="http://schemas.openxmlformats.org/officeDocument/2006/relationships/notesSlide" Id="rId2"/><Relationship Target="../slideLayouts/slideLayout2.xml" Type="http://schemas.openxmlformats.org/officeDocument/2006/relationships/slideLayout" Id="rId1"/></Relationships>
</file>

<file path=ppt/slides/_rels/slide59.xml.rels><?xml version="1.0" encoding="UTF-8" standalone="yes"?><Relationships xmlns="http://schemas.openxmlformats.org/package/2006/relationships"><Relationship Target="../notesSlides/notesSlide59.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60.xml.rels><?xml version="1.0" encoding="UTF-8" standalone="yes"?><Relationships xmlns="http://schemas.openxmlformats.org/package/2006/relationships"><Relationship Target="../notesSlides/notesSlide60.xml" Type="http://schemas.openxmlformats.org/officeDocument/2006/relationships/notesSlide" Id="rId2"/><Relationship Target="../slideLayouts/slideLayout2.xml" Type="http://schemas.openxmlformats.org/officeDocument/2006/relationships/slideLayout" Id="rId1"/></Relationships>
</file>

<file path=ppt/slides/_rels/slide61.xml.rels><?xml version="1.0" encoding="UTF-8" standalone="yes"?><Relationships xmlns="http://schemas.openxmlformats.org/package/2006/relationships"><Relationship Target="../notesSlides/notesSlide61.xml" Type="http://schemas.openxmlformats.org/officeDocument/2006/relationships/notesSlide" Id="rId2"/><Relationship Target="../slideLayouts/slideLayout2.xml" Type="http://schemas.openxmlformats.org/officeDocument/2006/relationships/slideLayout" Id="rId1"/><Relationship Target="http://www.poynter.org/uncategorized/1755/guidelines-for-interviewing-confidential-sources-who-when-and-why/" Type="http://schemas.openxmlformats.org/officeDocument/2006/relationships/hyperlink" TargetMode="External" Id="rId4"/><Relationship Target="http://www.poynter.org/uncategorized/1755/guidelines-for-interviewing-confidential-sources-who-when-and-why/" Type="http://schemas.openxmlformats.org/officeDocument/2006/relationships/hyperlink" TargetMode="External" Id="rId3"/></Relationships>
</file>

<file path=ppt/slides/_rels/slide62.xml.rels><?xml version="1.0" encoding="UTF-8" standalone="yes"?><Relationships xmlns="http://schemas.openxmlformats.org/package/2006/relationships"><Relationship Target="../notesSlides/notesSlide62.xml" Type="http://schemas.openxmlformats.org/officeDocument/2006/relationships/notesSlide" Id="rId2"/><Relationship Target="../slideLayouts/slideLayout2.xml" Type="http://schemas.openxmlformats.org/officeDocument/2006/relationships/slideLayout" Id="rId1"/></Relationships>
</file>

<file path=ppt/slides/_rels/slide63.xml.rels><?xml version="1.0" encoding="UTF-8" standalone="yes"?><Relationships xmlns="http://schemas.openxmlformats.org/package/2006/relationships"><Relationship Target="../notesSlides/notesSlide63.xml" Type="http://schemas.openxmlformats.org/officeDocument/2006/relationships/notesSlide" Id="rId2"/><Relationship Target="../slideLayouts/slideLayout2.xml" Type="http://schemas.openxmlformats.org/officeDocument/2006/relationships/slideLayout" Id="rId1"/></Relationships>
</file>

<file path=ppt/slides/_rels/slide64.xml.rels><?xml version="1.0" encoding="UTF-8" standalone="yes"?><Relationships xmlns="http://schemas.openxmlformats.org/package/2006/relationships"><Relationship Target="../notesSlides/notesSlide64.xml" Type="http://schemas.openxmlformats.org/officeDocument/2006/relationships/notesSlide" Id="rId2"/><Relationship Target="../slideLayouts/slideLayout2.xml" Type="http://schemas.openxmlformats.org/officeDocument/2006/relationships/slideLayout" Id="rId1"/></Relationships>
</file>

<file path=ppt/slides/_rels/slide65.xml.rels><?xml version="1.0" encoding="UTF-8" standalone="yes"?><Relationships xmlns="http://schemas.openxmlformats.org/package/2006/relationships"><Relationship Target="../notesSlides/notesSlide65.xml" Type="http://schemas.openxmlformats.org/officeDocument/2006/relationships/notesSlide" Id="rId2"/><Relationship Target="../slideLayouts/slideLayout2.xml" Type="http://schemas.openxmlformats.org/officeDocument/2006/relationships/slideLayout" Id="rId1"/></Relationships>
</file>

<file path=ppt/slides/_rels/slide66.xml.rels><?xml version="1.0" encoding="UTF-8" standalone="yes"?><Relationships xmlns="http://schemas.openxmlformats.org/package/2006/relationships"><Relationship Target="../notesSlides/notesSlide66.xml" Type="http://schemas.openxmlformats.org/officeDocument/2006/relationships/notesSlide" Id="rId2"/><Relationship Target="../slideLayouts/slideLayout2.xml" Type="http://schemas.openxmlformats.org/officeDocument/2006/relationships/slideLayout" Id="rId1"/></Relationships>
</file>

<file path=ppt/slides/_rels/slide67.xml.rels><?xml version="1.0" encoding="UTF-8" standalone="yes"?><Relationships xmlns="http://schemas.openxmlformats.org/package/2006/relationships"><Relationship Target="../notesSlides/notesSlide67.xml" Type="http://schemas.openxmlformats.org/officeDocument/2006/relationships/notesSlide" Id="rId2"/><Relationship Target="../slideLayouts/slideLayout2.xml" Type="http://schemas.openxmlformats.org/officeDocument/2006/relationships/slideLayout" Id="rId1"/></Relationships>
</file>

<file path=ppt/slides/_rels/slide68.xml.rels><?xml version="1.0" encoding="UTF-8" standalone="yes"?><Relationships xmlns="http://schemas.openxmlformats.org/package/2006/relationships"><Relationship Target="../notesSlides/notesSlide68.xml" Type="http://schemas.openxmlformats.org/officeDocument/2006/relationships/notesSlide" Id="rId2"/><Relationship Target="../slideLayouts/slideLayout6.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t="0" b="0" r="0" l="0"/>
          </a:stretch>
        </a:blipFill>
      </p:bgPr>
    </p:bg>
    <p:spTree>
      <p:nvGrpSpPr>
        <p:cNvPr id="22" name="Shape 22"/>
        <p:cNvGrpSpPr/>
        <p:nvPr/>
      </p:nvGrpSpPr>
      <p:grpSpPr>
        <a:xfrm>
          <a:off y="0" x="0"/>
          <a:ext cy="0" cx="0"/>
          <a:chOff y="0" x="0"/>
          <a:chExt cy="0" cx="0"/>
        </a:xfrm>
      </p:grpSpPr>
      <p:sp>
        <p:nvSpPr>
          <p:cNvPr id="23" name="Shape 23"/>
          <p:cNvSpPr txBox="1"/>
          <p:nvPr>
            <p:ph type="ctrTitle"/>
          </p:nvPr>
        </p:nvSpPr>
        <p:spPr>
          <a:xfrm>
            <a:off y="2111123" x="685800"/>
            <a:ext cy="1546500" cx="7772400"/>
          </a:xfrm>
          <a:prstGeom prst="rect">
            <a:avLst/>
          </a:prstGeom>
          <a:noFill/>
          <a:ln>
            <a:noFill/>
          </a:ln>
        </p:spPr>
        <p:txBody>
          <a:bodyPr bIns="91425" rIns="91425" lIns="91425" tIns="91425" anchor="b" anchorCtr="0">
            <a:spAutoFit/>
          </a:bodyPr>
          <a:lstStyle/>
          <a:p>
            <a:pPr algn="ctr" rtl="0" lvl="0" marR="0" indent="304800" marL="0">
              <a:lnSpc>
                <a:spcPct val="100000"/>
              </a:lnSpc>
              <a:spcBef>
                <a:spcPts val="0"/>
              </a:spcBef>
              <a:spcAft>
                <a:spcPts val="0"/>
              </a:spcAft>
              <a:buClr>
                <a:schemeClr val="dk1"/>
              </a:buClr>
              <a:buSzPct val="25000"/>
              <a:buFont typeface="Garamond"/>
              <a:buNone/>
            </a:pPr>
            <a:r>
              <a:rPr strike="noStrike" u="none" b="0" cap="none" baseline="0" sz="8650" lang="en" i="0">
                <a:solidFill>
                  <a:schemeClr val="dk1"/>
                </a:solidFill>
                <a:latin typeface="Garamond"/>
                <a:ea typeface="Garamond"/>
                <a:cs typeface="Garamond"/>
                <a:sym typeface="Garamond"/>
                <a:rtl val="0"/>
              </a:rPr>
              <a:t>Vocabulary</a:t>
            </a:r>
          </a:p>
        </p:txBody>
      </p:sp>
      <p:sp>
        <p:nvSpPr>
          <p:cNvPr id="24" name="Shape 24"/>
          <p:cNvSpPr txBox="1"/>
          <p:nvPr>
            <p:ph idx="1" type="subTitle"/>
          </p:nvPr>
        </p:nvSpPr>
        <p:spPr>
          <a:xfrm>
            <a:off y="3786737" x="685800"/>
            <a:ext cy="1046400" cx="7772400"/>
          </a:xfrm>
          <a:prstGeom prst="rect">
            <a:avLst/>
          </a:prstGeom>
          <a:noFill/>
          <a:ln>
            <a:noFill/>
          </a:ln>
        </p:spPr>
        <p:txBody>
          <a:bodyPr bIns="91425" rIns="91425" lIns="91425" tIns="91425" anchor="t" anchorCtr="0">
            <a:sp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3000" lang="en" i="0">
                <a:solidFill>
                  <a:srgbClr val="000000"/>
                </a:solidFill>
                <a:latin typeface="Arial"/>
                <a:ea typeface="Arial"/>
                <a:cs typeface="Arial"/>
                <a:sym typeface="Arial"/>
                <a:rtl val="0"/>
              </a:rPr>
              <a:t>News Gathering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conflict</a:t>
            </a:r>
          </a:p>
        </p:txBody>
      </p:sp>
      <p:sp>
        <p:nvSpPr>
          <p:cNvPr id="78" name="Shape 78"/>
          <p:cNvSpPr txBox="1"/>
          <p:nvPr>
            <p:ph idx="1" type="body"/>
          </p:nvPr>
        </p:nvSpPr>
        <p:spPr>
          <a:xfrm>
            <a:off y="1600200" x="457200"/>
            <a:ext cy="3200398"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news value deals with the inclusion of two or more forces going at each other.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human interest</a:t>
            </a:r>
          </a:p>
        </p:txBody>
      </p:sp>
      <p:sp>
        <p:nvSpPr>
          <p:cNvPr id="84" name="Shape 84"/>
          <p:cNvSpPr txBox="1"/>
          <p:nvPr>
            <p:ph idx="1" type="body"/>
          </p:nvPr>
        </p:nvSpPr>
        <p:spPr>
          <a:xfrm>
            <a:off y="1600200" x="457200"/>
            <a:ext cy="3809998"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news value deals with the emotional qualities of a story. Does the story evoke an emotional response?</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currency</a:t>
            </a:r>
          </a:p>
        </p:txBody>
      </p:sp>
      <p:sp>
        <p:nvSpPr>
          <p:cNvPr id="90" name="Shape 90"/>
          <p:cNvSpPr txBox="1"/>
          <p:nvPr>
            <p:ph idx="1" type="body"/>
          </p:nvPr>
        </p:nvSpPr>
        <p:spPr>
          <a:xfrm>
            <a:off y="1600200" x="457200"/>
            <a:ext cy="37338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news value deals with stories that are of high interest to the public; usually, these stories are based on topical, current events.</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Sometimes stories have currency simply because a lot of people are talking about them and sharing them in social media, not because of any other inhere</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type="ctrTitle"/>
          </p:nvPr>
        </p:nvSpPr>
        <p:spPr>
          <a:xfrm>
            <a:off y="2111123" x="685800"/>
            <a:ext cy="1546500" cx="7772400"/>
          </a:xfrm>
          <a:prstGeom prst="rect">
            <a:avLst/>
          </a:prstGeom>
          <a:noFill/>
          <a:ln>
            <a:noFill/>
          </a:ln>
        </p:spPr>
        <p:txBody>
          <a:bodyPr bIns="91425" rIns="91425" lIns="91425" tIns="91425" anchor="b" anchorCtr="0">
            <a:spAutoFit/>
          </a:bodyPr>
          <a:lstStyle/>
          <a:p>
            <a:pPr algn="ctr" rtl="0" lvl="0" marR="0" indent="304800" marL="0">
              <a:lnSpc>
                <a:spcPct val="100000"/>
              </a:lnSpc>
              <a:spcBef>
                <a:spcPts val="0"/>
              </a:spcBef>
              <a:spcAft>
                <a:spcPts val="0"/>
              </a:spcAft>
              <a:buClr>
                <a:schemeClr val="dk1"/>
              </a:buClr>
              <a:buSzPct val="25000"/>
              <a:buFont typeface="Arial"/>
              <a:buNone/>
            </a:pPr>
            <a:r>
              <a:rPr strike="noStrike" u="none" b="1" cap="none" baseline="0" sz="6000" lang="en" i="0">
                <a:solidFill>
                  <a:schemeClr val="accent6"/>
                </a:solidFill>
                <a:latin typeface="Arial"/>
                <a:ea typeface="Arial"/>
                <a:cs typeface="Arial"/>
                <a:sym typeface="Arial"/>
                <a:rtl val="0"/>
              </a:rPr>
              <a:t>Research</a:t>
            </a:r>
          </a:p>
        </p:txBody>
      </p:sp>
      <p:sp>
        <p:nvSpPr>
          <p:cNvPr id="96" name="Shape 96"/>
          <p:cNvSpPr txBox="1"/>
          <p:nvPr>
            <p:ph idx="1" type="subTitle"/>
          </p:nvPr>
        </p:nvSpPr>
        <p:spPr>
          <a:xfrm>
            <a:off y="3786737" x="685800"/>
            <a:ext cy="1046400" cx="7772400"/>
          </a:xfrm>
          <a:prstGeom prst="rect">
            <a:avLst/>
          </a:prstGeom>
          <a:noFill/>
          <a:ln>
            <a:noFill/>
          </a:ln>
        </p:spPr>
        <p:txBody>
          <a:bodyPr bIns="91425" rIns="91425" lIns="91425" tIns="91425" anchor="t" anchorCtr="0">
            <a:sp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3000" lang="en" i="0">
                <a:solidFill>
                  <a:schemeClr val="dk2"/>
                </a:solidFill>
                <a:latin typeface="Arial"/>
                <a:ea typeface="Arial"/>
                <a:cs typeface="Arial"/>
                <a:sym typeface="Arial"/>
                <a:rtl val="0"/>
              </a:rPr>
              <a:t>News Gathering</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research</a:t>
            </a:r>
          </a:p>
        </p:txBody>
      </p:sp>
      <p:sp>
        <p:nvSpPr>
          <p:cNvPr id="102" name="Shape 102"/>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Reporters conduct research to develop background information for their stories, to locate sources, and to gain knowledge of their sources and topic.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Internet searches, database use, public records and polls and surveys are some of the tools reporters use for research.</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y="0" x="0"/>
          <a:ext cy="0" cx="0"/>
          <a:chOff y="0" x="0"/>
          <a:chExt cy="0" cx="0"/>
        </a:xfrm>
      </p:grpSpPr>
      <p:sp>
        <p:nvSpPr>
          <p:cNvPr id="107" name="Shape 107"/>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observation</a:t>
            </a:r>
          </a:p>
        </p:txBody>
      </p:sp>
      <p:sp>
        <p:nvSpPr>
          <p:cNvPr id="108" name="Shape 108"/>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Other than interviewing, observation is the most essential tool reporters have for gathering information.  There’s no substitute for being there.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Reporters witness events with their own eyes and take notes. Also, when interviewing, reporters </a:t>
            </a:r>
            <a:r>
              <a:rPr strike="noStrike" u="none" b="0" cap="none" baseline="0" sz="3000" lang="en" i="0">
                <a:solidFill>
                  <a:schemeClr val="accent6"/>
                </a:solidFill>
                <a:latin typeface="Helvetica Neue"/>
                <a:ea typeface="Helvetica Neue"/>
                <a:cs typeface="Helvetica Neue"/>
                <a:sym typeface="Helvetica Neue"/>
                <a:rtl val="0"/>
              </a:rPr>
              <a:t>observe</a:t>
            </a:r>
            <a:r>
              <a:rPr strike="noStrike" u="none" b="0" cap="none" baseline="0" sz="3000" lang="en" i="0">
                <a:solidFill>
                  <a:schemeClr val="dk1"/>
                </a:solidFill>
                <a:latin typeface="Helvetica Neue"/>
                <a:ea typeface="Helvetica Neue"/>
                <a:cs typeface="Helvetica Neue"/>
                <a:sym typeface="Helvetica Neue"/>
                <a:rtl val="0"/>
              </a:rPr>
              <a:t> the subject and the surrounding environment, like a detective, looking for clues.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primary source</a:t>
            </a:r>
          </a:p>
        </p:txBody>
      </p:sp>
      <p:sp>
        <p:nvSpPr>
          <p:cNvPr id="114" name="Shape 114"/>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In background research, primary sources are the original material, such as a public record, a transcript of a trial or speech, or a letter or email written by a key witness or the subject. </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With interviewing, primary sources are the people with first-hand information, who have direct experience of a story topic or event.</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y="0" x="0"/>
          <a:ext cy="0" cx="0"/>
          <a:chOff y="0" x="0"/>
          <a:chExt cy="0" cx="0"/>
        </a:xfrm>
      </p:grpSpPr>
      <p:sp>
        <p:nvSpPr>
          <p:cNvPr id="119" name="Shape 11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secondary source</a:t>
            </a:r>
          </a:p>
        </p:txBody>
      </p:sp>
      <p:sp>
        <p:nvSpPr>
          <p:cNvPr id="120" name="Shape 120"/>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Information presented in response to first-hand events or experiences.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In interviews, this is information that might be called “hearsay” in a trial -- information that has been passed down from one person to the person being interviewed.</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In research, secondary sources are reports derived from primary sources, such as articles from magazines or newspapers.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y="0" x="0"/>
          <a:ext cy="0" cx="0"/>
          <a:chOff y="0" x="0"/>
          <a:chExt cy="0" cx="0"/>
        </a:xfrm>
      </p:grpSpPr>
      <p:sp>
        <p:nvSpPr>
          <p:cNvPr id="125" name="Shape 125"/>
          <p:cNvSpPr txBox="1"/>
          <p:nvPr>
            <p:ph type="title"/>
          </p:nvPr>
        </p:nvSpPr>
        <p:spPr>
          <a:xfrm>
            <a:off y="274629" x="457200"/>
            <a:ext cy="7011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250" lang="en" i="0">
                <a:solidFill>
                  <a:schemeClr val="dk1"/>
                </a:solidFill>
                <a:latin typeface="Helvetica Neue"/>
                <a:ea typeface="Helvetica Neue"/>
                <a:cs typeface="Helvetica Neue"/>
                <a:sym typeface="Helvetica Neue"/>
                <a:rtl val="0"/>
              </a:rPr>
              <a:t>validity</a:t>
            </a:r>
          </a:p>
        </p:txBody>
      </p:sp>
      <p:sp>
        <p:nvSpPr>
          <p:cNvPr id="126" name="Shape 126"/>
          <p:cNvSpPr txBox="1"/>
          <p:nvPr>
            <p:ph idx="1" type="body"/>
          </p:nvPr>
        </p:nvSpPr>
        <p:spPr>
          <a:xfrm>
            <a:off y="1061700" x="457200"/>
            <a:ext cy="5506198"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Information that is factual, unbiased, well-sourced and based on reliable research, produced by qualified authors.</a:t>
            </a:r>
          </a:p>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Almost anyone can publish anything on the Internet, which means you have to do some thinking and judging to decide whether the information you have is true.</a:t>
            </a:r>
          </a:p>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Some clues to start with: Look for articles that are dated and have an author’s name. Then look for sources of the information being reported.</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y="0" x="0"/>
          <a:ext cy="0" cx="0"/>
          <a:chOff y="0" x="0"/>
          <a:chExt cy="0" cx="0"/>
        </a:xfrm>
      </p:grpSpPr>
      <p:sp>
        <p:nvSpPr>
          <p:cNvPr id="131" name="Shape 131"/>
          <p:cNvSpPr txBox="1"/>
          <p:nvPr>
            <p:ph type="title"/>
          </p:nvPr>
        </p:nvSpPr>
        <p:spPr>
          <a:xfrm>
            <a:off y="274630" x="457200"/>
            <a:ext cy="6294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250" lang="en" i="0">
                <a:solidFill>
                  <a:schemeClr val="dk1"/>
                </a:solidFill>
                <a:latin typeface="Helvetica Neue"/>
                <a:ea typeface="Helvetica Neue"/>
                <a:cs typeface="Helvetica Neue"/>
                <a:sym typeface="Helvetica Neue"/>
                <a:rtl val="0"/>
              </a:rPr>
              <a:t>reliability</a:t>
            </a:r>
          </a:p>
        </p:txBody>
      </p:sp>
      <p:sp>
        <p:nvSpPr>
          <p:cNvPr id="132" name="Shape 132"/>
          <p:cNvSpPr txBox="1"/>
          <p:nvPr>
            <p:ph idx="1" type="body"/>
          </p:nvPr>
        </p:nvSpPr>
        <p:spPr>
          <a:xfrm>
            <a:off y="703025" x="373025"/>
            <a:ext cy="6065699" cx="83139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Information that is based on on primary research by qualified, unbiased researchers.</a:t>
            </a:r>
          </a:p>
          <a:p>
            <a:pPr algn="l" rtl="0" lvl="0" marR="0" indent="-152400" marL="342900">
              <a:lnSpc>
                <a:spcPct val="100000"/>
              </a:lnSpc>
              <a:spcBef>
                <a:spcPts val="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Reliable information is usually reported in more than one place and is itself based on reports of research from reliable sources. </a:t>
            </a:r>
          </a:p>
          <a:p>
            <a:pPr algn="l" rtl="0" lvl="0" marR="0" indent="0" marL="0">
              <a:lnSpc>
                <a:spcPct val="100000"/>
              </a:lnSpc>
              <a:spcBef>
                <a:spcPts val="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0" marL="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To start with, consider the source. If it’s a well-known research center or university, great. If no source is cited, be wary. If it’s an organization whose main function is to promote a product, be skeptical.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ctrTitle"/>
          </p:nvPr>
        </p:nvSpPr>
        <p:spPr>
          <a:xfrm>
            <a:off y="2111123" x="685800"/>
            <a:ext cy="1546500" cx="7772400"/>
          </a:xfrm>
          <a:prstGeom prst="rect">
            <a:avLst/>
          </a:prstGeom>
          <a:noFill/>
          <a:ln>
            <a:noFill/>
          </a:ln>
        </p:spPr>
        <p:txBody>
          <a:bodyPr bIns="91425" rIns="91425" lIns="91425" tIns="91425" anchor="b" anchorCtr="0">
            <a:spAutoFit/>
          </a:bodyPr>
          <a:lstStyle/>
          <a:p>
            <a:pPr algn="ctr" rtl="0" lvl="0" marR="0" indent="304800" marL="0">
              <a:lnSpc>
                <a:spcPct val="100000"/>
              </a:lnSpc>
              <a:spcBef>
                <a:spcPts val="0"/>
              </a:spcBef>
              <a:spcAft>
                <a:spcPts val="0"/>
              </a:spcAft>
              <a:buClr>
                <a:schemeClr val="dk1"/>
              </a:buClr>
              <a:buSzPct val="25000"/>
              <a:buFont typeface="Arial"/>
              <a:buNone/>
            </a:pPr>
            <a:r>
              <a:rPr strike="noStrike" u="none" b="1" cap="none" baseline="0" sz="6000" lang="en" i="0">
                <a:solidFill>
                  <a:schemeClr val="accent6"/>
                </a:solidFill>
                <a:latin typeface="Arial"/>
                <a:ea typeface="Arial"/>
                <a:cs typeface="Arial"/>
                <a:sym typeface="Arial"/>
                <a:rtl val="0"/>
              </a:rPr>
              <a:t>News Judgment</a:t>
            </a:r>
          </a:p>
        </p:txBody>
      </p:sp>
      <p:sp>
        <p:nvSpPr>
          <p:cNvPr id="30" name="Shape 30"/>
          <p:cNvSpPr txBox="1"/>
          <p:nvPr>
            <p:ph idx="1" type="subTitle"/>
          </p:nvPr>
        </p:nvSpPr>
        <p:spPr>
          <a:xfrm>
            <a:off y="3786737" x="685800"/>
            <a:ext cy="1046400" cx="7772400"/>
          </a:xfrm>
          <a:prstGeom prst="rect">
            <a:avLst/>
          </a:prstGeom>
          <a:noFill/>
          <a:ln>
            <a:noFill/>
          </a:ln>
        </p:spPr>
        <p:txBody>
          <a:bodyPr bIns="91425" rIns="91425" lIns="91425" tIns="91425" anchor="t" anchorCtr="0">
            <a:sp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3000" lang="en" i="0">
                <a:solidFill>
                  <a:schemeClr val="dk2"/>
                </a:solidFill>
                <a:latin typeface="Arial"/>
                <a:ea typeface="Arial"/>
                <a:cs typeface="Arial"/>
                <a:sym typeface="Arial"/>
                <a:rtl val="0"/>
              </a:rPr>
              <a:t>News Gathering</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y="0" x="0"/>
          <a:ext cy="0" cx="0"/>
          <a:chOff y="0" x="0"/>
          <a:chExt cy="0" cx="0"/>
        </a:xfrm>
      </p:grpSpPr>
      <p:sp>
        <p:nvSpPr>
          <p:cNvPr id="137" name="Shape 137"/>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documents</a:t>
            </a:r>
          </a:p>
        </p:txBody>
      </p:sp>
      <p:sp>
        <p:nvSpPr>
          <p:cNvPr id="138" name="Shape 138"/>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Type of source used to provide information for a story. Examples include public records, journal articles and letters or emails.</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These can be primary or secondary sources, but it’s best to use the primary documents as sources whenever possible. If you use secondary sources, make sure they cite where they got the information.</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y="0" x="0"/>
          <a:ext cy="0" cx="0"/>
          <a:chOff y="0" x="0"/>
          <a:chExt cy="0" cx="0"/>
        </a:xfrm>
      </p:grpSpPr>
      <p:sp>
        <p:nvSpPr>
          <p:cNvPr id="143" name="Shape 143"/>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transcript</a:t>
            </a:r>
          </a:p>
        </p:txBody>
      </p:sp>
      <p:sp>
        <p:nvSpPr>
          <p:cNvPr id="144" name="Shape 144"/>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is a written account of a spoken event such as a speech, a press conference, or an interview.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A printed Q-and-A would serve as an example of this.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y="0" x="0"/>
          <a:ext cy="0" cx="0"/>
          <a:chOff y="0" x="0"/>
          <a:chExt cy="0" cx="0"/>
        </a:xfrm>
      </p:grpSpPr>
      <p:sp>
        <p:nvSpPr>
          <p:cNvPr id="149" name="Shape 14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800" lang="en" i="0">
                <a:solidFill>
                  <a:schemeClr val="dk1"/>
                </a:solidFill>
                <a:latin typeface="Helvetica Neue"/>
                <a:ea typeface="Helvetica Neue"/>
                <a:cs typeface="Helvetica Neue"/>
                <a:sym typeface="Helvetica Neue"/>
                <a:rtl val="0"/>
              </a:rPr>
              <a:t>computer-assisted reporting</a:t>
            </a:r>
          </a:p>
        </p:txBody>
      </p:sp>
      <p:sp>
        <p:nvSpPr>
          <p:cNvPr id="150" name="Shape 150"/>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The use of computers to gather information and analyze data.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For example, journalists use databases to receive and analyze information and statistical data to help develop background on a story.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Reporters also use social media to gather a wide range of thoughts, opinions or points of view on an issue or event.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y="0" x="0"/>
          <a:ext cy="0" cx="0"/>
          <a:chOff y="0" x="0"/>
          <a:chExt cy="0" cx="0"/>
        </a:xfrm>
      </p:grpSpPr>
      <p:sp>
        <p:nvSpPr>
          <p:cNvPr id="155" name="Shape 155"/>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crowdsourcing</a:t>
            </a:r>
          </a:p>
        </p:txBody>
      </p:sp>
      <p:sp>
        <p:nvSpPr>
          <p:cNvPr id="156" name="Shape 156"/>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is the use of a group of people to gain information, usually through the Internet. Social media is a platform for this. </a:t>
            </a:r>
          </a:p>
          <a:p>
            <a:pPr algn="l" rtl="0" lvl="0" marR="0" indent="-152400" marL="342900">
              <a:lnSpc>
                <a:spcPct val="100000"/>
              </a:lnSpc>
              <a:spcBef>
                <a:spcPts val="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Obviously, there are major issues with reliability and validity with this information, but for eyewitness reports and opinions on issues, this is a great way to build a consensus and report some of the emotion an event or issue invokes.</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y="0" x="0"/>
          <a:ext cy="0" cx="0"/>
          <a:chOff y="0" x="0"/>
          <a:chExt cy="0" cx="0"/>
        </a:xfrm>
      </p:grpSpPr>
      <p:sp>
        <p:nvSpPr>
          <p:cNvPr id="161" name="Shape 161"/>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open source journalism</a:t>
            </a:r>
          </a:p>
        </p:txBody>
      </p:sp>
      <p:sp>
        <p:nvSpPr>
          <p:cNvPr id="162" name="Shape 162"/>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Sharing of information by reporters and involved citizens working on a story.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The emphasis is on collaboration and citation of primary sources.</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y="0" x="0"/>
          <a:ext cy="0" cx="0"/>
          <a:chOff y="0" x="0"/>
          <a:chExt cy="0" cx="0"/>
        </a:xfrm>
      </p:grpSpPr>
      <p:sp>
        <p:nvSpPr>
          <p:cNvPr id="167" name="Shape 167"/>
          <p:cNvSpPr txBox="1"/>
          <p:nvPr>
            <p:ph type="title"/>
          </p:nvPr>
        </p:nvSpPr>
        <p:spPr>
          <a:xfrm>
            <a:off y="274637" x="457200"/>
            <a:ext cy="715962"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250" lang="en" i="0">
                <a:solidFill>
                  <a:schemeClr val="dk1"/>
                </a:solidFill>
                <a:latin typeface="Helvetica Neue"/>
                <a:ea typeface="Helvetica Neue"/>
                <a:cs typeface="Helvetica Neue"/>
                <a:sym typeface="Helvetica Neue"/>
                <a:rtl val="0"/>
              </a:rPr>
              <a:t>database</a:t>
            </a:r>
          </a:p>
        </p:txBody>
      </p:sp>
      <p:sp>
        <p:nvSpPr>
          <p:cNvPr id="168" name="Shape 168"/>
          <p:cNvSpPr txBox="1"/>
          <p:nvPr>
            <p:ph idx="1" type="body"/>
          </p:nvPr>
        </p:nvSpPr>
        <p:spPr>
          <a:xfrm>
            <a:off y="1143000" x="228600"/>
            <a:ext cy="5638800" cx="8458200"/>
          </a:xfrm>
          <a:prstGeom prst="rect">
            <a:avLst/>
          </a:prstGeom>
          <a:noFill/>
          <a:ln>
            <a:noFill/>
          </a:ln>
        </p:spPr>
        <p:txBody>
          <a:bodyPr bIns="91425" rIns="91425" lIns="91425" tIns="91425" anchor="t" anchorCtr="0">
            <a:spAutoFit/>
          </a:bodyPr>
          <a:lstStyle/>
          <a:p>
            <a:pPr algn="l" rtl="0" lvl="0" marR="0" indent="-152400" marL="342900">
              <a:lnSpc>
                <a:spcPct val="80000"/>
              </a:lnSpc>
              <a:spcBef>
                <a:spcPts val="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Organized, searchable information found on the computer. </a:t>
            </a:r>
          </a:p>
          <a:p>
            <a:pPr algn="l" rtl="0" lvl="0" marR="0" indent="-152400" marL="342900">
              <a:lnSpc>
                <a:spcPct val="80000"/>
              </a:lnSpc>
              <a:spcBef>
                <a:spcPts val="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Databases can be searched. There are two main types: 1) databases of articles, in which you can search publications for keywords; and databases of data in which you can sort information various ways to see connections. </a:t>
            </a:r>
          </a:p>
          <a:p>
            <a:pPr algn="l" rtl="0" lvl="0" marR="0" indent="-152400" marL="342900">
              <a:lnSpc>
                <a:spcPct val="80000"/>
              </a:lnSpc>
              <a:spcBef>
                <a:spcPts val="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There are several databases dedicated to journalistic research.</a:t>
            </a:r>
          </a:p>
          <a:p>
            <a:pPr algn="l" rtl="0" lvl="0" marR="0" indent="-152400" marL="342900">
              <a:lnSpc>
                <a:spcPct val="80000"/>
              </a:lnSpc>
              <a:spcBef>
                <a:spcPts val="60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 Investigative Reporters and Editors (</a:t>
            </a:r>
            <a:r>
              <a:rPr strike="noStrike" u="sng" b="0" cap="none" baseline="0" sz="2800" lang="en" i="0">
                <a:solidFill>
                  <a:schemeClr val="hlink"/>
                </a:solidFill>
                <a:latin typeface="Helvetica Neue"/>
                <a:ea typeface="Helvetica Neue"/>
                <a:cs typeface="Helvetica Neue"/>
                <a:sym typeface="Helvetica Neue"/>
                <a:hlinkClick r:id="rId3"/>
                <a:rtl val="0"/>
              </a:rPr>
              <a:t>www.ire.org</a:t>
            </a:r>
            <a:r>
              <a:rPr strike="noStrike" u="none" b="0" cap="none" baseline="0" sz="2800" lang="en" i="0">
                <a:solidFill>
                  <a:schemeClr val="dk1"/>
                </a:solidFill>
                <a:latin typeface="Helvetica Neue"/>
                <a:ea typeface="Helvetica Neue"/>
                <a:cs typeface="Helvetica Neue"/>
                <a:sym typeface="Helvetica Neue"/>
                <a:rtl val="0"/>
              </a:rPr>
              <a:t>) provides databases mostly from federal records.</a:t>
            </a:r>
          </a:p>
          <a:p>
            <a:pPr algn="l" rtl="0" lvl="0" marR="0" indent="-152400" marL="342900">
              <a:lnSpc>
                <a:spcPct val="80000"/>
              </a:lnSpc>
              <a:spcBef>
                <a:spcPts val="60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Your school media center also has databases available where you can search for reports of recent scientific research and other journal articles.</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y="0" x="0"/>
          <a:ext cy="0" cx="0"/>
          <a:chOff y="0" x="0"/>
          <a:chExt cy="0" cx="0"/>
        </a:xfrm>
      </p:grpSpPr>
      <p:sp>
        <p:nvSpPr>
          <p:cNvPr id="173" name="Shape 173"/>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data</a:t>
            </a:r>
          </a:p>
        </p:txBody>
      </p:sp>
      <p:sp>
        <p:nvSpPr>
          <p:cNvPr id="174" name="Shape 174"/>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The factual information used in a story.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Usually, “data” refers to numerical information gathered through database research, but it may also refer to the results of polls or surveys, or other lists of facts.</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y="0" x="0"/>
          <a:ext cy="0" cx="0"/>
          <a:chOff y="0" x="0"/>
          <a:chExt cy="0" cx="0"/>
        </a:xfrm>
      </p:grpSpPr>
      <p:sp>
        <p:nvSpPr>
          <p:cNvPr id="179" name="Shape 17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public records</a:t>
            </a:r>
          </a:p>
        </p:txBody>
      </p:sp>
      <p:sp>
        <p:nvSpPr>
          <p:cNvPr id="180" name="Shape 180"/>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Documents that are available for public use. This tends to refer to official documents that are accessible to the public, lacking any confidentiality or exemptions to open records laws.</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y="0" x="0"/>
          <a:ext cy="0" cx="0"/>
          <a:chOff y="0" x="0"/>
          <a:chExt cy="0" cx="0"/>
        </a:xfrm>
      </p:grpSpPr>
      <p:sp>
        <p:nvSpPr>
          <p:cNvPr id="185" name="Shape 185"/>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open records laws</a:t>
            </a:r>
          </a:p>
        </p:txBody>
      </p:sp>
      <p:sp>
        <p:nvSpPr>
          <p:cNvPr id="186" name="Shape 186"/>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These are laws that allow reporters to access official government records at the local or federal levels. Laws vary by location and not all records are accessible.</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At the federal level, the Freedom of Information Act (FoIA) makes most records kept by the U.S. government open and available to the public. </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y="0" x="0"/>
          <a:ext cy="0" cx="0"/>
          <a:chOff y="0" x="0"/>
          <a:chExt cy="0" cx="0"/>
        </a:xfrm>
      </p:grpSpPr>
      <p:sp>
        <p:nvSpPr>
          <p:cNvPr id="191" name="Shape 191"/>
          <p:cNvSpPr txBox="1"/>
          <p:nvPr>
            <p:ph type="title"/>
          </p:nvPr>
        </p:nvSpPr>
        <p:spPr>
          <a:xfrm>
            <a:off y="274627" x="457200"/>
            <a:ext cy="944999"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sunshine laws</a:t>
            </a:r>
          </a:p>
        </p:txBody>
      </p:sp>
      <p:sp>
        <p:nvSpPr>
          <p:cNvPr id="192" name="Shape 192"/>
          <p:cNvSpPr txBox="1"/>
          <p:nvPr>
            <p:ph idx="1" type="body"/>
          </p:nvPr>
        </p:nvSpPr>
        <p:spPr>
          <a:xfrm>
            <a:off y="1219625" x="457200"/>
            <a:ext cy="5348399"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rgbClr val="111111"/>
                </a:solidFill>
                <a:latin typeface="Helvetica Neue"/>
                <a:ea typeface="Helvetica Neue"/>
                <a:cs typeface="Helvetica Neue"/>
                <a:sym typeface="Helvetica Neue"/>
                <a:rtl val="0"/>
              </a:rPr>
              <a:t>Regulations requiring openness in government. Sunshine laws make meetings, records, votes, deliberations and other official actions available for public observation, participation and/or inspection.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rgbClr val="111111"/>
                </a:solidFill>
                <a:latin typeface="Helvetica Neue"/>
                <a:ea typeface="Helvetica Neue"/>
                <a:cs typeface="Helvetica Neue"/>
                <a:sym typeface="Helvetica Neue"/>
                <a:rtl val="0"/>
              </a:rPr>
              <a:t>Sunshine laws also require government meetings to be held with sufficient advance notice and at times and places that are convenient and accessible to the public, with exceptions for emergency meetings. </a:t>
            </a:r>
          </a:p>
          <a:p>
            <a:pPr algn="l" rtl="0" lvl="0" marR="0" indent="-152400" marL="342900">
              <a:lnSpc>
                <a:spcPct val="100000"/>
              </a:lnSpc>
              <a:spcBef>
                <a:spcPts val="600"/>
              </a:spcBef>
              <a:spcAft>
                <a:spcPts val="0"/>
              </a:spcAft>
              <a:buClr>
                <a:schemeClr val="dk1"/>
              </a:buClr>
              <a:buSzPct val="25000"/>
              <a:buFont typeface="Helvetica Neue"/>
              <a:buNone/>
            </a:pPr>
            <a:r>
              <a:rPr strike="noStrike" u="sng" b="0" cap="none" baseline="0" sz="2400" lang="en" i="0">
                <a:solidFill>
                  <a:schemeClr val="hlink"/>
                </a:solidFill>
                <a:latin typeface="Helvetica Neue"/>
                <a:ea typeface="Helvetica Neue"/>
                <a:cs typeface="Helvetica Neue"/>
                <a:sym typeface="Helvetica Neue"/>
                <a:hlinkClick r:id="rId3"/>
                <a:rtl val="0"/>
              </a:rPr>
              <a:t>http://www.investopedia.com/terms/s/sunshinelaws.asp</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y="0" x="0"/>
          <a:ext cy="0" cx="0"/>
          <a:chOff y="0" x="0"/>
          <a:chExt cy="0" cx="0"/>
        </a:xfrm>
      </p:grpSpPr>
      <p:sp>
        <p:nvSpPr>
          <p:cNvPr id="35" name="Shape 35"/>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news judgment</a:t>
            </a:r>
          </a:p>
        </p:txBody>
      </p:sp>
      <p:sp>
        <p:nvSpPr>
          <p:cNvPr id="36" name="Shape 36"/>
          <p:cNvSpPr txBox="1"/>
          <p:nvPr>
            <p:ph idx="1" type="body"/>
          </p:nvPr>
        </p:nvSpPr>
        <p:spPr>
          <a:xfrm>
            <a:off y="1600200" x="457200"/>
            <a:ext cy="5029199" cx="8229600"/>
          </a:xfrm>
          <a:prstGeom prst="rect">
            <a:avLst/>
          </a:prstGeom>
          <a:noFill/>
          <a:ln>
            <a:noFill/>
          </a:ln>
        </p:spPr>
        <p:txBody>
          <a:bodyPr bIns="91425" rIns="91425" lIns="91425" tIns="91425" anchor="t" anchorCtr="0">
            <a:spAutoFit/>
          </a:bodyPr>
          <a:lstStyle/>
          <a:p>
            <a:pPr algn="l" rtl="0" lvl="0" marR="0" indent="-152400" marL="342900">
              <a:lnSpc>
                <a:spcPct val="90000"/>
              </a:lnSpc>
              <a:spcBef>
                <a:spcPts val="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This is the process journalists use to determine what is newsworthy based on the following eight factors, also known as news values: </a:t>
            </a:r>
          </a:p>
          <a:p>
            <a:pPr algn="l" rtl="0" lvl="0" marR="0" indent="-152400" marL="342900">
              <a:lnSpc>
                <a:spcPct val="90000"/>
              </a:lnSpc>
              <a:spcBef>
                <a:spcPts val="0"/>
              </a:spcBef>
              <a:spcAft>
                <a:spcPts val="0"/>
              </a:spcAft>
              <a:buClr>
                <a:schemeClr val="dk1"/>
              </a:buClr>
              <a:buSzPct val="25000"/>
              <a:buFont typeface="Helvetica Neue"/>
              <a:buNone/>
            </a:pPr>
            <a:r>
              <a:rPr strike="noStrike" u="none" b="1" cap="none" baseline="0" sz="2800" lang="en" i="0">
                <a:solidFill>
                  <a:schemeClr val="dk1"/>
                </a:solidFill>
                <a:latin typeface="Helvetica Neue"/>
                <a:ea typeface="Helvetica Neue"/>
                <a:cs typeface="Helvetica Neue"/>
                <a:sym typeface="Helvetica Neue"/>
                <a:rtl val="0"/>
              </a:rPr>
              <a:t>timeliness, proximity, consequence/impact, prominence/celebrity, conflict, novelty/oddity/rarity, currency and human interest.</a:t>
            </a:r>
          </a:p>
          <a:p>
            <a:pPr algn="l" rtl="0" lvl="0" marR="0" indent="-152400" marL="342900">
              <a:lnSpc>
                <a:spcPct val="90000"/>
              </a:lnSpc>
              <a:spcBef>
                <a:spcPts val="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Some journalists call the news values the </a:t>
            </a:r>
            <a:r>
              <a:rPr strike="noStrike" u="sng" b="0" cap="none" baseline="0" sz="2800" lang="en" i="0">
                <a:solidFill>
                  <a:schemeClr val="dk1"/>
                </a:solidFill>
                <a:latin typeface="Helvetica Neue"/>
                <a:ea typeface="Helvetica Neue"/>
                <a:cs typeface="Helvetica Neue"/>
                <a:sym typeface="Helvetica Neue"/>
                <a:rtl val="0"/>
              </a:rPr>
              <a:t>Rule of Eight</a:t>
            </a:r>
            <a:r>
              <a:rPr strike="noStrike" u="none" b="0" cap="none" baseline="0" sz="2800" lang="en" i="0">
                <a:solidFill>
                  <a:schemeClr val="dk1"/>
                </a:solidFill>
                <a:latin typeface="Helvetica Neue"/>
                <a:ea typeface="Helvetica Neue"/>
                <a:cs typeface="Helvetica Neue"/>
                <a:sym typeface="Helvetica Neue"/>
                <a:rtl val="0"/>
              </a:rPr>
              <a:t>, because there are eight generally accepted news values, even though they are known by different terms in some cases.</a:t>
            </a:r>
          </a:p>
          <a:p>
            <a:pPr algn="l" rtl="0" lvl="0" marR="0" indent="-152400" marL="342900">
              <a:lnSpc>
                <a:spcPct val="90000"/>
              </a:lnSpc>
              <a:spcBef>
                <a:spcPts val="60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 </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y="0" x="0"/>
          <a:ext cy="0" cx="0"/>
          <a:chOff y="0" x="0"/>
          <a:chExt cy="0" cx="0"/>
        </a:xfrm>
      </p:grpSpPr>
      <p:sp>
        <p:nvSpPr>
          <p:cNvPr id="197" name="Shape 197"/>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panel discussion</a:t>
            </a:r>
          </a:p>
        </p:txBody>
      </p:sp>
      <p:sp>
        <p:nvSpPr>
          <p:cNvPr id="198" name="Shape 198"/>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A group of people connected to a topic come together to present and answer questions from a panel audience.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is an excellent method of gathering information for special issue coverage.</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2" name="Shape 202"/>
        <p:cNvGrpSpPr/>
        <p:nvPr/>
      </p:nvGrpSpPr>
      <p:grpSpPr>
        <a:xfrm>
          <a:off y="0" x="0"/>
          <a:ext cy="0" cx="0"/>
          <a:chOff y="0" x="0"/>
          <a:chExt cy="0" cx="0"/>
        </a:xfrm>
      </p:grpSpPr>
      <p:sp>
        <p:nvSpPr>
          <p:cNvPr id="203" name="Shape 203"/>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br>
              <a:rPr strike="noStrike" u="none" b="1" cap="none" baseline="0" sz="3250" lang="en" i="0">
                <a:solidFill>
                  <a:schemeClr val="dk1"/>
                </a:solidFill>
                <a:latin typeface="Helvetica Neue"/>
                <a:ea typeface="Helvetica Neue"/>
                <a:cs typeface="Helvetica Neue"/>
                <a:sym typeface="Helvetica Neue"/>
                <a:rtl val="0"/>
              </a:rPr>
            </a:br>
            <a:r>
              <a:rPr strike="noStrike" u="none" b="1" cap="none" baseline="0" sz="3250" lang="en" i="0">
                <a:solidFill>
                  <a:schemeClr val="dk1"/>
                </a:solidFill>
                <a:latin typeface="Helvetica Neue"/>
                <a:ea typeface="Helvetica Neue"/>
                <a:cs typeface="Helvetica Neue"/>
                <a:sym typeface="Helvetica Neue"/>
                <a:rtl val="0"/>
              </a:rPr>
              <a:t>poll</a:t>
            </a:r>
          </a:p>
        </p:txBody>
      </p:sp>
      <p:sp>
        <p:nvSpPr>
          <p:cNvPr id="204" name="Shape 204"/>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A survey of a sample population to acquire information that shows trends, provides statistical data, and evaluates public opinion.</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y="0" x="0"/>
          <a:ext cy="0" cx="0"/>
          <a:chOff y="0" x="0"/>
          <a:chExt cy="0" cx="0"/>
        </a:xfrm>
      </p:grpSpPr>
      <p:sp>
        <p:nvSpPr>
          <p:cNvPr id="209" name="Shape 20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survey</a:t>
            </a:r>
          </a:p>
        </p:txBody>
      </p:sp>
      <p:sp>
        <p:nvSpPr>
          <p:cNvPr id="210" name="Shape 210"/>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is a gathering of information based on a sample population, usually open-ended in the type of responses. </a:t>
            </a:r>
          </a:p>
          <a:p>
            <a:pPr algn="l" rtl="0" lvl="0" marR="0" indent="-152400" marL="342900">
              <a:lnSpc>
                <a:spcPct val="100000"/>
              </a:lnSpc>
              <a:spcBef>
                <a:spcPts val="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Surveys can also be used to gather information about the likes and dislikes of a particular group, using a scale for responses (1= strongly disagree;  5=strongly agree).</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4" name="Shape 214"/>
        <p:cNvGrpSpPr/>
        <p:nvPr/>
      </p:nvGrpSpPr>
      <p:grpSpPr>
        <a:xfrm>
          <a:off y="0" x="0"/>
          <a:ext cy="0" cx="0"/>
          <a:chOff y="0" x="0"/>
          <a:chExt cy="0" cx="0"/>
        </a:xfrm>
      </p:grpSpPr>
      <p:sp>
        <p:nvSpPr>
          <p:cNvPr id="215" name="Shape 215"/>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br>
              <a:rPr strike="noStrike" u="none" b="1" cap="none" baseline="0" sz="3250" lang="en" i="0">
                <a:solidFill>
                  <a:schemeClr val="dk1"/>
                </a:solidFill>
                <a:latin typeface="Helvetica Neue"/>
                <a:ea typeface="Helvetica Neue"/>
                <a:cs typeface="Helvetica Neue"/>
                <a:sym typeface="Helvetica Neue"/>
                <a:rtl val="0"/>
              </a:rPr>
            </a:br>
            <a:r>
              <a:rPr strike="noStrike" u="none" b="1" cap="none" baseline="0" sz="3250" lang="en" i="0">
                <a:solidFill>
                  <a:schemeClr val="dk1"/>
                </a:solidFill>
                <a:latin typeface="Helvetica Neue"/>
                <a:ea typeface="Helvetica Neue"/>
                <a:cs typeface="Helvetica Neue"/>
                <a:sym typeface="Helvetica Neue"/>
                <a:rtl val="0"/>
              </a:rPr>
              <a:t>press conference</a:t>
            </a:r>
          </a:p>
        </p:txBody>
      </p:sp>
      <p:sp>
        <p:nvSpPr>
          <p:cNvPr id="216" name="Shape 216"/>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Also known as a news conference, this format involves a prominent individual who is interviewed by a group of reporters simultaneously. </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0" name="Shape 220"/>
        <p:cNvGrpSpPr/>
        <p:nvPr/>
      </p:nvGrpSpPr>
      <p:grpSpPr>
        <a:xfrm>
          <a:off y="0" x="0"/>
          <a:ext cy="0" cx="0"/>
          <a:chOff y="0" x="0"/>
          <a:chExt cy="0" cx="0"/>
        </a:xfrm>
      </p:grpSpPr>
      <p:sp>
        <p:nvSpPr>
          <p:cNvPr id="221" name="Shape 221"/>
          <p:cNvSpPr txBox="1"/>
          <p:nvPr>
            <p:ph type="ctrTitle"/>
          </p:nvPr>
        </p:nvSpPr>
        <p:spPr>
          <a:xfrm>
            <a:off y="2111123" x="685800"/>
            <a:ext cy="1546500" cx="7772400"/>
          </a:xfrm>
          <a:prstGeom prst="rect">
            <a:avLst/>
          </a:prstGeom>
          <a:noFill/>
          <a:ln>
            <a:noFill/>
          </a:ln>
        </p:spPr>
        <p:txBody>
          <a:bodyPr bIns="91425" rIns="91425" lIns="91425" tIns="91425" anchor="b" anchorCtr="0">
            <a:spAutoFit/>
          </a:bodyPr>
          <a:lstStyle/>
          <a:p>
            <a:pPr algn="ctr" rtl="0" lvl="0" marR="0" indent="304800" marL="0">
              <a:lnSpc>
                <a:spcPct val="100000"/>
              </a:lnSpc>
              <a:spcBef>
                <a:spcPts val="0"/>
              </a:spcBef>
              <a:spcAft>
                <a:spcPts val="0"/>
              </a:spcAft>
              <a:buClr>
                <a:schemeClr val="dk1"/>
              </a:buClr>
              <a:buSzPct val="25000"/>
              <a:buFont typeface="Arial"/>
              <a:buNone/>
            </a:pPr>
            <a:r>
              <a:rPr strike="noStrike" u="none" b="1" cap="none" baseline="0" sz="6000" lang="en" i="0">
                <a:solidFill>
                  <a:schemeClr val="accent6"/>
                </a:solidFill>
                <a:latin typeface="Arial"/>
                <a:ea typeface="Arial"/>
                <a:cs typeface="Arial"/>
                <a:sym typeface="Arial"/>
                <a:rtl val="0"/>
              </a:rPr>
              <a:t>Interviewing</a:t>
            </a:r>
          </a:p>
        </p:txBody>
      </p:sp>
      <p:sp>
        <p:nvSpPr>
          <p:cNvPr id="222" name="Shape 222"/>
          <p:cNvSpPr txBox="1"/>
          <p:nvPr>
            <p:ph idx="1" type="subTitle"/>
          </p:nvPr>
        </p:nvSpPr>
        <p:spPr>
          <a:xfrm>
            <a:off y="3786737" x="685800"/>
            <a:ext cy="1046400" cx="7772400"/>
          </a:xfrm>
          <a:prstGeom prst="rect">
            <a:avLst/>
          </a:prstGeom>
          <a:noFill/>
          <a:ln>
            <a:noFill/>
          </a:ln>
        </p:spPr>
        <p:txBody>
          <a:bodyPr bIns="91425" rIns="91425" lIns="91425" tIns="91425" anchor="t" anchorCtr="0">
            <a:sp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3000" lang="en" i="0">
                <a:solidFill>
                  <a:schemeClr val="dk2"/>
                </a:solidFill>
                <a:latin typeface="Arial"/>
                <a:ea typeface="Arial"/>
                <a:cs typeface="Arial"/>
                <a:sym typeface="Arial"/>
                <a:rtl val="0"/>
              </a:rPr>
              <a:t>News Gathering</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y="0" x="0"/>
          <a:ext cy="0" cx="0"/>
          <a:chOff y="0" x="0"/>
          <a:chExt cy="0" cx="0"/>
        </a:xfrm>
      </p:grpSpPr>
      <p:sp>
        <p:nvSpPr>
          <p:cNvPr id="227" name="Shape 227"/>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5W and 1H</a:t>
            </a:r>
          </a:p>
        </p:txBody>
      </p:sp>
      <p:sp>
        <p:nvSpPr>
          <p:cNvPr id="228" name="Shape 228"/>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Who, what, when, where, why and how are the building blocks for developing interview questions.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In every story, reporters should be able to quickly note the answers to all 5W’s after their reporting is done and before they start writing. </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2" name="Shape 232"/>
        <p:cNvGrpSpPr/>
        <p:nvPr/>
      </p:nvGrpSpPr>
      <p:grpSpPr>
        <a:xfrm>
          <a:off y="0" x="0"/>
          <a:ext cy="0" cx="0"/>
          <a:chOff y="0" x="0"/>
          <a:chExt cy="0" cx="0"/>
        </a:xfrm>
      </p:grpSpPr>
      <p:sp>
        <p:nvSpPr>
          <p:cNvPr id="233" name="Shape 233"/>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open-ended question</a:t>
            </a:r>
          </a:p>
        </p:txBody>
      </p:sp>
      <p:sp>
        <p:nvSpPr>
          <p:cNvPr id="234" name="Shape 234"/>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Questions used in an interview that require a sentence or more as a response. Sources respond in their own words, providing complete thoughts.</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These questions often begin with “why,” “how,” “what happened,” or “tell me about …”</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8" name="Shape 238"/>
        <p:cNvGrpSpPr/>
        <p:nvPr/>
      </p:nvGrpSpPr>
      <p:grpSpPr>
        <a:xfrm>
          <a:off y="0" x="0"/>
          <a:ext cy="0" cx="0"/>
          <a:chOff y="0" x="0"/>
          <a:chExt cy="0" cx="0"/>
        </a:xfrm>
      </p:grpSpPr>
      <p:sp>
        <p:nvSpPr>
          <p:cNvPr id="239" name="Shape 23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closed-ended question</a:t>
            </a:r>
          </a:p>
        </p:txBody>
      </p:sp>
      <p:sp>
        <p:nvSpPr>
          <p:cNvPr id="240" name="Shape 240"/>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is a question that elicits a one-word response, including yes/no questions.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Close-ended questions are good for poll questions, but in interviews they are best avoided unless paired with a follow-up question.</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4" name="Shape 244"/>
        <p:cNvGrpSpPr/>
        <p:nvPr/>
      </p:nvGrpSpPr>
      <p:grpSpPr>
        <a:xfrm>
          <a:off y="0" x="0"/>
          <a:ext cy="0" cx="0"/>
          <a:chOff y="0" x="0"/>
          <a:chExt cy="0" cx="0"/>
        </a:xfrm>
      </p:grpSpPr>
      <p:sp>
        <p:nvSpPr>
          <p:cNvPr id="245" name="Shape 245"/>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follow-up questions</a:t>
            </a:r>
          </a:p>
        </p:txBody>
      </p:sp>
      <p:sp>
        <p:nvSpPr>
          <p:cNvPr id="246" name="Shape 246"/>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These questions are used to develop a response to a recent question during an interview.</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They can be planned or be the result of listening closely to an answer, particularly if an answer seems incomplete.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Follow-up questions also may be asked at a later time after an initial interview. </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0" name="Shape 250"/>
        <p:cNvGrpSpPr/>
        <p:nvPr/>
      </p:nvGrpSpPr>
      <p:grpSpPr>
        <a:xfrm>
          <a:off y="0" x="0"/>
          <a:ext cy="0" cx="0"/>
          <a:chOff y="0" x="0"/>
          <a:chExt cy="0" cx="0"/>
        </a:xfrm>
      </p:grpSpPr>
      <p:sp>
        <p:nvSpPr>
          <p:cNvPr id="251" name="Shape 251"/>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two-part question</a:t>
            </a:r>
          </a:p>
        </p:txBody>
      </p:sp>
      <p:sp>
        <p:nvSpPr>
          <p:cNvPr id="252" name="Shape 252"/>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Here, the reporter will ask two questions at once to help elicit a response. Here is an example.</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2800" lang="en" i="0">
                <a:solidFill>
                  <a:schemeClr val="dk1"/>
                </a:solidFill>
                <a:latin typeface="Helvetica Neue"/>
                <a:ea typeface="Helvetica Neue"/>
                <a:cs typeface="Helvetica Neue"/>
                <a:sym typeface="Helvetica Neue"/>
                <a:rtl val="0"/>
              </a:rPr>
              <a:t>“Where were you when you first heard of the assassination of JFK and how did you react to the news?”</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2800" i="0">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who cares method</a:t>
            </a:r>
          </a:p>
        </p:txBody>
      </p:sp>
      <p:sp>
        <p:nvSpPr>
          <p:cNvPr id="42" name="Shape 42"/>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“Who cares?” is the question that journalists must pose to themselves when considering story coverage.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News values such as timeliness, proximity and impact are used to determine whether readers or viewers will be interested.</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6" name="Shape 256"/>
        <p:cNvGrpSpPr/>
        <p:nvPr/>
      </p:nvGrpSpPr>
      <p:grpSpPr>
        <a:xfrm>
          <a:off y="0" x="0"/>
          <a:ext cy="0" cx="0"/>
          <a:chOff y="0" x="0"/>
          <a:chExt cy="0" cx="0"/>
        </a:xfrm>
      </p:grpSpPr>
      <p:sp>
        <p:nvSpPr>
          <p:cNvPr id="257" name="Shape 257"/>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rephrase</a:t>
            </a:r>
          </a:p>
        </p:txBody>
      </p:sp>
      <p:sp>
        <p:nvSpPr>
          <p:cNvPr id="258" name="Shape 258"/>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is a method of clarification. A source might provide essential information that is jumbled or unorganized; interviewers redirect or </a:t>
            </a:r>
            <a:r>
              <a:rPr strike="noStrike" u="sng" b="0" cap="none" baseline="0" sz="3000" lang="en" i="0">
                <a:solidFill>
                  <a:schemeClr val="dk1"/>
                </a:solidFill>
                <a:latin typeface="Helvetica Neue"/>
                <a:ea typeface="Helvetica Neue"/>
                <a:cs typeface="Helvetica Neue"/>
                <a:sym typeface="Helvetica Neue"/>
                <a:rtl val="0"/>
              </a:rPr>
              <a:t>rephrase</a:t>
            </a:r>
            <a:r>
              <a:rPr strike="noStrike" u="none" b="0" cap="none" baseline="0" sz="3000" lang="en" i="0">
                <a:solidFill>
                  <a:schemeClr val="dk1"/>
                </a:solidFill>
                <a:latin typeface="Helvetica Neue"/>
                <a:ea typeface="Helvetica Neue"/>
                <a:cs typeface="Helvetica Neue"/>
                <a:sym typeface="Helvetica Neue"/>
                <a:rtl val="0"/>
              </a:rPr>
              <a:t> the question to get a clearer response.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In order to use rephrasing, reporters must  listen carefully during the interview.</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2" name="Shape 262"/>
        <p:cNvGrpSpPr/>
        <p:nvPr/>
      </p:nvGrpSpPr>
      <p:grpSpPr>
        <a:xfrm>
          <a:off y="0" x="0"/>
          <a:ext cy="0" cx="0"/>
          <a:chOff y="0" x="0"/>
          <a:chExt cy="0" cx="0"/>
        </a:xfrm>
      </p:grpSpPr>
      <p:sp>
        <p:nvSpPr>
          <p:cNvPr id="263" name="Shape 263"/>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br>
              <a:rPr strike="noStrike" u="none" b="1" cap="none" baseline="0" sz="3250" lang="en" i="0">
                <a:solidFill>
                  <a:schemeClr val="dk1"/>
                </a:solidFill>
                <a:latin typeface="Helvetica Neue"/>
                <a:ea typeface="Helvetica Neue"/>
                <a:cs typeface="Helvetica Neue"/>
                <a:sym typeface="Helvetica Neue"/>
                <a:rtl val="0"/>
              </a:rPr>
            </a:br>
            <a:r>
              <a:rPr strike="noStrike" u="none" b="1" cap="none" baseline="0" sz="3250" lang="en" i="0">
                <a:solidFill>
                  <a:schemeClr val="dk1"/>
                </a:solidFill>
                <a:latin typeface="Helvetica Neue"/>
                <a:ea typeface="Helvetica Neue"/>
                <a:cs typeface="Helvetica Neue"/>
                <a:sym typeface="Helvetica Neue"/>
                <a:rtl val="0"/>
              </a:rPr>
              <a:t>expert</a:t>
            </a:r>
          </a:p>
        </p:txBody>
      </p:sp>
      <p:sp>
        <p:nvSpPr>
          <p:cNvPr id="264" name="Shape 264"/>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A source who is highly knowledgeable about a story topic, often an adult or someone who is directly involved with the event or topic. </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8" name="Shape 268"/>
        <p:cNvGrpSpPr/>
        <p:nvPr/>
      </p:nvGrpSpPr>
      <p:grpSpPr>
        <a:xfrm>
          <a:off y="0" x="0"/>
          <a:ext cy="0" cx="0"/>
          <a:chOff y="0" x="0"/>
          <a:chExt cy="0" cx="0"/>
        </a:xfrm>
      </p:grpSpPr>
      <p:sp>
        <p:nvSpPr>
          <p:cNvPr id="269" name="Shape 26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quotation</a:t>
            </a:r>
          </a:p>
        </p:txBody>
      </p:sp>
      <p:sp>
        <p:nvSpPr>
          <p:cNvPr id="270" name="Shape 270"/>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Direct expression of a source.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Quotations, or quotes, are the word-for-word response by a source that requires quotation marks within a story.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Indirectly, it is a paraphrasing of comments or information provided by a specific source. </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4" name="Shape 274"/>
        <p:cNvGrpSpPr/>
        <p:nvPr/>
      </p:nvGrpSpPr>
      <p:grpSpPr>
        <a:xfrm>
          <a:off y="0" x="0"/>
          <a:ext cy="0" cx="0"/>
          <a:chOff y="0" x="0"/>
          <a:chExt cy="0" cx="0"/>
        </a:xfrm>
      </p:grpSpPr>
      <p:sp>
        <p:nvSpPr>
          <p:cNvPr id="275" name="Shape 275"/>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direct quote</a:t>
            </a:r>
          </a:p>
        </p:txBody>
      </p:sp>
      <p:sp>
        <p:nvSpPr>
          <p:cNvPr id="276" name="Shape 276"/>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The exact words provided by a source, usually gained through an interview. </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Direct quotes must be contained within quotation marks. Punctuation goes within the quotation marks and attribution goes after the first sentence of the quote.</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0" name="Shape 280"/>
        <p:cNvGrpSpPr/>
        <p:nvPr/>
      </p:nvGrpSpPr>
      <p:grpSpPr>
        <a:xfrm>
          <a:off y="0" x="0"/>
          <a:ext cy="0" cx="0"/>
          <a:chOff y="0" x="0"/>
          <a:chExt cy="0" cx="0"/>
        </a:xfrm>
      </p:grpSpPr>
      <p:sp>
        <p:nvSpPr>
          <p:cNvPr id="281" name="Shape 281"/>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indirect quote</a:t>
            </a:r>
          </a:p>
        </p:txBody>
      </p:sp>
      <p:sp>
        <p:nvSpPr>
          <p:cNvPr id="282" name="Shape 282"/>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Information provided by a source that is paraphrased by the writer and used without quotation marks. This is usually a close rephrasing of something someone said, but not word-for-word.</a:t>
            </a:r>
          </a:p>
          <a:p>
            <a:pPr algn="l" rtl="0" lvl="0" marR="0" indent="-152400" marL="342900">
              <a:lnSpc>
                <a:spcPct val="100000"/>
              </a:lnSpc>
              <a:spcBef>
                <a:spcPts val="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Indirect quotes must also be attributed.</a:t>
            </a: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6" name="Shape 286"/>
        <p:cNvGrpSpPr/>
        <p:nvPr/>
      </p:nvGrpSpPr>
      <p:grpSpPr>
        <a:xfrm>
          <a:off y="0" x="0"/>
          <a:ext cy="0" cx="0"/>
          <a:chOff y="0" x="0"/>
          <a:chExt cy="0" cx="0"/>
        </a:xfrm>
      </p:grpSpPr>
      <p:sp>
        <p:nvSpPr>
          <p:cNvPr id="287" name="Shape 287"/>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attribution</a:t>
            </a:r>
          </a:p>
        </p:txBody>
      </p:sp>
      <p:sp>
        <p:nvSpPr>
          <p:cNvPr id="288" name="Shape 288"/>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The identification of the source providing information in a story. </a:t>
            </a:r>
          </a:p>
          <a:p>
            <a:pPr algn="l" rtl="0" lvl="0" marR="0" indent="-152400" marL="342900">
              <a:lnSpc>
                <a:spcPct val="100000"/>
              </a:lnSpc>
              <a:spcBef>
                <a:spcPts val="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Usually, it is the name of the person quoted, but </a:t>
            </a:r>
            <a:r>
              <a:rPr strike="noStrike" u="sng" b="0" cap="none" baseline="0" sz="3000" lang="en" i="0">
                <a:solidFill>
                  <a:schemeClr val="dk1"/>
                </a:solidFill>
                <a:latin typeface="Helvetica Neue"/>
                <a:ea typeface="Helvetica Neue"/>
                <a:cs typeface="Helvetica Neue"/>
                <a:sym typeface="Helvetica Neue"/>
                <a:rtl val="0"/>
              </a:rPr>
              <a:t>attribution</a:t>
            </a:r>
            <a:r>
              <a:rPr strike="noStrike" u="none" b="0" cap="none" baseline="0" sz="3000" lang="en" i="0">
                <a:solidFill>
                  <a:schemeClr val="dk1"/>
                </a:solidFill>
                <a:latin typeface="Helvetica Neue"/>
                <a:ea typeface="Helvetica Neue"/>
                <a:cs typeface="Helvetica Neue"/>
                <a:sym typeface="Helvetica Neue"/>
                <a:rtl val="0"/>
              </a:rPr>
              <a:t> is also required when journalists cite researched information or data.</a:t>
            </a: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2" name="Shape 292"/>
        <p:cNvGrpSpPr/>
        <p:nvPr/>
      </p:nvGrpSpPr>
      <p:grpSpPr>
        <a:xfrm>
          <a:off y="0" x="0"/>
          <a:ext cy="0" cx="0"/>
          <a:chOff y="0" x="0"/>
          <a:chExt cy="0" cx="0"/>
        </a:xfrm>
      </p:grpSpPr>
      <p:sp>
        <p:nvSpPr>
          <p:cNvPr id="293" name="Shape 293"/>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reaction</a:t>
            </a:r>
          </a:p>
        </p:txBody>
      </p:sp>
      <p:sp>
        <p:nvSpPr>
          <p:cNvPr id="294" name="Shape 294"/>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is a comment made by a source when asked to respond to an event, issue, topic or a comment made by another source or story subject.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should be considered as a type of question development.</a:t>
            </a: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8" name="Shape 298"/>
        <p:cNvGrpSpPr/>
        <p:nvPr/>
      </p:nvGrpSpPr>
      <p:grpSpPr>
        <a:xfrm>
          <a:off y="0" x="0"/>
          <a:ext cy="0" cx="0"/>
          <a:chOff y="0" x="0"/>
          <a:chExt cy="0" cx="0"/>
        </a:xfrm>
      </p:grpSpPr>
      <p:sp>
        <p:nvSpPr>
          <p:cNvPr id="299" name="Shape 29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formal interview</a:t>
            </a:r>
          </a:p>
        </p:txBody>
      </p:sp>
      <p:sp>
        <p:nvSpPr>
          <p:cNvPr id="300" name="Shape 300"/>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is a well-planned interview, usually a sit-down between interviewer and interviewee.</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Generally, the interview is conducted within the environment of the person being interviewed, such as in the principal’s office for an interview with the principal or at the gym for an interview with a coach. </a:t>
            </a: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4" name="Shape 304"/>
        <p:cNvGrpSpPr/>
        <p:nvPr/>
      </p:nvGrpSpPr>
      <p:grpSpPr>
        <a:xfrm>
          <a:off y="0" x="0"/>
          <a:ext cy="0" cx="0"/>
          <a:chOff y="0" x="0"/>
          <a:chExt cy="0" cx="0"/>
        </a:xfrm>
      </p:grpSpPr>
      <p:sp>
        <p:nvSpPr>
          <p:cNvPr id="305" name="Shape 305"/>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softball questions</a:t>
            </a:r>
          </a:p>
        </p:txBody>
      </p:sp>
      <p:sp>
        <p:nvSpPr>
          <p:cNvPr id="306" name="Shape 306"/>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These are the easier, uncontroversial questions that a reporter usually uses to begin an interview. These types of questions help to make the source comfortable.</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 If a story might involve tough, probing questions, this technique establishes a conversational tone, thus creating a positive reporter-source relationship. </a:t>
            </a:r>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0" name="Shape 310"/>
        <p:cNvGrpSpPr/>
        <p:nvPr/>
      </p:nvGrpSpPr>
      <p:grpSpPr>
        <a:xfrm>
          <a:off y="0" x="0"/>
          <a:ext cy="0" cx="0"/>
          <a:chOff y="0" x="0"/>
          <a:chExt cy="0" cx="0"/>
        </a:xfrm>
      </p:grpSpPr>
      <p:sp>
        <p:nvSpPr>
          <p:cNvPr id="311" name="Shape 311"/>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fact checking</a:t>
            </a:r>
          </a:p>
        </p:txBody>
      </p:sp>
      <p:sp>
        <p:nvSpPr>
          <p:cNvPr id="312" name="Shape 312"/>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is a process of checking facts and quotes for accuracy and verification.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News agencies may have a person designated to perform fact-checking duties, but this can also occur as part of the interview process.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timeliness</a:t>
            </a:r>
          </a:p>
        </p:txBody>
      </p:sp>
      <p:sp>
        <p:nvSpPr>
          <p:cNvPr id="48" name="Shape 48"/>
          <p:cNvSpPr txBox="1"/>
          <p:nvPr>
            <p:ph idx="1" type="body"/>
          </p:nvPr>
        </p:nvSpPr>
        <p:spPr>
          <a:xfrm>
            <a:off y="1600200" x="457200"/>
            <a:ext cy="3809998"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news value relates to the when of a story. Especially with hard news, this value encourages timely coverage of an event. Think of the phrase, “here today, gone tomorrow” when considering this news value.</a:t>
            </a:r>
          </a:p>
        </p:txBody>
      </p:sp>
    </p:spTree>
  </p:cSld>
  <p:clrMapOvr>
    <a:masterClrMapping/>
  </p:clrMapOvr>
  <p:transition spd="slow">
    <p:cut/>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6" name="Shape 316"/>
        <p:cNvGrpSpPr/>
        <p:nvPr/>
      </p:nvGrpSpPr>
      <p:grpSpPr>
        <a:xfrm>
          <a:off y="0" x="0"/>
          <a:ext cy="0" cx="0"/>
          <a:chOff y="0" x="0"/>
          <a:chExt cy="0" cx="0"/>
        </a:xfrm>
      </p:grpSpPr>
      <p:sp>
        <p:nvSpPr>
          <p:cNvPr id="317" name="Shape 317"/>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verification</a:t>
            </a:r>
          </a:p>
        </p:txBody>
      </p:sp>
      <p:sp>
        <p:nvSpPr>
          <p:cNvPr id="318" name="Shape 318"/>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is the act of proving the accuracy of gathered information. Fact-checking is one example of how verification occurs.  Reading back or reviewing quotes with a source is another example.</a:t>
            </a:r>
          </a:p>
          <a:p>
            <a:pPr algn="l" rtl="0" lvl="0" marR="0" indent="-152400" marL="342900">
              <a:lnSpc>
                <a:spcPct val="100000"/>
              </a:lnSpc>
              <a:spcBef>
                <a:spcPts val="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2" name="Shape 322"/>
        <p:cNvGrpSpPr/>
        <p:nvPr/>
      </p:nvGrpSpPr>
      <p:grpSpPr>
        <a:xfrm>
          <a:off y="0" x="0"/>
          <a:ext cy="0" cx="0"/>
          <a:chOff y="0" x="0"/>
          <a:chExt cy="0" cx="0"/>
        </a:xfrm>
      </p:grpSpPr>
      <p:sp>
        <p:nvSpPr>
          <p:cNvPr id="323" name="Shape 323"/>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read back</a:t>
            </a:r>
          </a:p>
        </p:txBody>
      </p:sp>
      <p:sp>
        <p:nvSpPr>
          <p:cNvPr id="324" name="Shape 324"/>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is a method of information verification. Interviewers use this technique during the interview by reading back the comments made by the interviewee.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It also could be used as a fact-checking strategy during the transcription of notes or before publishing a story. </a:t>
            </a:r>
          </a:p>
        </p:txBody>
      </p:sp>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8" name="Shape 328"/>
        <p:cNvGrpSpPr/>
        <p:nvPr/>
      </p:nvGrpSpPr>
      <p:grpSpPr>
        <a:xfrm>
          <a:off y="0" x="0"/>
          <a:ext cy="0" cx="0"/>
          <a:chOff y="0" x="0"/>
          <a:chExt cy="0" cx="0"/>
        </a:xfrm>
      </p:grpSpPr>
      <p:sp>
        <p:nvSpPr>
          <p:cNvPr id="329" name="Shape 32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advance</a:t>
            </a:r>
          </a:p>
        </p:txBody>
      </p:sp>
      <p:sp>
        <p:nvSpPr>
          <p:cNvPr id="330" name="Shape 330"/>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A story that deals with an event that has not yet occurred, but is expect to yield news or is of interest to readers or viewers because they might like to attend.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Sources provide information on what is planned for the event. This is also known as a preview story.</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p:txBody>
      </p:sp>
    </p:spTree>
  </p:cSld>
  <p:clrMapOvr>
    <a:masterClrMapping/>
  </p:clrMapOvr>
  <p:transition spd="slow">
    <p:cut/>
  </p:transition>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4" name="Shape 334"/>
        <p:cNvGrpSpPr/>
        <p:nvPr/>
      </p:nvGrpSpPr>
      <p:grpSpPr>
        <a:xfrm>
          <a:off y="0" x="0"/>
          <a:ext cy="0" cx="0"/>
          <a:chOff y="0" x="0"/>
          <a:chExt cy="0" cx="0"/>
        </a:xfrm>
      </p:grpSpPr>
      <p:sp>
        <p:nvSpPr>
          <p:cNvPr id="335" name="Shape 335"/>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person on the street</a:t>
            </a:r>
          </a:p>
        </p:txBody>
      </p:sp>
      <p:sp>
        <p:nvSpPr>
          <p:cNvPr id="336" name="Shape 336"/>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Interview technique where a reporter gets information from previously unknown sources. Usually, these are brief interviews that gain reaction to a story topic or event. Broadcast reporters use this technique often. </a:t>
            </a:r>
          </a:p>
        </p:txBody>
      </p:sp>
    </p:spTree>
  </p:cSld>
  <p:clrMapOvr>
    <a:masterClrMapping/>
  </p:clrMapOvr>
  <p:transition spd="slow">
    <p:cut/>
  </p:transition>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0" name="Shape 340"/>
        <p:cNvGrpSpPr/>
        <p:nvPr/>
      </p:nvGrpSpPr>
      <p:grpSpPr>
        <a:xfrm>
          <a:off y="0" x="0"/>
          <a:ext cy="0" cx="0"/>
          <a:chOff y="0" x="0"/>
          <a:chExt cy="0" cx="0"/>
        </a:xfrm>
      </p:grpSpPr>
      <p:sp>
        <p:nvSpPr>
          <p:cNvPr id="341" name="Shape 341"/>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Q-and-A</a:t>
            </a:r>
          </a:p>
        </p:txBody>
      </p:sp>
      <p:sp>
        <p:nvSpPr>
          <p:cNvPr id="342" name="Shape 342"/>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interviewing format is a recorded question and answer session in which each question and answer is presented to the reader by the reporter. The interview is conducted conversationally, but follows a strategic plan to gain the best information in a logical order. </a:t>
            </a:r>
          </a:p>
        </p:txBody>
      </p:sp>
    </p:spTree>
  </p:cSld>
  <p:clrMapOvr>
    <a:masterClrMapping/>
  </p:clrMapOvr>
  <p:transition spd="slow">
    <p:cut/>
  </p:transition>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6" name="Shape 346"/>
        <p:cNvGrpSpPr/>
        <p:nvPr/>
      </p:nvGrpSpPr>
      <p:grpSpPr>
        <a:xfrm>
          <a:off y="0" x="0"/>
          <a:ext cy="0" cx="0"/>
          <a:chOff y="0" x="0"/>
          <a:chExt cy="0" cx="0"/>
        </a:xfrm>
      </p:grpSpPr>
      <p:sp>
        <p:nvSpPr>
          <p:cNvPr id="347" name="Shape 347"/>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soundbite</a:t>
            </a:r>
          </a:p>
        </p:txBody>
      </p:sp>
      <p:sp>
        <p:nvSpPr>
          <p:cNvPr id="348" name="Shape 348"/>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More often used in broadcasts, this a short clip from a longer piece of dialogue. Although shortened, it is meant to capture the wholeness of a message.</a:t>
            </a:r>
          </a:p>
        </p:txBody>
      </p:sp>
    </p:spTree>
  </p:cSld>
  <p:clrMapOvr>
    <a:masterClrMapping/>
  </p:clrMapOvr>
  <p:transition spd="slow">
    <p:cut/>
  </p:transition>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2" name="Shape 352"/>
        <p:cNvGrpSpPr/>
        <p:nvPr/>
      </p:nvGrpSpPr>
      <p:grpSpPr>
        <a:xfrm>
          <a:off y="0" x="0"/>
          <a:ext cy="0" cx="0"/>
          <a:chOff y="0" x="0"/>
          <a:chExt cy="0" cx="0"/>
        </a:xfrm>
      </p:grpSpPr>
      <p:sp>
        <p:nvSpPr>
          <p:cNvPr id="353" name="Shape 353"/>
          <p:cNvSpPr txBox="1"/>
          <p:nvPr>
            <p:ph type="ctrTitle"/>
          </p:nvPr>
        </p:nvSpPr>
        <p:spPr>
          <a:xfrm>
            <a:off y="1600200" x="685800"/>
            <a:ext cy="2057422" cx="7772400"/>
          </a:xfrm>
          <a:prstGeom prst="rect">
            <a:avLst/>
          </a:prstGeom>
          <a:noFill/>
          <a:ln>
            <a:noFill/>
          </a:ln>
        </p:spPr>
        <p:txBody>
          <a:bodyPr bIns="91425" rIns="91425" lIns="91425" tIns="91425" anchor="b" anchorCtr="0">
            <a:spAutoFit/>
          </a:bodyPr>
          <a:lstStyle/>
          <a:p>
            <a:pPr algn="ctr" rtl="0" lvl="0" marR="0" indent="304800" marL="0">
              <a:lnSpc>
                <a:spcPct val="100000"/>
              </a:lnSpc>
              <a:spcBef>
                <a:spcPts val="0"/>
              </a:spcBef>
              <a:spcAft>
                <a:spcPts val="0"/>
              </a:spcAft>
              <a:buClr>
                <a:schemeClr val="dk1"/>
              </a:buClr>
              <a:buSzPct val="25000"/>
              <a:buFont typeface="Arial"/>
              <a:buNone/>
            </a:pPr>
            <a:r>
              <a:rPr strike="noStrike" u="none" b="1" cap="none" baseline="0" sz="6000" lang="en" i="0">
                <a:solidFill>
                  <a:schemeClr val="accent6"/>
                </a:solidFill>
                <a:latin typeface="Arial"/>
                <a:ea typeface="Arial"/>
                <a:cs typeface="Arial"/>
                <a:sym typeface="Arial"/>
                <a:rtl val="0"/>
              </a:rPr>
              <a:t>Advanced Reporting</a:t>
            </a:r>
          </a:p>
        </p:txBody>
      </p:sp>
      <p:sp>
        <p:nvSpPr>
          <p:cNvPr id="354" name="Shape 354"/>
          <p:cNvSpPr txBox="1"/>
          <p:nvPr>
            <p:ph idx="1" type="subTitle"/>
          </p:nvPr>
        </p:nvSpPr>
        <p:spPr>
          <a:xfrm>
            <a:off y="3786737" x="685800"/>
            <a:ext cy="1046400" cx="7772400"/>
          </a:xfrm>
          <a:prstGeom prst="rect">
            <a:avLst/>
          </a:prstGeom>
          <a:noFill/>
          <a:ln>
            <a:noFill/>
          </a:ln>
        </p:spPr>
        <p:txBody>
          <a:bodyPr bIns="91425" rIns="91425" lIns="91425" tIns="91425" anchor="t" anchorCtr="0">
            <a:sp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3000" lang="en" i="0">
                <a:solidFill>
                  <a:schemeClr val="dk2"/>
                </a:solidFill>
                <a:latin typeface="Arial"/>
                <a:ea typeface="Arial"/>
                <a:cs typeface="Arial"/>
                <a:sym typeface="Arial"/>
                <a:rtl val="0"/>
              </a:rPr>
              <a:t>News Gathering</a:t>
            </a:r>
          </a:p>
        </p:txBody>
      </p:sp>
    </p:spTree>
  </p:cSld>
  <p:clrMapOvr>
    <a:masterClrMapping/>
  </p:clrMapOvr>
  <p:transition spd="slow">
    <p:cut/>
  </p:transition>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8" name="Shape 358"/>
        <p:cNvGrpSpPr/>
        <p:nvPr/>
      </p:nvGrpSpPr>
      <p:grpSpPr>
        <a:xfrm>
          <a:off y="0" x="0"/>
          <a:ext cy="0" cx="0"/>
          <a:chOff y="0" x="0"/>
          <a:chExt cy="0" cx="0"/>
        </a:xfrm>
      </p:grpSpPr>
      <p:sp>
        <p:nvSpPr>
          <p:cNvPr id="359" name="Shape 35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investigative reporting</a:t>
            </a:r>
          </a:p>
        </p:txBody>
      </p:sp>
      <p:sp>
        <p:nvSpPr>
          <p:cNvPr id="360" name="Shape 360"/>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is an in-depth exploration of a specific topic, usually involving intensive background research, use of sources with first-hand connections to the topic, sometime data analysis through the use of databases, and extensive fact-checking. </a:t>
            </a:r>
          </a:p>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Probably the most famous example of this is the Woodward-Bernstein coverage of the Watergate scandal that led to President Nixon’s resignation. </a:t>
            </a:r>
          </a:p>
        </p:txBody>
      </p:sp>
    </p:spTree>
  </p:cSld>
  <p:clrMapOvr>
    <a:masterClrMapping/>
  </p:clrMapOvr>
  <p:transition spd="slow">
    <p:cut/>
  </p:transition>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4" name="Shape 364"/>
        <p:cNvGrpSpPr/>
        <p:nvPr/>
      </p:nvGrpSpPr>
      <p:grpSpPr>
        <a:xfrm>
          <a:off y="0" x="0"/>
          <a:ext cy="0" cx="0"/>
          <a:chOff y="0" x="0"/>
          <a:chExt cy="0" cx="0"/>
        </a:xfrm>
      </p:grpSpPr>
      <p:sp>
        <p:nvSpPr>
          <p:cNvPr id="365" name="Shape 365"/>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informed consent</a:t>
            </a:r>
          </a:p>
        </p:txBody>
      </p:sp>
      <p:sp>
        <p:nvSpPr>
          <p:cNvPr id="366" name="Shape 366"/>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At times, permission is needed to conduct an interview; also, some will grant an interview but only under certain conditions and prearrangements. </a:t>
            </a:r>
          </a:p>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is often used when there is a privacy issue involved. </a:t>
            </a:r>
          </a:p>
        </p:txBody>
      </p:sp>
    </p:spTree>
  </p:cSld>
  <p:clrMapOvr>
    <a:masterClrMapping/>
  </p:clrMapOvr>
  <p:transition spd="slow">
    <p:cut/>
  </p:transition>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0" name="Shape 370"/>
        <p:cNvGrpSpPr/>
        <p:nvPr/>
      </p:nvGrpSpPr>
      <p:grpSpPr>
        <a:xfrm>
          <a:off y="0" x="0"/>
          <a:ext cy="0" cx="0"/>
          <a:chOff y="0" x="0"/>
          <a:chExt cy="0" cx="0"/>
        </a:xfrm>
      </p:grpSpPr>
      <p:sp>
        <p:nvSpPr>
          <p:cNvPr id="371" name="Shape 371"/>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on the record</a:t>
            </a:r>
          </a:p>
        </p:txBody>
      </p:sp>
      <p:sp>
        <p:nvSpPr>
          <p:cNvPr id="372" name="Shape 372"/>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Information provided by a source may be used with full attribution.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is the preferred level of all information provided to a reporter, and reporters should seek to get as much information on the record for attribution as possible.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y="0" x="0"/>
          <a:ext cy="0" cx="0"/>
          <a:chOff y="0" x="0"/>
          <a:chExt cy="0" cx="0"/>
        </a:xfrm>
      </p:grpSpPr>
      <p:sp>
        <p:nvSpPr>
          <p:cNvPr id="53" name="Shape 53"/>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proximity</a:t>
            </a:r>
          </a:p>
        </p:txBody>
      </p:sp>
      <p:sp>
        <p:nvSpPr>
          <p:cNvPr id="54" name="Shape 54"/>
          <p:cNvSpPr txBox="1"/>
          <p:nvPr>
            <p:ph idx="1" type="body"/>
          </p:nvPr>
        </p:nvSpPr>
        <p:spPr>
          <a:xfrm>
            <a:off y="1600200" x="457200"/>
            <a:ext cy="3581398"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news value takes into consideration the location in which a news story occurs in relation to its audience. </a:t>
            </a:r>
          </a:p>
        </p:txBody>
      </p:sp>
    </p:spTree>
  </p:cSld>
  <p:clrMapOvr>
    <a:masterClrMapping/>
  </p:clrMapOvr>
  <p:transition spd="slow">
    <p:cut/>
  </p:transition>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6" name="Shape 376"/>
        <p:cNvGrpSpPr/>
        <p:nvPr/>
      </p:nvGrpSpPr>
      <p:grpSpPr>
        <a:xfrm>
          <a:off y="0" x="0"/>
          <a:ext cy="0" cx="0"/>
          <a:chOff y="0" x="0"/>
          <a:chExt cy="0" cx="0"/>
        </a:xfrm>
      </p:grpSpPr>
      <p:sp>
        <p:nvSpPr>
          <p:cNvPr id="377" name="Shape 377"/>
          <p:cNvSpPr txBox="1"/>
          <p:nvPr>
            <p:ph type="title"/>
          </p:nvPr>
        </p:nvSpPr>
        <p:spPr>
          <a:xfrm>
            <a:off y="274637" x="457200"/>
            <a:ext cy="715962"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250" lang="en" i="0">
                <a:solidFill>
                  <a:schemeClr val="dk1"/>
                </a:solidFill>
                <a:latin typeface="Helvetica Neue"/>
                <a:ea typeface="Helvetica Neue"/>
                <a:cs typeface="Helvetica Neue"/>
                <a:sym typeface="Helvetica Neue"/>
                <a:rtl val="0"/>
              </a:rPr>
              <a:t>off the record</a:t>
            </a:r>
          </a:p>
        </p:txBody>
      </p:sp>
      <p:sp>
        <p:nvSpPr>
          <p:cNvPr id="378" name="Shape 378"/>
          <p:cNvSpPr txBox="1"/>
          <p:nvPr>
            <p:ph idx="1" type="body"/>
          </p:nvPr>
        </p:nvSpPr>
        <p:spPr>
          <a:xfrm>
            <a:off y="1066800" x="457200"/>
            <a:ext cy="5714999"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Information is given with the expectation that the information will not be printed. </a:t>
            </a:r>
          </a:p>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ia an unwritten confidentiality agreement between reporter and source.</a:t>
            </a:r>
          </a:p>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Reporters must be extremely cautious with “off the record” information.  What is the motivation of the source for providing information that he/she does not want published?  </a:t>
            </a:r>
          </a:p>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Many reporters refuse to accept any off-the-record information.</a:t>
            </a:r>
          </a:p>
        </p:txBody>
      </p:sp>
    </p:spTree>
  </p:cSld>
  <p:clrMapOvr>
    <a:masterClrMapping/>
  </p:clrMapOvr>
  <p:transition spd="slow">
    <p:cut/>
  </p:transition>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2" name="Shape 382"/>
        <p:cNvGrpSpPr/>
        <p:nvPr/>
      </p:nvGrpSpPr>
      <p:grpSpPr>
        <a:xfrm>
          <a:off y="0" x="0"/>
          <a:ext cy="0" cx="0"/>
          <a:chOff y="0" x="0"/>
          <a:chExt cy="0" cx="0"/>
        </a:xfrm>
      </p:grpSpPr>
      <p:sp>
        <p:nvSpPr>
          <p:cNvPr id="383" name="Shape 383"/>
          <p:cNvSpPr txBox="1"/>
          <p:nvPr>
            <p:ph type="title"/>
          </p:nvPr>
        </p:nvSpPr>
        <p:spPr>
          <a:xfrm>
            <a:off y="274637" x="457200"/>
            <a:ext cy="868363"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confidential sources</a:t>
            </a:r>
          </a:p>
        </p:txBody>
      </p:sp>
      <p:sp>
        <p:nvSpPr>
          <p:cNvPr id="384" name="Shape 384"/>
          <p:cNvSpPr txBox="1"/>
          <p:nvPr>
            <p:ph idx="1" type="body"/>
          </p:nvPr>
        </p:nvSpPr>
        <p:spPr>
          <a:xfrm>
            <a:off y="1066800" x="304800"/>
            <a:ext cy="5791200" cx="8458200"/>
          </a:xfrm>
          <a:prstGeom prst="rect">
            <a:avLst/>
          </a:prstGeom>
          <a:noFill/>
          <a:ln>
            <a:noFill/>
          </a:ln>
        </p:spPr>
        <p:txBody>
          <a:bodyPr bIns="91425" rIns="91425" lIns="91425" tIns="91425" anchor="t" anchorCtr="0">
            <a:spAutoFit/>
          </a:bodyPr>
          <a:lstStyle/>
          <a:p>
            <a:pPr algn="l" rtl="0" lvl="0" marR="0" indent="-152400" marL="342900">
              <a:lnSpc>
                <a:spcPct val="80000"/>
              </a:lnSpc>
              <a:spcBef>
                <a:spcPts val="0"/>
              </a:spcBef>
              <a:spcAft>
                <a:spcPts val="0"/>
              </a:spcAft>
              <a:buClr>
                <a:schemeClr val="dk1"/>
              </a:buClr>
              <a:buSzPct val="25000"/>
              <a:buFont typeface="Helvetica Neue"/>
              <a:buNone/>
            </a:pPr>
            <a:r>
              <a:rPr strike="noStrike" u="none" b="0" cap="none" baseline="0" sz="2600" lang="en" i="0">
                <a:solidFill>
                  <a:schemeClr val="dk1"/>
                </a:solidFill>
                <a:latin typeface="Helvetica Neue"/>
                <a:ea typeface="Helvetica Neue"/>
                <a:cs typeface="Helvetica Neue"/>
                <a:sym typeface="Helvetica Neue"/>
                <a:rtl val="0"/>
              </a:rPr>
              <a:t>Also known as unnamed sources, confidential sources are used in a story only if </a:t>
            </a:r>
            <a:r>
              <a:rPr strike="noStrike" u="none" b="0" cap="none" baseline="0" sz="2600" lang="en" i="1">
                <a:solidFill>
                  <a:schemeClr val="dk1"/>
                </a:solidFill>
                <a:latin typeface="Helvetica Neue"/>
                <a:ea typeface="Helvetica Neue"/>
                <a:cs typeface="Helvetica Neue"/>
                <a:sym typeface="Helvetica Neue"/>
                <a:rtl val="0"/>
              </a:rPr>
              <a:t>all four </a:t>
            </a:r>
            <a:r>
              <a:rPr strike="noStrike" u="none" b="0" cap="none" baseline="0" sz="2600" lang="en" i="0">
                <a:solidFill>
                  <a:schemeClr val="dk1"/>
                </a:solidFill>
                <a:latin typeface="Helvetica Neue"/>
                <a:ea typeface="Helvetica Neue"/>
                <a:cs typeface="Helvetica Neue"/>
                <a:sym typeface="Helvetica Neue"/>
                <a:rtl val="0"/>
              </a:rPr>
              <a:t>of these conditions is met: </a:t>
            </a:r>
          </a:p>
          <a:p>
            <a:pPr algn="l" rtl="0" lvl="0" marR="0" indent="0" marL="190500">
              <a:lnSpc>
                <a:spcPct val="80000"/>
              </a:lnSpc>
              <a:spcBef>
                <a:spcPts val="0"/>
              </a:spcBef>
              <a:spcAft>
                <a:spcPts val="0"/>
              </a:spcAft>
              <a:buClr>
                <a:schemeClr val="dk1"/>
              </a:buClr>
              <a:buSzPct val="25000"/>
              <a:buFont typeface="Helvetica Neue"/>
              <a:buNone/>
            </a:pPr>
            <a:r>
              <a:rPr strike="noStrike" u="none" b="0" cap="none" baseline="0" sz="2600" lang="en" i="0">
                <a:solidFill>
                  <a:schemeClr val="dk1"/>
                </a:solidFill>
                <a:latin typeface="Helvetica Neue"/>
                <a:ea typeface="Helvetica Neue"/>
                <a:cs typeface="Helvetica Neue"/>
                <a:sym typeface="Helvetica Neue"/>
                <a:rtl val="0"/>
              </a:rPr>
              <a:t>1) There exists an overwhelming public concern for the story. </a:t>
            </a:r>
          </a:p>
          <a:p>
            <a:pPr algn="l" rtl="0" lvl="0" marR="0" indent="0" marL="190500">
              <a:lnSpc>
                <a:spcPct val="80000"/>
              </a:lnSpc>
              <a:spcBef>
                <a:spcPts val="0"/>
              </a:spcBef>
              <a:spcAft>
                <a:spcPts val="0"/>
              </a:spcAft>
              <a:buClr>
                <a:schemeClr val="dk1"/>
              </a:buClr>
              <a:buSzPct val="25000"/>
              <a:buFont typeface="Helvetica Neue"/>
              <a:buNone/>
            </a:pPr>
            <a:r>
              <a:rPr strike="noStrike" u="none" b="0" cap="none" baseline="0" sz="2600" lang="en" i="0">
                <a:solidFill>
                  <a:schemeClr val="dk1"/>
                </a:solidFill>
                <a:latin typeface="Helvetica Neue"/>
                <a:ea typeface="Helvetica Neue"/>
                <a:cs typeface="Helvetica Neue"/>
                <a:sym typeface="Helvetica Neue"/>
                <a:rtl val="0"/>
              </a:rPr>
              <a:t>2) There is absolutely no other way to get the information on the record.</a:t>
            </a:r>
          </a:p>
          <a:p>
            <a:pPr algn="l" rtl="0" lvl="0" marR="0" indent="0" marL="190500">
              <a:lnSpc>
                <a:spcPct val="80000"/>
              </a:lnSpc>
              <a:spcBef>
                <a:spcPts val="0"/>
              </a:spcBef>
              <a:spcAft>
                <a:spcPts val="0"/>
              </a:spcAft>
              <a:buClr>
                <a:schemeClr val="dk1"/>
              </a:buClr>
              <a:buSzPct val="25000"/>
              <a:buFont typeface="Helvetica Neue"/>
              <a:buNone/>
            </a:pPr>
            <a:r>
              <a:rPr strike="noStrike" u="none" b="0" cap="none" baseline="0" sz="2600" lang="en" i="0">
                <a:solidFill>
                  <a:schemeClr val="dk1"/>
                </a:solidFill>
                <a:latin typeface="Helvetica Neue"/>
                <a:ea typeface="Helvetica Neue"/>
                <a:cs typeface="Helvetica Neue"/>
                <a:sym typeface="Helvetica Neue"/>
                <a:rtl val="0"/>
              </a:rPr>
              <a:t>3) The information from the source is verifiable, and the source has first-hand knowledge.</a:t>
            </a:r>
          </a:p>
          <a:p>
            <a:pPr algn="l" rtl="0" lvl="0" marR="0" indent="0" marL="190500">
              <a:lnSpc>
                <a:spcPct val="80000"/>
              </a:lnSpc>
              <a:spcBef>
                <a:spcPts val="0"/>
              </a:spcBef>
              <a:spcAft>
                <a:spcPts val="0"/>
              </a:spcAft>
              <a:buClr>
                <a:schemeClr val="dk1"/>
              </a:buClr>
              <a:buSzPct val="25000"/>
              <a:buFont typeface="Helvetica Neue"/>
              <a:buNone/>
            </a:pPr>
            <a:r>
              <a:rPr strike="noStrike" u="none" b="0" cap="none" baseline="0" sz="2600" lang="en" i="0">
                <a:solidFill>
                  <a:schemeClr val="dk1"/>
                </a:solidFill>
                <a:latin typeface="Helvetica Neue"/>
                <a:ea typeface="Helvetica Neue"/>
                <a:cs typeface="Helvetica Neue"/>
                <a:sym typeface="Helvetica Neue"/>
                <a:rtl val="0"/>
              </a:rPr>
              <a:t>4) The reporter must be able to reveal why he/she cannot name the source along with promises made to the source. </a:t>
            </a:r>
          </a:p>
          <a:p>
            <a:pPr algn="l" rtl="0" lvl="0" marR="0" indent="0" marL="190500">
              <a:lnSpc>
                <a:spcPct val="80000"/>
              </a:lnSpc>
              <a:spcBef>
                <a:spcPts val="0"/>
              </a:spcBef>
              <a:spcAft>
                <a:spcPts val="0"/>
              </a:spcAft>
              <a:buClr>
                <a:schemeClr val="dk1"/>
              </a:buClr>
              <a:buFont typeface="Arial"/>
              <a:buNone/>
            </a:pPr>
            <a:r>
              <a:t/>
            </a:r>
            <a:endParaRPr strike="noStrike" u="none" b="0" cap="none" baseline="0" sz="2600" i="0">
              <a:solidFill>
                <a:schemeClr val="dk1"/>
              </a:solidFill>
              <a:latin typeface="Helvetica Neue"/>
              <a:ea typeface="Helvetica Neue"/>
              <a:cs typeface="Helvetica Neue"/>
              <a:sym typeface="Helvetica Neue"/>
              <a:rtl val="0"/>
            </a:endParaRPr>
          </a:p>
          <a:p>
            <a:pPr algn="l" rtl="0" lvl="0" marR="0" indent="0" marL="190500">
              <a:lnSpc>
                <a:spcPct val="80000"/>
              </a:lnSpc>
              <a:spcBef>
                <a:spcPts val="0"/>
              </a:spcBef>
              <a:spcAft>
                <a:spcPts val="0"/>
              </a:spcAft>
              <a:buClr>
                <a:schemeClr val="dk1"/>
              </a:buClr>
              <a:buSzPct val="25000"/>
              <a:buFont typeface="Helvetica Neue"/>
              <a:buNone/>
            </a:pPr>
            <a:r>
              <a:rPr strike="noStrike" u="none" b="1" cap="none" baseline="0" sz="2600" lang="en" i="0">
                <a:solidFill>
                  <a:schemeClr val="accent6"/>
                </a:solidFill>
                <a:latin typeface="Helvetica Neue"/>
                <a:ea typeface="Helvetica Neue"/>
                <a:cs typeface="Helvetica Neue"/>
                <a:sym typeface="Helvetica Neue"/>
                <a:rtl val="0"/>
              </a:rPr>
              <a:t>Proceed with confidential sources only with extreme caution!</a:t>
            </a:r>
          </a:p>
          <a:p>
            <a:pPr algn="l" rtl="0" lvl="0" marR="0" indent="0" marL="190500">
              <a:lnSpc>
                <a:spcPct val="80000"/>
              </a:lnSpc>
              <a:spcBef>
                <a:spcPts val="0"/>
              </a:spcBef>
              <a:spcAft>
                <a:spcPts val="0"/>
              </a:spcAft>
              <a:buClr>
                <a:schemeClr val="dk1"/>
              </a:buClr>
              <a:buFont typeface="Arial"/>
              <a:buNone/>
            </a:pPr>
            <a:r>
              <a:t/>
            </a:r>
            <a:endParaRPr strike="noStrike" u="sng" b="0" cap="none" baseline="0" sz="2600" i="0">
              <a:solidFill>
                <a:schemeClr val="hlink"/>
              </a:solidFill>
              <a:latin typeface="Helvetica Neue"/>
              <a:ea typeface="Helvetica Neue"/>
              <a:cs typeface="Helvetica Neue"/>
              <a:sym typeface="Helvetica Neue"/>
              <a:hlinkClick r:id="rId3"/>
              <a:rtl val="0"/>
            </a:endParaRPr>
          </a:p>
          <a:p>
            <a:pPr algn="l" rtl="0" lvl="0" marR="0" indent="0" marL="190500">
              <a:lnSpc>
                <a:spcPct val="80000"/>
              </a:lnSpc>
              <a:spcBef>
                <a:spcPts val="0"/>
              </a:spcBef>
              <a:spcAft>
                <a:spcPts val="0"/>
              </a:spcAft>
              <a:buClr>
                <a:schemeClr val="dk1"/>
              </a:buClr>
              <a:buSzPct val="25000"/>
              <a:buFont typeface="Helvetica Neue"/>
              <a:buNone/>
            </a:pPr>
            <a:r>
              <a:rPr strike="noStrike" u="sng" b="0" cap="none" baseline="0" sz="1000" lang="en" i="0">
                <a:solidFill>
                  <a:schemeClr val="hlink"/>
                </a:solidFill>
                <a:latin typeface="Helvetica Neue"/>
                <a:ea typeface="Helvetica Neue"/>
                <a:cs typeface="Helvetica Neue"/>
                <a:sym typeface="Helvetica Neue"/>
                <a:hlinkClick r:id="rId4"/>
                <a:rtl val="0"/>
              </a:rPr>
              <a:t>http://www.poynter.org/uncategorized/1755/guidelines-for-interviewing-confidential-sources-who-when-and-why/</a:t>
            </a:r>
          </a:p>
        </p:txBody>
      </p:sp>
    </p:spTree>
  </p:cSld>
  <p:clrMapOvr>
    <a:masterClrMapping/>
  </p:clrMapOvr>
  <p:transition spd="slow">
    <p:cut/>
  </p:transition>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8" name="Shape 388"/>
        <p:cNvGrpSpPr/>
        <p:nvPr/>
      </p:nvGrpSpPr>
      <p:grpSpPr>
        <a:xfrm>
          <a:off y="0" x="0"/>
          <a:ext cy="0" cx="0"/>
          <a:chOff y="0" x="0"/>
          <a:chExt cy="0" cx="0"/>
        </a:xfrm>
      </p:grpSpPr>
      <p:sp>
        <p:nvSpPr>
          <p:cNvPr id="389" name="Shape 38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background</a:t>
            </a:r>
          </a:p>
        </p:txBody>
      </p:sp>
      <p:sp>
        <p:nvSpPr>
          <p:cNvPr id="390" name="Shape 390"/>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Information provided by an unnamed source for publication, but with no source attached. Often background sources are generally described, such as “a U.S. State Department official,”  as a means to signal to readers that the information does have a legitimate source.</a:t>
            </a:r>
            <a:br>
              <a:rPr strike="noStrike" u="none" b="0" cap="none" baseline="0" sz="3000" lang="en" i="0">
                <a:solidFill>
                  <a:schemeClr val="dk1"/>
                </a:solidFill>
                <a:latin typeface="Helvetica Neue"/>
                <a:ea typeface="Helvetica Neue"/>
                <a:cs typeface="Helvetica Neue"/>
                <a:sym typeface="Helvetica Neue"/>
                <a:rtl val="0"/>
              </a:rPr>
            </a:br>
            <a:r>
              <a:rPr strike="noStrike" u="none" b="0" cap="none" baseline="0" sz="3000" lang="en" i="0">
                <a:solidFill>
                  <a:schemeClr val="dk1"/>
                </a:solidFill>
                <a:latin typeface="Helvetica Neue"/>
                <a:ea typeface="Helvetica Neue"/>
                <a:cs typeface="Helvetica Neue"/>
                <a:sym typeface="Helvetica Neue"/>
                <a:rtl val="0"/>
              </a:rPr>
              <a:t>A common term for this is “not for attribution.” Also known as on background.</a:t>
            </a:r>
          </a:p>
        </p:txBody>
      </p:sp>
    </p:spTree>
  </p:cSld>
  <p:clrMapOvr>
    <a:masterClrMapping/>
  </p:clrMapOvr>
  <p:transition spd="slow">
    <p:cut/>
  </p:transition>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4" name="Shape 394"/>
        <p:cNvGrpSpPr/>
        <p:nvPr/>
      </p:nvGrpSpPr>
      <p:grpSpPr>
        <a:xfrm>
          <a:off y="0" x="0"/>
          <a:ext cy="0" cx="0"/>
          <a:chOff y="0" x="0"/>
          <a:chExt cy="0" cx="0"/>
        </a:xfrm>
      </p:grpSpPr>
      <p:sp>
        <p:nvSpPr>
          <p:cNvPr id="395" name="Shape 395"/>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on deep background</a:t>
            </a:r>
          </a:p>
        </p:txBody>
      </p:sp>
      <p:sp>
        <p:nvSpPr>
          <p:cNvPr id="396" name="Shape 396"/>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Information is given by a source, but no attribution is given. </a:t>
            </a:r>
          </a:p>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While “on background” information allows reporter to attribute the source’s position in general terms, “on deep background” does not.</a:t>
            </a:r>
          </a:p>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In practice, this type of information requires confirmation from other sources, particularly those with other partisan views, before publication.</a:t>
            </a:r>
          </a:p>
        </p:txBody>
      </p:sp>
    </p:spTree>
  </p:cSld>
  <p:clrMapOvr>
    <a:masterClrMapping/>
  </p:clrMapOvr>
  <p:transition spd="slow">
    <p:cut/>
  </p:transition>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0" name="Shape 400"/>
        <p:cNvGrpSpPr/>
        <p:nvPr/>
      </p:nvGrpSpPr>
      <p:grpSpPr>
        <a:xfrm>
          <a:off y="0" x="0"/>
          <a:ext cy="0" cx="0"/>
          <a:chOff y="0" x="0"/>
          <a:chExt cy="0" cx="0"/>
        </a:xfrm>
      </p:grpSpPr>
      <p:sp>
        <p:nvSpPr>
          <p:cNvPr id="401" name="Shape 401"/>
          <p:cNvSpPr txBox="1"/>
          <p:nvPr>
            <p:ph type="title"/>
          </p:nvPr>
        </p:nvSpPr>
        <p:spPr>
          <a:xfrm>
            <a:off y="274637" x="457200"/>
            <a:ext cy="868363"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confirmation</a:t>
            </a:r>
          </a:p>
        </p:txBody>
      </p:sp>
      <p:sp>
        <p:nvSpPr>
          <p:cNvPr id="402" name="Shape 402"/>
          <p:cNvSpPr txBox="1"/>
          <p:nvPr>
            <p:ph idx="1" type="body"/>
          </p:nvPr>
        </p:nvSpPr>
        <p:spPr>
          <a:xfrm>
            <a:off y="1447800" x="457200"/>
            <a:ext cy="5120099"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The process of determining that information is supported by evidence. Here, information is verified, fact-checked.</a:t>
            </a:r>
          </a:p>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With news information, reporters will wait for first-hand acknowledgement of information that might be received first by second-hand sources.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Sometimes background or confidential sources will be willing to confirm information that they would not initially provide.</a:t>
            </a:r>
          </a:p>
        </p:txBody>
      </p:sp>
    </p:spTree>
  </p:cSld>
  <p:clrMapOvr>
    <a:masterClrMapping/>
  </p:clrMapOvr>
  <p:transition spd="slow">
    <p:cut/>
  </p:transition>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6" name="Shape 406"/>
        <p:cNvGrpSpPr/>
        <p:nvPr/>
      </p:nvGrpSpPr>
      <p:grpSpPr>
        <a:xfrm>
          <a:off y="0" x="0"/>
          <a:ext cy="0" cx="0"/>
          <a:chOff y="0" x="0"/>
          <a:chExt cy="0" cx="0"/>
        </a:xfrm>
      </p:grpSpPr>
      <p:sp>
        <p:nvSpPr>
          <p:cNvPr id="407" name="Shape 407"/>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gotcha</a:t>
            </a:r>
          </a:p>
        </p:txBody>
      </p:sp>
      <p:sp>
        <p:nvSpPr>
          <p:cNvPr id="408" name="Shape 408"/>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A news gathering technique used to get sources to provide information that is damaging or will discredit them. </a:t>
            </a:r>
          </a:p>
        </p:txBody>
      </p:sp>
    </p:spTree>
  </p:cSld>
  <p:clrMapOvr>
    <a:masterClrMapping/>
  </p:clrMapOvr>
  <p:transition spd="slow">
    <p:cut/>
  </p:transition>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2" name="Shape 412"/>
        <p:cNvGrpSpPr/>
        <p:nvPr/>
      </p:nvGrpSpPr>
      <p:grpSpPr>
        <a:xfrm>
          <a:off y="0" x="0"/>
          <a:ext cy="0" cx="0"/>
          <a:chOff y="0" x="0"/>
          <a:chExt cy="0" cx="0"/>
        </a:xfrm>
      </p:grpSpPr>
      <p:sp>
        <p:nvSpPr>
          <p:cNvPr id="413" name="Shape 413"/>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probe</a:t>
            </a:r>
          </a:p>
        </p:txBody>
      </p:sp>
      <p:sp>
        <p:nvSpPr>
          <p:cNvPr id="414" name="Shape 414"/>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simply means to fully investigate a story. Another term for this is dig. Thoroughness is a must for efficient news gathering. One technique that emphasizes probing is the use of follow up questions.</a:t>
            </a:r>
          </a:p>
        </p:txBody>
      </p:sp>
    </p:spTree>
  </p:cSld>
  <p:clrMapOvr>
    <a:masterClrMapping/>
  </p:clrMapOvr>
  <p:transition spd="slow">
    <p:cut/>
  </p:transition>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8" name="Shape 418"/>
        <p:cNvGrpSpPr/>
        <p:nvPr/>
      </p:nvGrpSpPr>
      <p:grpSpPr>
        <a:xfrm>
          <a:off y="0" x="0"/>
          <a:ext cy="0" cx="0"/>
          <a:chOff y="0" x="0"/>
          <a:chExt cy="0" cx="0"/>
        </a:xfrm>
      </p:grpSpPr>
      <p:sp>
        <p:nvSpPr>
          <p:cNvPr id="419" name="Shape 41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undercover reporting</a:t>
            </a:r>
          </a:p>
        </p:txBody>
      </p:sp>
      <p:sp>
        <p:nvSpPr>
          <p:cNvPr id="420" name="Shape 420"/>
          <p:cNvSpPr txBox="1"/>
          <p:nvPr>
            <p:ph idx="1" type="body"/>
          </p:nvPr>
        </p:nvSpPr>
        <p:spPr>
          <a:xfrm>
            <a:off y="1600200" x="457200"/>
            <a:ext cy="49677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A reporter becomes part of a group, experiencing it from the inside in order to provide a first-hand account. Often, the reporting focuses on social issues and conditions that do not provide normal access for story coverage. An element of deception is used to report stories in this manner. </a:t>
            </a:r>
          </a:p>
        </p:txBody>
      </p:sp>
    </p:spTree>
  </p:cSld>
  <p:clrMapOvr>
    <a:masterClrMapping/>
  </p:clrMapOvr>
  <p:transition spd="slow">
    <p:cut/>
  </p:transition>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4" name="Shape 424"/>
        <p:cNvGrpSpPr/>
        <p:nvPr/>
      </p:nvGrpSpPr>
      <p:grpSpPr>
        <a:xfrm>
          <a:off y="0" x="0"/>
          <a:ext cy="0" cx="0"/>
          <a:chOff y="0" x="0"/>
          <a:chExt cy="0" cx="0"/>
        </a:xfrm>
      </p:grpSpPr>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y="0" x="0"/>
          <a:ext cy="0" cx="0"/>
          <a:chOff y="0" x="0"/>
          <a:chExt cy="0" cx="0"/>
        </a:xfrm>
      </p:grpSpPr>
      <p:sp>
        <p:nvSpPr>
          <p:cNvPr id="59" name="Shape 59"/>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consequence</a:t>
            </a:r>
          </a:p>
        </p:txBody>
      </p:sp>
      <p:sp>
        <p:nvSpPr>
          <p:cNvPr id="60" name="Shape 60"/>
          <p:cNvSpPr txBox="1"/>
          <p:nvPr>
            <p:ph idx="1" type="body"/>
          </p:nvPr>
        </p:nvSpPr>
        <p:spPr>
          <a:xfrm>
            <a:off y="1600200" x="381000"/>
            <a:ext cy="43434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news value deals with the importance of a story. </a:t>
            </a:r>
          </a:p>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It is also sometimes called “impact,” because news informs readers and viewers about events that have an impact on them.</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prominence</a:t>
            </a:r>
          </a:p>
        </p:txBody>
      </p:sp>
      <p:sp>
        <p:nvSpPr>
          <p:cNvPr id="66" name="Shape 66"/>
          <p:cNvSpPr txBox="1"/>
          <p:nvPr>
            <p:ph idx="1" type="body"/>
          </p:nvPr>
        </p:nvSpPr>
        <p:spPr>
          <a:xfrm>
            <a:off y="1600200" x="457200"/>
            <a:ext cy="3124199"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This news value relates to a story that includes high profile individuals. Celebrities, athletes, or politicians are examples.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type="title"/>
          </p:nvPr>
        </p:nvSpPr>
        <p:spPr>
          <a:xfrm>
            <a:off y="274637" x="457200"/>
            <a:ext cy="1143000" cx="8229600"/>
          </a:xfrm>
          <a:prstGeom prst="rect">
            <a:avLst/>
          </a:prstGeom>
          <a:noFill/>
          <a:ln>
            <a:noFill/>
          </a:ln>
        </p:spPr>
        <p:txBody>
          <a:bodyPr bIns="91425" rIns="91425" lIns="91425" tIns="91425" anchor="b" anchorCtr="0">
            <a:sp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 i="0">
                <a:solidFill>
                  <a:schemeClr val="dk1"/>
                </a:solidFill>
                <a:latin typeface="Helvetica Neue"/>
                <a:ea typeface="Helvetica Neue"/>
                <a:cs typeface="Helvetica Neue"/>
                <a:sym typeface="Helvetica Neue"/>
                <a:rtl val="0"/>
              </a:rPr>
              <a:t>novelty</a:t>
            </a:r>
          </a:p>
        </p:txBody>
      </p:sp>
      <p:sp>
        <p:nvSpPr>
          <p:cNvPr id="72" name="Shape 72"/>
          <p:cNvSpPr txBox="1"/>
          <p:nvPr>
            <p:ph idx="1" type="body"/>
          </p:nvPr>
        </p:nvSpPr>
        <p:spPr>
          <a:xfrm>
            <a:off y="1600200" x="457200"/>
            <a:ext cy="3276600" cx="8229600"/>
          </a:xfrm>
          <a:prstGeom prst="rect">
            <a:avLst/>
          </a:prstGeom>
          <a:noFill/>
          <a:ln>
            <a:noFill/>
          </a:ln>
        </p:spPr>
        <p:txBody>
          <a:bodyPr bIns="91425" rIns="91425" lIns="91425" tIns="91425" anchor="t" anchorCtr="0">
            <a:sp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 i="0">
                <a:solidFill>
                  <a:schemeClr val="dk1"/>
                </a:solidFill>
                <a:latin typeface="Helvetica Neue"/>
                <a:ea typeface="Helvetica Neue"/>
                <a:cs typeface="Helvetica Neue"/>
                <a:sym typeface="Helvetica Neue"/>
                <a:rtl val="0"/>
              </a:rPr>
              <a:t>Also known as oddity or rarity, this news value focuses on a story that is unusual and highly interesting.</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