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x="6858000" cy="9144000"/>
  <p:embeddedFontLst>
    <p:embeddedFont>
      <p:font typeface="Garamond"/>
      <p:regular r:id="rId22"/>
      <p:bold r:id="rId23"/>
      <p:italic r:id="rId24"/>
      <p:boldItalic r:id="rId25"/>
    </p:embeddedFont>
    <p:embeddedFont>
      <p:font typeface="Helvetica Neue"/>
      <p:regular r:id="rId26"/>
      <p:bold r:id="rId27"/>
      <p:italic r:id="rId28"/>
      <p:boldItalic r:id="rId29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Garamond-regular.fntdata"/><Relationship Id="rId21" Type="http://schemas.openxmlformats.org/officeDocument/2006/relationships/slide" Target="slides/slide16.xml"/><Relationship Id="rId24" Type="http://schemas.openxmlformats.org/officeDocument/2006/relationships/font" Target="fonts/Garamond-italic.fntdata"/><Relationship Id="rId23" Type="http://schemas.openxmlformats.org/officeDocument/2006/relationships/font" Target="fonts/Garamon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HelveticaNeue-regular.fntdata"/><Relationship Id="rId25" Type="http://schemas.openxmlformats.org/officeDocument/2006/relationships/font" Target="fonts/Garamond-boldItalic.fntdata"/><Relationship Id="rId28" Type="http://schemas.openxmlformats.org/officeDocument/2006/relationships/font" Target="fonts/HelveticaNeue-italic.fntdata"/><Relationship Id="rId27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HelveticaNeue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714752" y="685800"/>
            <a:ext cx="3429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defRPr b="0" baseline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defRPr b="0" baseline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defRPr b="0" baseline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defRPr b="0" baseline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defRPr b="0" baseline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defRPr b="0" baseline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defRPr b="0" baseline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defRPr b="0" baseline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slide show can end here. An research/review assignment follows, or you may go from here to assigning students to create their own </a:t>
            </a:r>
            <a:r>
              <a:rPr lang="en"/>
              <a:t>Q-and-A</a:t>
            </a:r>
            <a:r>
              <a:rPr b="0" baseline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1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While print coverage limits the use of this format, online sites can create a section that focuses on the use of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Q-and-A</a:t>
            </a:r>
            <a:r>
              <a:rPr b="0" baseline="0" i="0" lang="en" sz="1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interviews as well as use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Q-and-A</a:t>
            </a:r>
            <a:r>
              <a:rPr b="0" baseline="0" i="0" lang="en" sz="1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interviews to sidebar or color traditional coverage.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1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use of audio and video can also enhance the use of this format online.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following slide is available at teacher option,  if you have a website and would like students to begin planning a </a:t>
            </a:r>
            <a:r>
              <a:rPr lang="en"/>
              <a:t>Q-and-A</a:t>
            </a:r>
            <a:r>
              <a:rPr b="0" baseline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section online.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1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Most importantly for teachers and editors, it creates frequent interviewing practice for staff.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1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While the formal, sit-down interview is an excellent format for traditional reporting and is much like a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Q-and-A</a:t>
            </a:r>
            <a:r>
              <a:rPr b="0" baseline="0" i="0" lang="en" sz="1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a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Q-and-A</a:t>
            </a:r>
            <a:r>
              <a:rPr b="0" baseline="0" i="0" lang="en" sz="1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format of publication requires the interviewer to be on-spot from the start to finish.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/>
          <p:nvPr>
            <p:ph idx="2" type="sldImg"/>
          </p:nvPr>
        </p:nvSpPr>
        <p:spPr>
          <a:xfrm>
            <a:off x="1714752" y="685800"/>
            <a:ext cx="3429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1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will focus more on the event, topic or issue, and less on the source itself, other than the connection the source has with the event, topic or issue. 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1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Expect this interview to be shorter than the soft news interview and more specific in the style of questions/answers that serve as reaction.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" sz="1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Reporters use the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Q-and-A</a:t>
            </a:r>
            <a:r>
              <a:rPr b="0" baseline="0" i="0" lang="en" sz="1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to get reaction from sources somehow connected to the topic/issue.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" sz="1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This approach can also focus on the timely, up to the minute story. Sports coverage applies.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students what they would research before planning questions for these </a:t>
            </a:r>
            <a:r>
              <a:rPr lang="en"/>
              <a:t>Q-and-A</a:t>
            </a:r>
            <a:r>
              <a:rPr b="0" baseline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1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Human interest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Q-and-A</a:t>
            </a:r>
            <a:r>
              <a:rPr b="0" baseline="0" i="0" lang="en" sz="1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interviews might provide more background information, while a trend focus might just get to the point.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research would you need for these </a:t>
            </a:r>
            <a:r>
              <a:rPr lang="en"/>
              <a:t>Q-and-A</a:t>
            </a:r>
            <a:r>
              <a:rPr b="0" baseline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 Discuss.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3048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3048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</a:defRPr>
            </a:lvl3pPr>
            <a:lvl4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</a:defRPr>
            </a:lvl4pPr>
            <a:lvl5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</a:defRPr>
            </a:lvl5pPr>
            <a:lvl6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</a:defRPr>
            </a:lvl6pPr>
            <a:lvl7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</a:defRPr>
            </a:lvl7pPr>
            <a:lvl8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</a:defRPr>
            </a:lvl8pPr>
            <a:lvl9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indent="457200" rtl="0">
              <a:spcBef>
                <a:spcPts val="0"/>
              </a:spcBef>
              <a:defRPr/>
            </a:lvl2pPr>
            <a:lvl3pPr indent="914400" rtl="0">
              <a:spcBef>
                <a:spcPts val="0"/>
              </a:spcBef>
              <a:defRPr/>
            </a:lvl3pPr>
            <a:lvl4pPr indent="1371600"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1450" marL="285750" rtl="0" algn="ctr">
              <a:spcBef>
                <a:spcPts val="360"/>
              </a:spcBef>
              <a:buFont typeface="Arial"/>
              <a:buNone/>
              <a:defRPr sz="1800"/>
            </a:lvl1pPr>
            <a:lvl2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2286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</a:defRPr>
            </a:lvl3pPr>
            <a:lvl4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</a:defRPr>
            </a:lvl4pPr>
            <a:lvl5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</a:defRPr>
            </a:lvl5pPr>
            <a:lvl6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</a:defRPr>
            </a:lvl6pPr>
            <a:lvl7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</a:defRPr>
            </a:lvl7pPr>
            <a:lvl8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</a:defRPr>
            </a:lvl8pPr>
            <a:lvl9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baseline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-133350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-76200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-114300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-114300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-114300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-114300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-114300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-114300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685800" y="2911448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304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r>
              <a:rPr b="0" baseline="0" i="0" lang="en" sz="96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  <a:rtl val="0"/>
              </a:rPr>
              <a:t>Q</a:t>
            </a:r>
            <a:r>
              <a:rPr b="0" lang="en" sz="9600">
                <a:latin typeface="Garamond"/>
                <a:ea typeface="Garamond"/>
                <a:cs typeface="Garamond"/>
                <a:sym typeface="Garamond"/>
                <a:rtl val="0"/>
              </a:rPr>
              <a:t>-and-</a:t>
            </a:r>
            <a:r>
              <a:rPr b="0" baseline="0" i="0" lang="en" sz="96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  <a:rtl val="0"/>
              </a:rPr>
              <a:t>A Interviews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685800" y="5460062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" sz="3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News Gathering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74637"/>
            <a:ext cx="8229600" cy="7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Plan for flow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234460" y="1101969"/>
            <a:ext cx="8721970" cy="56036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Allow your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Q-and-A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to have a feel of </a:t>
            </a:r>
            <a:r>
              <a:rPr b="0" baseline="0" i="0" lang="en" sz="3000" u="none" cap="none" strike="noStrike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storytelling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. In other words, ask questions in a chronological order.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Focus on the </a:t>
            </a:r>
            <a:r>
              <a:rPr b="0" baseline="0" i="0" lang="en" sz="3000" u="none" cap="none" strike="noStrike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specifics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of the topic.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Avoid questions that are too general. Make sure you </a:t>
            </a:r>
            <a:r>
              <a:rPr b="0" baseline="0" i="0" lang="en" sz="3000" u="none" cap="none" strike="noStrike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follow up</a:t>
            </a:r>
            <a:r>
              <a:rPr b="0" baseline="0" i="0" lang="en" sz="3000" u="none" cap="none" strike="noStrike">
                <a:solidFill>
                  <a:srgbClr val="0070C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on responses.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3000" u="none" cap="none" strike="noStrike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Listen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for interesting points and ask for elaboration.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74637"/>
            <a:ext cx="8229600" cy="8742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When you transcribe … 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257908" y="1430215"/>
            <a:ext cx="8428891" cy="51376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57200" lvl="0" marL="647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Always provide a brief introduction to the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Q-and-A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that introduces the source. 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Set the questions and the responses apart typographically (questions usually in bold; responses in regular type). 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the formatting determined by your staff’s style guide.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Be aware of AP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tyle.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Do not use quotation marks.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152400"/>
            <a:ext cx="8229600" cy="7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" sz="36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Example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205150" y="844050"/>
            <a:ext cx="8897699" cy="6000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For the past three years senior Nicki Garanzini has been dressing up as an elf and handing out candy canes.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When did you start dressing up as an elf?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 don’t think I did it during freshman year, but I definitely did it sophomore year. So it’s been at least three years now.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 did you start dressing up like an elf?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 like wearing costumes and it’s also a great way to get people in the Christmas spirit right before break.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kind of candy canes do you hand out?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 hand out candy canes to friends and people I’ve worked with … and each year they've been a different flavor. This year I have classic, Jolly Rancher, Wonka Spree, and cherry rainbow candy canes.</a:t>
            </a:r>
          </a:p>
          <a:p>
            <a:pPr indent="-152400" lvl="0" marL="17145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(Chris Marshall, online writer 2012-13, </a:t>
            </a:r>
            <a:r>
              <a:rPr b="0" baseline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South Lakes Sentinel,</a:t>
            </a:r>
            <a:br>
              <a:rPr i="1" lang="en" sz="1800">
                <a:rtl val="0"/>
              </a:rPr>
            </a:br>
            <a:r>
              <a:rPr b="0" baseline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South Lakes High School, Reston, Virginia)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74637"/>
            <a:ext cx="8229600" cy="90939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Check out more examples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453662"/>
            <a:ext cx="8229600" cy="51142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Find three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Q-and-A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interviews published in professional publications or websites, or recorded and posted o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nline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.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Choose a variety of formats or media.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Look at how the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Q-and-A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is formatted, how the interview begins, how it flows (look for conversational tone) and how it concludes.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74637"/>
            <a:ext cx="8229600" cy="55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Assignment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39974" y="984725"/>
            <a:ext cx="8508599" cy="57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514350" lvl="0" marL="7048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List: </a:t>
            </a:r>
          </a:p>
          <a:p>
            <a:pPr indent="-520700" lvl="1" marL="1104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en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Publication or network that produced the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Q-and-A</a:t>
            </a:r>
            <a:r>
              <a:rPr b="0" baseline="0" i="0" lang="en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.</a:t>
            </a:r>
          </a:p>
          <a:p>
            <a:pPr indent="-520700" lvl="1" marL="1104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en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Name of interviewer. </a:t>
            </a:r>
          </a:p>
          <a:p>
            <a:pPr indent="-520700" lvl="1" marL="1104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en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Name of subject.  </a:t>
            </a:r>
          </a:p>
          <a:p>
            <a:pPr indent="-520700" lvl="1" marL="1104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en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Topic of the interview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2. Compare and contrast live interviews (audio and video) and</a:t>
            </a:r>
            <a:r>
              <a:rPr b="1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printed interview.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3. Evaluate one of the interviews. Is there an effective exchange of questions and answers? Does the interviewer succeed in gathering news of interest and importance?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Creating a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Q-and-A</a:t>
            </a: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</a:t>
            </a: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ection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81000" y="1600200"/>
            <a:ext cx="8229600" cy="50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If your publication is online, consider making a section that allows for regular </a:t>
            </a:r>
            <a:r>
              <a:rPr lang="en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Q-and-A</a:t>
            </a:r>
            <a:r>
              <a:rPr b="0" baseline="0" i="0" lang="en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interviews.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This is a great way to maximize student coverage, utilize audio and video, and expand story coverage.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Create a staff schedule so that you add a </a:t>
            </a:r>
            <a:r>
              <a:rPr lang="en" sz="28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Q-and-A</a:t>
            </a:r>
            <a:r>
              <a:rPr b="0" baseline="0" i="0" lang="en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at least once a week.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Discussion 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234461" y="1500554"/>
            <a:ext cx="8663352" cy="506734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What is a Q</a:t>
            </a:r>
            <a:r>
              <a:rPr lang="en" sz="36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-and-</a:t>
            </a: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A?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How is it different than other formal interviews?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Where would you find a Q</a:t>
            </a:r>
            <a:r>
              <a:rPr lang="en" sz="360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-and-</a:t>
            </a: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in print? On television? On the radio?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7"/>
            <a:ext cx="8229600" cy="9445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Types of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Q-and-A</a:t>
            </a: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3900" y="1447800"/>
            <a:ext cx="8229600" cy="529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baseline="0" i="0" lang="en" sz="3000" u="none" cap="none" strike="noStrike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Hard news:</a:t>
            </a:r>
            <a:r>
              <a:rPr b="0" baseline="0" i="0" lang="en" sz="3000" u="none" cap="none" strike="noStrike">
                <a:solidFill>
                  <a:srgbClr val="0070C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Interviews related to current, up-to-the-minute events and issues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baseline="0" i="0" lang="en" sz="3000" u="none" cap="none" strike="noStrike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Soft news:</a:t>
            </a:r>
            <a:r>
              <a:rPr b="0" baseline="0" i="0" lang="en" sz="3000" u="none" cap="none" strike="noStrike">
                <a:solidFill>
                  <a:srgbClr val="0070C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Interviews primarily for background information and human interest.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baseline="0" i="0" lang="en" sz="3000" u="none" cap="none" strike="noStrike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Informational</a:t>
            </a:r>
            <a:r>
              <a:rPr b="0" baseline="0" i="0" lang="en" sz="3000" u="none" cap="none" strike="noStrike">
                <a:solidFill>
                  <a:srgbClr val="CC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:</a:t>
            </a:r>
            <a:r>
              <a:rPr b="0" baseline="0" i="0" lang="en" sz="3000" u="none" cap="none" strike="noStrike">
                <a:solidFill>
                  <a:srgbClr val="0070C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Q-and-A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format is used to provide information on a topic. Usually, the reporter provides both the question and the answer, citing sources.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7"/>
            <a:ext cx="8229600" cy="721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Basic format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228599" y="1225050"/>
            <a:ext cx="8662500" cy="55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57200" lvl="0" marL="647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Open with a </a:t>
            </a:r>
            <a:r>
              <a:rPr b="0" baseline="0" i="0" lang="en" sz="3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brief introduction</a:t>
            </a:r>
            <a:r>
              <a:rPr b="0" baseline="0" i="0" lang="en" sz="3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to tell readers who is being interviewed and why the subject is interesting.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Start with a </a:t>
            </a:r>
            <a:r>
              <a:rPr b="0" baseline="0" i="0" lang="en" sz="3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strong question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focused on the topic of the interview.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Quote answers </a:t>
            </a:r>
            <a:r>
              <a:rPr b="0" baseline="0" i="0" lang="en" sz="3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verbatim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but don’t be afraid to edit when the subject digresses.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 mindful of </a:t>
            </a:r>
            <a:r>
              <a:rPr b="0" baseline="0" i="0" lang="en" sz="3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flow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from one question to the next. </a:t>
            </a:r>
            <a:r>
              <a:rPr lang="en">
                <a:rtl val="0"/>
              </a:rPr>
              <a:t>A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sk appropriate follow-up questions.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Plan a </a:t>
            </a:r>
            <a:r>
              <a:rPr b="0" baseline="0" i="0" lang="en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strong </a:t>
            </a:r>
            <a:r>
              <a:rPr b="0" baseline="0" i="0" lang="en" sz="3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closing question</a:t>
            </a:r>
            <a:r>
              <a:rPr b="0" baseline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too.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350837"/>
            <a:ext cx="82296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Research and planning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228600" y="1266091"/>
            <a:ext cx="8640000" cy="545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To ask great questions, you need to know your subject AND the topic you are going to discuss.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Research both the topic and the person before the interview.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Plan interesting questions based on your research. 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Hard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</a:t>
            </a: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ews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Q-and-A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205154" y="1535724"/>
            <a:ext cx="9015000" cy="52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571500" lvl="0" marL="76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Addresses a current topic or issue, usually of a serious nature, but also in reaction to breaking news.</a:t>
            </a:r>
          </a:p>
          <a:p>
            <a:pPr indent="-571500" lvl="0" marL="762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Provides a first-hand perspective. </a:t>
            </a:r>
          </a:p>
          <a:p>
            <a:pPr indent="-571500" lvl="0" marL="762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Quotes a source at the center of the action or event.</a:t>
            </a:r>
          </a:p>
          <a:p>
            <a:pPr indent="-571500" lvl="0" marL="762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Is timely.</a:t>
            </a:r>
          </a:p>
          <a:p>
            <a:pPr indent="-571500" lvl="0" marL="762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Is usually short and narrowly focused.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350837"/>
            <a:ext cx="82296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Hard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</a:t>
            </a: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ews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Q-and-A</a:t>
            </a: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examples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246185" y="1406769"/>
            <a:ext cx="8651699" cy="531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57200" lvl="0" marL="647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athlete who performs a significant action in a previous game.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An administrator speaks on a recent rule change at school. 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student affected by a recent rule change.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school or community member associated either geographically, culturally or biographically with a major news story.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1086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Soft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</a:t>
            </a: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ews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Q-and-A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269631" y="1371600"/>
            <a:ext cx="8417168" cy="51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57200" lvl="0" marL="647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Addresses human interest, trend or feature topics. 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Is less timely, although topics are current. 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May vary in the length. 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Allows for more planning to know the source and the topic prior to the interview.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Soft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</a:t>
            </a: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ews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Q-and-A</a:t>
            </a:r>
            <a:r>
              <a:rPr b="1" baseline="0" i="0" lang="en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examples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04800" y="16764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57200" lvl="0" marL="647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series of interviews with new teachers, asking variations of the same questions.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Students who are prominent members of clubs and organizations.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Students, teachers or administrators who have interesting hobbies, quirks, achievements or connections to celebrities.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