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Garamond"/>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Teacher note: the link will allow you to choose your state. Spend a few minutes clicking through the different types of records to see what data is collected. Usually the section titled “Records categories — open or closed” is a great starting point.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Teacher note: Distribute a hard copy of the “Open Resources Worksheet” or provide a digital copy for students to type answers directly into. This exercise will take about 20-30 minutes to complete.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Teacher note: Click on the link to open the scorecard, and explain that this is one advocacy group’s way to track how politicians in Colorado vote for or against their group’s positions. Scroll down to the table on Page 3.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The image links to an Amazon page search for prom dresses. Open the link, and take a look at some of the information provided for the prom dress products. Ask students: What information, or data, on this page might be useful if you wanted to do a story on prom dresses? After discussing, then ask, how easy would it be to get all this information in a spreadsheet? (Answer: Not easy; that’s why we use a web tool to “scrape” this information into a spreadsheet for 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We will learn how to scrape data using two different tools. Remember that scraping data simply means we are taking data from a website or document and putting it into a spreadsheet format. Now, let’s explore these tools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Teacher: Provide the link to the scorecard or provide a PDF for students to use. Ask them to play around with it and explore how Tabula works.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The example on the left is what data in a spreadsheet might look like. On the right, this is data that we might see in the form of a Word document table or PDF table.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Teacher note: college funding, school funding, prison populations, tax data are great places to start here. Think statewide, and don’t worry yet about whether these topics would translate directly into story ideas for student media.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 name="Shape 35"/>
          <p:cNvSpPr txBox="1"/>
          <p:nvPr>
            <p:ph idx="1" type="body"/>
          </p:nvPr>
        </p:nvSpPr>
        <p:spPr>
          <a:xfrm>
            <a:off x="457200" y="1600200"/>
            <a:ext cx="39945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2" type="body"/>
          </p:nvPr>
        </p:nvSpPr>
        <p:spPr>
          <a:xfrm>
            <a:off x="4692273" y="1600200"/>
            <a:ext cx="39945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9" name="Shape 39"/>
        <p:cNvGrpSpPr/>
        <p:nvPr/>
      </p:nvGrpSpPr>
      <p:grpSpPr>
        <a:xfrm>
          <a:off x="0" y="0"/>
          <a:ext cx="0" cy="0"/>
          <a:chOff x="0" y="0"/>
          <a:chExt cx="0" cy="0"/>
        </a:xfrm>
      </p:grpSpPr>
      <p:sp>
        <p:nvSpPr>
          <p:cNvPr id="40" name="Shape 40"/>
          <p:cNvSpPr txBox="1"/>
          <p:nvPr>
            <p:ph idx="1" type="body"/>
          </p:nvPr>
        </p:nvSpPr>
        <p:spPr>
          <a:xfrm>
            <a:off x="457200" y="5875078"/>
            <a:ext cx="8229600" cy="692700"/>
          </a:xfrm>
          <a:prstGeom prst="rect">
            <a:avLst/>
          </a:prstGeom>
        </p:spPr>
        <p:txBody>
          <a:bodyPr anchorCtr="0" anchor="t" bIns="91425" lIns="91425" rIns="91425" tIns="91425"/>
          <a:lstStyle>
            <a:lvl1pPr lvl="0" rtl="0" algn="ctr">
              <a:spcBef>
                <a:spcPts val="360"/>
              </a:spcBef>
              <a:buSzPct val="100000"/>
              <a:buNone/>
              <a:defRPr sz="1800"/>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EA">
    <p:bg>
      <p:bgPr>
        <a:solidFill>
          <a:schemeClr val="lt1"/>
        </a:solidFill>
      </p:bgPr>
    </p:bg>
    <p:spTree>
      <p:nvGrpSpPr>
        <p:cNvPr id="42" name="Shape 4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x="0" y="0"/>
          <a:ext cx="0" cy="0"/>
          <a:chOff x="0" y="0"/>
          <a:chExt cx="0" cy="0"/>
        </a:xfrm>
      </p:grpSpPr>
      <p:sp>
        <p:nvSpPr>
          <p:cNvPr id="12" name="Shape 12"/>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 type="body"/>
          </p:nvPr>
        </p:nvSpPr>
        <p:spPr>
          <a:xfrm>
            <a:off x="457200" y="1600200"/>
            <a:ext cx="82296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 type="body"/>
          </p:nvPr>
        </p:nvSpPr>
        <p:spPr>
          <a:xfrm>
            <a:off x="457200"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2" type="body"/>
          </p:nvPr>
        </p:nvSpPr>
        <p:spPr>
          <a:xfrm>
            <a:off x="4692273"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0" name="Shape 20"/>
        <p:cNvGrpSpPr/>
        <p:nvPr/>
      </p:nvGrpSpPr>
      <p:grpSpPr>
        <a:xfrm>
          <a:off x="0" y="0"/>
          <a:ext cx="0" cy="0"/>
          <a:chOff x="0" y="0"/>
          <a:chExt cx="0" cy="0"/>
        </a:xfrm>
      </p:grpSpPr>
      <p:sp>
        <p:nvSpPr>
          <p:cNvPr id="21" name="Shape 21"/>
          <p:cNvSpPr txBox="1"/>
          <p:nvPr>
            <p:ph idx="1" type="body"/>
          </p:nvPr>
        </p:nvSpPr>
        <p:spPr>
          <a:xfrm>
            <a:off x="457200" y="5875078"/>
            <a:ext cx="8229600" cy="692700"/>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EA">
    <p:bg>
      <p:bgPr>
        <a:solidFill>
          <a:schemeClr val="lt1"/>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7" name="Shape 27"/>
        <p:cNvGrpSpPr/>
        <p:nvPr/>
      </p:nvGrpSpPr>
      <p:grpSpPr>
        <a:xfrm>
          <a:off x="0" y="0"/>
          <a:ext cx="0" cy="0"/>
          <a:chOff x="0" y="0"/>
          <a:chExt cx="0" cy="0"/>
        </a:xfrm>
      </p:grpSpPr>
      <p:sp>
        <p:nvSpPr>
          <p:cNvPr id="28" name="Shape 28"/>
          <p:cNvSpPr txBox="1"/>
          <p:nvPr>
            <p:ph type="ctrTitle"/>
          </p:nvPr>
        </p:nvSpPr>
        <p:spPr>
          <a:xfrm>
            <a:off x="685800" y="2111123"/>
            <a:ext cx="7772400" cy="1546499"/>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29" name="Shape 29"/>
          <p:cNvSpPr txBox="1"/>
          <p:nvPr>
            <p:ph idx="1" type="subTitle"/>
          </p:nvPr>
        </p:nvSpPr>
        <p:spPr>
          <a:xfrm>
            <a:off x="685800" y="3786737"/>
            <a:ext cx="7772400" cy="1046400"/>
          </a:xfrm>
          <a:prstGeom prst="rect">
            <a:avLst/>
          </a:prstGeom>
        </p:spPr>
        <p:txBody>
          <a:bodyPr anchorCtr="0" anchor="t" bIns="91425" lIns="91425" rIns="91425" tIns="91425"/>
          <a:lstStyle>
            <a:lvl1pPr lvl="0" rtl="0" algn="ctr">
              <a:spcBef>
                <a:spcPts val="0"/>
              </a:spcBef>
              <a:buClr>
                <a:schemeClr val="dk2"/>
              </a:buClr>
              <a:buNone/>
              <a:defRPr>
                <a:solidFill>
                  <a:schemeClr val="dk2"/>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 type="body"/>
          </p:nvPr>
        </p:nvSpPr>
        <p:spPr>
          <a:xfrm>
            <a:off x="457200" y="1600200"/>
            <a:ext cx="82296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26" name="Shape 2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rcfp.org/open-government-gui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blogs.denverpost.com/thespot/files/2012/07/AFL-CIO-Leg-Scorecard-201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mazon.com/s/ref=nb_sb_noss?url=search-alias%3Daps&amp;field-keywords=prom+dresses" TargetMode="External"/><Relationship Id="rId4"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import.i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pic>
        <p:nvPicPr>
          <p:cNvPr descr="curriculum-background.jpg" id="47" name="Shape 47"/>
          <p:cNvPicPr preferRelativeResize="0"/>
          <p:nvPr/>
        </p:nvPicPr>
        <p:blipFill>
          <a:blip r:embed="rId3">
            <a:alphaModFix/>
          </a:blip>
          <a:stretch>
            <a:fillRect/>
          </a:stretch>
        </p:blipFill>
        <p:spPr>
          <a:xfrm>
            <a:off x="0" y="60157"/>
            <a:ext cx="9144001" cy="6737685"/>
          </a:xfrm>
          <a:prstGeom prst="rect">
            <a:avLst/>
          </a:prstGeom>
          <a:noFill/>
          <a:ln>
            <a:noFill/>
          </a:ln>
        </p:spPr>
      </p:pic>
      <p:sp>
        <p:nvSpPr>
          <p:cNvPr id="48" name="Shape 48"/>
          <p:cNvSpPr txBox="1"/>
          <p:nvPr/>
        </p:nvSpPr>
        <p:spPr>
          <a:xfrm>
            <a:off x="-12750" y="547575"/>
            <a:ext cx="9144000" cy="3693300"/>
          </a:xfrm>
          <a:prstGeom prst="rect">
            <a:avLst/>
          </a:prstGeom>
          <a:noFill/>
          <a:ln>
            <a:noFill/>
          </a:ln>
        </p:spPr>
        <p:txBody>
          <a:bodyPr anchorCtr="0" anchor="ctr" bIns="91425" lIns="91425" rIns="91425" tIns="91425">
            <a:noAutofit/>
          </a:bodyPr>
          <a:lstStyle/>
          <a:p>
            <a:pPr lvl="0" algn="ctr">
              <a:spcBef>
                <a:spcPts val="0"/>
              </a:spcBef>
              <a:buNone/>
            </a:pPr>
            <a:r>
              <a:rPr lang="en-US" sz="9600">
                <a:latin typeface="Garamond"/>
                <a:ea typeface="Garamond"/>
                <a:cs typeface="Garamond"/>
                <a:sym typeface="Garamond"/>
              </a:rPr>
              <a:t>Big Data </a:t>
            </a:r>
          </a:p>
        </p:txBody>
      </p:sp>
      <p:sp>
        <p:nvSpPr>
          <p:cNvPr id="49" name="Shape 49"/>
          <p:cNvSpPr txBox="1"/>
          <p:nvPr/>
        </p:nvSpPr>
        <p:spPr>
          <a:xfrm>
            <a:off x="-12750" y="5479400"/>
            <a:ext cx="9144000" cy="1321500"/>
          </a:xfrm>
          <a:prstGeom prst="rect">
            <a:avLst/>
          </a:prstGeom>
          <a:noFill/>
          <a:ln>
            <a:noFill/>
          </a:ln>
        </p:spPr>
        <p:txBody>
          <a:bodyPr anchorCtr="0" anchor="t" bIns="91425" lIns="91425" rIns="91425" tIns="91425">
            <a:noAutofit/>
          </a:bodyPr>
          <a:lstStyle/>
          <a:p>
            <a:pPr lvl="0" algn="ctr">
              <a:spcBef>
                <a:spcPts val="0"/>
              </a:spcBef>
              <a:buNone/>
            </a:pPr>
            <a:r>
              <a:rPr lang="en-US" sz="3000">
                <a:latin typeface="Helvetica Neue"/>
                <a:ea typeface="Helvetica Neue"/>
                <a:cs typeface="Helvetica Neue"/>
                <a:sym typeface="Helvetica Neue"/>
              </a:rPr>
              <a:t>News Gathering</a:t>
            </a:r>
          </a:p>
        </p:txBody>
      </p:sp>
      <p:sp>
        <p:nvSpPr>
          <p:cNvPr id="50" name="Shape 50"/>
          <p:cNvSpPr txBox="1"/>
          <p:nvPr/>
        </p:nvSpPr>
        <p:spPr>
          <a:xfrm>
            <a:off x="45475" y="2842750"/>
            <a:ext cx="9051900" cy="1991100"/>
          </a:xfrm>
          <a:prstGeom prst="rect">
            <a:avLst/>
          </a:prstGeom>
          <a:noFill/>
          <a:ln>
            <a:noFill/>
          </a:ln>
        </p:spPr>
        <p:txBody>
          <a:bodyPr anchorCtr="0" anchor="ctr" bIns="91425" lIns="91425" rIns="91425" tIns="91425">
            <a:noAutofit/>
          </a:bodyPr>
          <a:lstStyle/>
          <a:p>
            <a:pPr lvl="0" rtl="0" algn="ctr">
              <a:spcBef>
                <a:spcPts val="0"/>
              </a:spcBef>
              <a:buNone/>
            </a:pPr>
            <a:r>
              <a:rPr lang="en-US" sz="9600">
                <a:solidFill>
                  <a:schemeClr val="dk1"/>
                </a:solidFill>
                <a:latin typeface="Garamond"/>
                <a:ea typeface="Garamond"/>
                <a:cs typeface="Garamond"/>
                <a:sym typeface="Garamond"/>
              </a:rPr>
              <a:t>on the Web</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579437"/>
            <a:ext cx="8229600" cy="1143000"/>
          </a:xfrm>
          <a:prstGeom prst="rect">
            <a:avLst/>
          </a:prstGeom>
        </p:spPr>
        <p:txBody>
          <a:bodyPr anchorCtr="0" anchor="b" bIns="91425" lIns="91425" rIns="91425" tIns="91425">
            <a:noAutofit/>
          </a:bodyPr>
          <a:lstStyle/>
          <a:p>
            <a:pPr lvl="0">
              <a:spcBef>
                <a:spcPts val="0"/>
              </a:spcBef>
              <a:buNone/>
            </a:pPr>
            <a:r>
              <a:rPr lang="en-US"/>
              <a:t>Learn more about what records</a:t>
            </a:r>
            <a:br>
              <a:rPr lang="en-US"/>
            </a:br>
            <a:r>
              <a:rPr lang="en-US"/>
              <a:t>are public</a:t>
            </a:r>
          </a:p>
        </p:txBody>
      </p:sp>
      <p:sp>
        <p:nvSpPr>
          <p:cNvPr id="106" name="Shape 106"/>
          <p:cNvSpPr txBox="1"/>
          <p:nvPr>
            <p:ph idx="1" type="body"/>
          </p:nvPr>
        </p:nvSpPr>
        <p:spPr>
          <a:xfrm>
            <a:off x="457200" y="1828800"/>
            <a:ext cx="8229600" cy="4967700"/>
          </a:xfrm>
          <a:prstGeom prst="rect">
            <a:avLst/>
          </a:prstGeom>
        </p:spPr>
        <p:txBody>
          <a:bodyPr anchorCtr="0" anchor="t" bIns="91425" lIns="91425" rIns="91425" tIns="91425">
            <a:noAutofit/>
          </a:bodyPr>
          <a:lstStyle/>
          <a:p>
            <a:pPr lvl="0">
              <a:spcBef>
                <a:spcPts val="0"/>
              </a:spcBef>
              <a:buNone/>
            </a:pPr>
            <a:r>
              <a:rPr lang="en-US"/>
              <a:t>Sometimes, finding big data is easier when we know what type of information the state actually collects.</a:t>
            </a:r>
          </a:p>
          <a:p>
            <a:pPr lvl="0">
              <a:spcBef>
                <a:spcPts val="0"/>
              </a:spcBef>
              <a:buNone/>
            </a:pPr>
            <a:r>
              <a:t/>
            </a:r>
            <a:endParaRPr/>
          </a:p>
          <a:p>
            <a:pPr lvl="0">
              <a:spcBef>
                <a:spcPts val="0"/>
              </a:spcBef>
              <a:buNone/>
            </a:pPr>
            <a:r>
              <a:rPr lang="en-US"/>
              <a:t>Let’s </a:t>
            </a:r>
            <a:r>
              <a:rPr lang="en-US" u="sng">
                <a:solidFill>
                  <a:schemeClr val="hlink"/>
                </a:solidFill>
                <a:hlinkClick r:id="rId3"/>
              </a:rPr>
              <a:t>browse our state open government guide</a:t>
            </a:r>
            <a:r>
              <a:rPr lang="en-US"/>
              <a:t> to see what kind of data we could look for.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You try</a:t>
            </a:r>
          </a:p>
        </p:txBody>
      </p:sp>
      <p:sp>
        <p:nvSpPr>
          <p:cNvPr id="112" name="Shape 11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Using the “Open Records Resources” sheet, explore this open government guide and start to look for places that “big data” might exist.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When data isn’t in a table</a:t>
            </a:r>
          </a:p>
        </p:txBody>
      </p:sp>
      <p:sp>
        <p:nvSpPr>
          <p:cNvPr id="118" name="Shape 118"/>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Sometimes, data doesn’t come in a nice spreadsheet.</a:t>
            </a:r>
          </a:p>
          <a:p>
            <a:pPr lvl="0">
              <a:spcBef>
                <a:spcPts val="0"/>
              </a:spcBef>
              <a:buNone/>
            </a:pPr>
            <a:r>
              <a:t/>
            </a:r>
            <a:endParaRPr/>
          </a:p>
          <a:p>
            <a:pPr lvl="0">
              <a:spcBef>
                <a:spcPts val="0"/>
              </a:spcBef>
              <a:buNone/>
            </a:pPr>
            <a:r>
              <a:rPr lang="en-US" u="sng">
                <a:solidFill>
                  <a:schemeClr val="hlink"/>
                </a:solidFill>
                <a:hlinkClick r:id="rId3"/>
              </a:rPr>
              <a:t>AFL-CIO legislative scorecard</a:t>
            </a:r>
          </a:p>
          <a:p>
            <a:pPr lvl="0">
              <a:spcBef>
                <a:spcPts val="0"/>
              </a:spcBef>
              <a:buNone/>
            </a:pPr>
            <a:r>
              <a:t/>
            </a:r>
            <a:endParaRPr/>
          </a:p>
          <a:p>
            <a:pPr lvl="0">
              <a:spcBef>
                <a:spcPts val="0"/>
              </a:spcBef>
              <a:buNone/>
            </a:pPr>
            <a:r>
              <a:rPr lang="en-US"/>
              <a:t>How would we get this data out of the pdf?</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“Scraping” data</a:t>
            </a:r>
          </a:p>
        </p:txBody>
      </p:sp>
      <p:sp>
        <p:nvSpPr>
          <p:cNvPr id="124" name="Shape 12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Scraping is a method of taking data from documents or websites when that information is not already in spreadsheet form. </a:t>
            </a:r>
          </a:p>
          <a:p>
            <a:pPr lvl="0">
              <a:spcBef>
                <a:spcPts val="0"/>
              </a:spcBef>
              <a:buNone/>
            </a:pPr>
            <a:r>
              <a:t/>
            </a:r>
            <a:endParaRPr/>
          </a:p>
          <a:p>
            <a:pPr lvl="0">
              <a:spcBef>
                <a:spcPts val="0"/>
              </a:spcBef>
              <a:buNone/>
            </a:pPr>
            <a:r>
              <a:rPr lang="en-US"/>
              <a:t>Web tools helps us scrape.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Another example of data to scrape</a:t>
            </a:r>
          </a:p>
        </p:txBody>
      </p:sp>
      <p:sp>
        <p:nvSpPr>
          <p:cNvPr id="130" name="Shape 130"/>
          <p:cNvSpPr txBox="1"/>
          <p:nvPr>
            <p:ph idx="1" type="body"/>
          </p:nvPr>
        </p:nvSpPr>
        <p:spPr>
          <a:xfrm>
            <a:off x="457200" y="5537275"/>
            <a:ext cx="8229600" cy="1030500"/>
          </a:xfrm>
          <a:prstGeom prst="rect">
            <a:avLst/>
          </a:prstGeom>
        </p:spPr>
        <p:txBody>
          <a:bodyPr anchorCtr="0" anchor="t" bIns="91425" lIns="91425" rIns="91425" tIns="91425">
            <a:noAutofit/>
          </a:bodyPr>
          <a:lstStyle/>
          <a:p>
            <a:pPr lvl="0">
              <a:spcBef>
                <a:spcPts val="0"/>
              </a:spcBef>
              <a:buNone/>
            </a:pPr>
            <a:r>
              <a:rPr lang="en-US"/>
              <a:t>Let’s say you’re doing a story on the cost of prom dresses. Where could you get data?</a:t>
            </a:r>
          </a:p>
        </p:txBody>
      </p:sp>
      <p:pic>
        <p:nvPicPr>
          <p:cNvPr descr="Screen Shot 2016-12-09 at 9.24.06 AM.png" id="131" name="Shape 131">
            <a:hlinkClick r:id="rId3"/>
          </p:cNvPr>
          <p:cNvPicPr preferRelativeResize="0"/>
          <p:nvPr/>
        </p:nvPicPr>
        <p:blipFill>
          <a:blip r:embed="rId4">
            <a:alphaModFix/>
          </a:blip>
          <a:stretch>
            <a:fillRect/>
          </a:stretch>
        </p:blipFill>
        <p:spPr>
          <a:xfrm>
            <a:off x="532700" y="1570037"/>
            <a:ext cx="7562746" cy="3814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Common scraping tools</a:t>
            </a:r>
          </a:p>
        </p:txBody>
      </p:sp>
      <p:sp>
        <p:nvSpPr>
          <p:cNvPr id="137" name="Shape 137"/>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PDFs: Tabula</a:t>
            </a:r>
          </a:p>
          <a:p>
            <a:pPr lvl="0">
              <a:spcBef>
                <a:spcPts val="0"/>
              </a:spcBef>
              <a:buNone/>
            </a:pPr>
            <a:r>
              <a:rPr lang="en-US"/>
              <a:t>Web: </a:t>
            </a:r>
            <a:r>
              <a:rPr lang="en-US" u="sng">
                <a:solidFill>
                  <a:schemeClr val="hlink"/>
                </a:solidFill>
                <a:hlinkClick r:id="rId3"/>
              </a:rPr>
              <a:t>import.io</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You try: Tabula</a:t>
            </a:r>
          </a:p>
        </p:txBody>
      </p:sp>
      <p:sp>
        <p:nvSpPr>
          <p:cNvPr id="143" name="Shape 143"/>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Using the AFL-CIO scorecard we just looked at, use Tabula to “scrape” the table on pages 3-4-5. </a:t>
            </a:r>
          </a:p>
          <a:p>
            <a:pPr lvl="0">
              <a:spcBef>
                <a:spcPts val="0"/>
              </a:spcBef>
              <a:buNone/>
            </a:pPr>
            <a:r>
              <a:t/>
            </a:r>
            <a:endParaRPr/>
          </a:p>
          <a:p>
            <a:pPr lvl="0">
              <a:spcBef>
                <a:spcPts val="0"/>
              </a:spcBef>
              <a:buNone/>
            </a:pPr>
            <a:r>
              <a:rPr lang="en-US"/>
              <a:t>Take notes on HOW this process works. You will create a “how to” at the end of this lesson.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You try: Import.io</a:t>
            </a:r>
          </a:p>
        </p:txBody>
      </p:sp>
      <p:sp>
        <p:nvSpPr>
          <p:cNvPr id="149" name="Shape 149"/>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Now go to import.io and practice scraping a web page.</a:t>
            </a:r>
          </a:p>
          <a:p>
            <a:pPr lvl="0">
              <a:spcBef>
                <a:spcPts val="0"/>
              </a:spcBef>
              <a:buNone/>
            </a:pPr>
            <a:r>
              <a:t/>
            </a:r>
            <a:endParaRPr/>
          </a:p>
          <a:p>
            <a:pPr lvl="0">
              <a:spcBef>
                <a:spcPts val="0"/>
              </a:spcBef>
              <a:buNone/>
            </a:pPr>
            <a:r>
              <a:rPr lang="en-US"/>
              <a:t>Take notes on HOW this process works. You will create a “how to” at the end of this lesson.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What is big data?</a:t>
            </a:r>
          </a:p>
        </p:txBody>
      </p:sp>
      <p:sp>
        <p:nvSpPr>
          <p:cNvPr id="56" name="Shape 5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“Big data” refers to large, often public data sets that contain massive amounts of information. </a:t>
            </a:r>
          </a:p>
          <a:p>
            <a:pPr lvl="0">
              <a:spcBef>
                <a:spcPts val="0"/>
              </a:spcBef>
              <a:buNone/>
            </a:pPr>
            <a:r>
              <a:t/>
            </a:r>
            <a:endParaRPr/>
          </a:p>
          <a:p>
            <a:pPr lvl="0">
              <a:spcBef>
                <a:spcPts val="0"/>
              </a:spcBef>
              <a:buNone/>
            </a:pPr>
            <a:r>
              <a:rPr lang="en-US"/>
              <a:t>Big data sets are often raw data, meaning the individual data points have not been summarized into an overview of that data.</a:t>
            </a:r>
          </a:p>
          <a:p>
            <a:pPr lvl="0">
              <a:spcBef>
                <a:spcPts val="0"/>
              </a:spcBef>
              <a:buNone/>
            </a:pPr>
            <a:r>
              <a:t/>
            </a:r>
            <a:endParaRPr b="1"/>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Why use big data?</a:t>
            </a:r>
          </a:p>
        </p:txBody>
      </p:sp>
      <p:sp>
        <p:nvSpPr>
          <p:cNvPr id="62" name="Shape 62"/>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n-US"/>
              <a:t>These data sets can be used to shed light on an issue, show government accountability or identify a trend.</a:t>
            </a:r>
          </a:p>
          <a:p>
            <a:pPr lvl="0">
              <a:spcBef>
                <a:spcPts val="0"/>
              </a:spcBef>
              <a:buClr>
                <a:schemeClr val="dk1"/>
              </a:buClr>
              <a:buSzPct val="36666"/>
              <a:buFont typeface="Arial"/>
              <a:buNone/>
            </a:pPr>
            <a:r>
              <a:t/>
            </a:r>
            <a:endParaRPr/>
          </a:p>
          <a:p>
            <a:pPr lvl="0">
              <a:spcBef>
                <a:spcPts val="0"/>
              </a:spcBef>
              <a:buClr>
                <a:schemeClr val="dk1"/>
              </a:buClr>
              <a:buSzPct val="36666"/>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What does big data look like?</a:t>
            </a:r>
          </a:p>
        </p:txBody>
      </p:sp>
      <p:sp>
        <p:nvSpPr>
          <p:cNvPr id="68" name="Shape 68"/>
          <p:cNvSpPr txBox="1"/>
          <p:nvPr>
            <p:ph idx="1" type="body"/>
          </p:nvPr>
        </p:nvSpPr>
        <p:spPr>
          <a:xfrm>
            <a:off x="457200" y="1600200"/>
            <a:ext cx="8229600" cy="16551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lang="en-US"/>
              <a:t>Typically, these data sets come in formats like Excel spreadsheets. Sometimes, however, they are buried in pdfs.</a:t>
            </a:r>
          </a:p>
          <a:p>
            <a:pPr lvl="0">
              <a:spcBef>
                <a:spcPts val="0"/>
              </a:spcBef>
              <a:buClr>
                <a:schemeClr val="dk1"/>
              </a:buClr>
              <a:buSzPct val="36666"/>
              <a:buFont typeface="Arial"/>
              <a:buNone/>
            </a:pPr>
            <a:r>
              <a:t/>
            </a:r>
            <a:endParaRPr/>
          </a:p>
        </p:txBody>
      </p:sp>
      <p:pic>
        <p:nvPicPr>
          <p:cNvPr descr="Screen Shot 2016-12-09 at 9.27.53 AM.png" id="69" name="Shape 69"/>
          <p:cNvPicPr preferRelativeResize="0"/>
          <p:nvPr/>
        </p:nvPicPr>
        <p:blipFill rotWithShape="1">
          <a:blip r:embed="rId3">
            <a:alphaModFix/>
          </a:blip>
          <a:srcRect b="0" l="-2254" r="9875" t="0"/>
          <a:stretch/>
        </p:blipFill>
        <p:spPr>
          <a:xfrm>
            <a:off x="557925" y="3726325"/>
            <a:ext cx="3956126" cy="2590849"/>
          </a:xfrm>
          <a:prstGeom prst="rect">
            <a:avLst/>
          </a:prstGeom>
          <a:noFill/>
          <a:ln>
            <a:noFill/>
          </a:ln>
        </p:spPr>
      </p:pic>
      <p:pic>
        <p:nvPicPr>
          <p:cNvPr descr="Screen Shot 2016-12-09 at 9.28.52 AM.png" id="70" name="Shape 70"/>
          <p:cNvPicPr preferRelativeResize="0"/>
          <p:nvPr/>
        </p:nvPicPr>
        <p:blipFill>
          <a:blip r:embed="rId4">
            <a:alphaModFix/>
          </a:blip>
          <a:stretch>
            <a:fillRect/>
          </a:stretch>
        </p:blipFill>
        <p:spPr>
          <a:xfrm>
            <a:off x="5035750" y="3525250"/>
            <a:ext cx="3651049" cy="26882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latin typeface="Helvetica Neue"/>
                <a:ea typeface="Helvetica Neue"/>
                <a:cs typeface="Helvetica Neue"/>
                <a:sym typeface="Helvetica Neue"/>
              </a:rPr>
              <a:t>What kinds of data exist?</a:t>
            </a:r>
          </a:p>
        </p:txBody>
      </p:sp>
      <p:sp>
        <p:nvSpPr>
          <p:cNvPr id="76" name="Shape 76"/>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lnSpc>
                <a:spcPct val="115000"/>
              </a:lnSpc>
              <a:spcBef>
                <a:spcPts val="0"/>
              </a:spcBef>
              <a:buNone/>
            </a:pPr>
            <a:r>
              <a:rPr lang="en-US"/>
              <a:t>Property records</a:t>
            </a:r>
          </a:p>
          <a:p>
            <a:pPr lvl="0">
              <a:lnSpc>
                <a:spcPct val="115000"/>
              </a:lnSpc>
              <a:spcBef>
                <a:spcPts val="0"/>
              </a:spcBef>
              <a:buClr>
                <a:schemeClr val="dk1"/>
              </a:buClr>
              <a:buSzPct val="36666"/>
              <a:buFont typeface="Arial"/>
              <a:buNone/>
            </a:pPr>
            <a:r>
              <a:rPr lang="en-US"/>
              <a:t>Census records</a:t>
            </a:r>
          </a:p>
          <a:p>
            <a:pPr lvl="0">
              <a:lnSpc>
                <a:spcPct val="115000"/>
              </a:lnSpc>
              <a:spcBef>
                <a:spcPts val="0"/>
              </a:spcBef>
              <a:buClr>
                <a:schemeClr val="dk1"/>
              </a:buClr>
              <a:buSzPct val="36666"/>
              <a:buFont typeface="Arial"/>
              <a:buNone/>
            </a:pPr>
            <a:r>
              <a:rPr lang="en-US"/>
              <a:t>Animal control records</a:t>
            </a:r>
          </a:p>
          <a:p>
            <a:pPr lvl="0">
              <a:lnSpc>
                <a:spcPct val="115000"/>
              </a:lnSpc>
              <a:spcBef>
                <a:spcPts val="0"/>
              </a:spcBef>
              <a:buClr>
                <a:schemeClr val="dk1"/>
              </a:buClr>
              <a:buSzPct val="36666"/>
              <a:buFont typeface="Arial"/>
              <a:buNone/>
            </a:pPr>
            <a:r>
              <a:rPr lang="en-US"/>
              <a:t>Test scores</a:t>
            </a:r>
          </a:p>
          <a:p>
            <a:pPr lvl="0">
              <a:lnSpc>
                <a:spcPct val="115000"/>
              </a:lnSpc>
              <a:spcBef>
                <a:spcPts val="0"/>
              </a:spcBef>
              <a:buClr>
                <a:schemeClr val="dk1"/>
              </a:buClr>
              <a:buSzPct val="36666"/>
              <a:buFont typeface="Arial"/>
              <a:buNone/>
            </a:pPr>
            <a:r>
              <a:rPr lang="en-US"/>
              <a:t>Arrest records</a:t>
            </a:r>
          </a:p>
          <a:p>
            <a:pPr lvl="0">
              <a:lnSpc>
                <a:spcPct val="115000"/>
              </a:lnSpc>
              <a:spcBef>
                <a:spcPts val="0"/>
              </a:spcBef>
              <a:buClr>
                <a:schemeClr val="dk1"/>
              </a:buClr>
              <a:buSzPct val="36666"/>
              <a:buFont typeface="Arial"/>
              <a:buNone/>
            </a:pPr>
            <a:r>
              <a:rPr lang="en-US"/>
              <a:t>Auto accident records</a:t>
            </a:r>
          </a:p>
          <a:p>
            <a:pPr lvl="0" rtl="0">
              <a:lnSpc>
                <a:spcPct val="115000"/>
              </a:lnSpc>
              <a:spcBef>
                <a:spcPts val="0"/>
              </a:spcBef>
              <a:buNone/>
            </a:pPr>
            <a:r>
              <a:rPr lang="en-US"/>
              <a:t>Budgets</a:t>
            </a:r>
          </a:p>
          <a:p>
            <a:pPr lvl="0" rtl="0">
              <a:lnSpc>
                <a:spcPct val="115000"/>
              </a:lnSpc>
              <a:spcBef>
                <a:spcPts val="0"/>
              </a:spcBef>
              <a:buNone/>
            </a:pPr>
            <a:r>
              <a:rPr lang="en-US"/>
              <a:t>Criminal/court records</a:t>
            </a:r>
          </a:p>
          <a:p>
            <a:pPr lvl="0" rtl="0">
              <a:lnSpc>
                <a:spcPct val="115000"/>
              </a:lnSpc>
              <a:spcBef>
                <a:spcPts val="0"/>
              </a:spcBef>
              <a:buNone/>
            </a:pPr>
            <a:r>
              <a:rPr lang="en-US"/>
              <a:t>… and more!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Methods of accessing data</a:t>
            </a:r>
          </a:p>
        </p:txBody>
      </p:sp>
      <p:sp>
        <p:nvSpPr>
          <p:cNvPr id="82" name="Shape 82"/>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rtl="0">
              <a:spcBef>
                <a:spcPts val="0"/>
              </a:spcBef>
              <a:buAutoNum type="arabicPeriod"/>
            </a:pPr>
            <a:r>
              <a:rPr lang="en-US"/>
              <a:t>Request database (using an open records request or FOIA if necessary)</a:t>
            </a:r>
          </a:p>
          <a:p>
            <a:pPr indent="-228600" lvl="0" marL="457200" rtl="0">
              <a:spcBef>
                <a:spcPts val="0"/>
              </a:spcBef>
              <a:buAutoNum type="arabicPeriod"/>
            </a:pPr>
            <a:r>
              <a:rPr lang="en-US"/>
              <a:t>Download spreadsheets directly from websites</a:t>
            </a:r>
          </a:p>
          <a:p>
            <a:pPr indent="-228600" lvl="0" marL="457200">
              <a:spcBef>
                <a:spcPts val="0"/>
              </a:spcBef>
              <a:buAutoNum type="arabicPeriod"/>
            </a:pPr>
            <a:r>
              <a:rPr lang="en-US"/>
              <a:t>“Scrape” data from the web or from a PDF file by using a web tool to help you</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Tips for finding big data on the web</a:t>
            </a:r>
          </a:p>
        </p:txBody>
      </p:sp>
      <p:sp>
        <p:nvSpPr>
          <p:cNvPr id="88" name="Shape 88"/>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228600" lvl="0" marL="457200" rtl="0">
              <a:spcBef>
                <a:spcPts val="0"/>
              </a:spcBef>
              <a:buAutoNum type="arabicPeriod"/>
            </a:pPr>
            <a:r>
              <a:rPr lang="en-US"/>
              <a:t>Use advanced Google searches</a:t>
            </a:r>
          </a:p>
          <a:p>
            <a:pPr indent="-228600" lvl="1" marL="914400" rtl="0">
              <a:spcBef>
                <a:spcPts val="0"/>
              </a:spcBef>
              <a:buAutoNum type="alphaLcPeriod"/>
            </a:pPr>
            <a:r>
              <a:rPr lang="en-US"/>
              <a:t>“filetype:csv” or “filetype:xls” will look for only spreadsheets</a:t>
            </a:r>
          </a:p>
          <a:p>
            <a:pPr indent="-228600" lvl="1" marL="914400">
              <a:spcBef>
                <a:spcPts val="0"/>
              </a:spcBef>
              <a:buAutoNum type="alphaLcPeriod"/>
            </a:pPr>
            <a:r>
              <a:rPr lang="en-US"/>
              <a:t>“domain like .edu or .gov” will look for public sites that are governmental or educational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You try</a:t>
            </a:r>
          </a:p>
        </p:txBody>
      </p:sp>
      <p:sp>
        <p:nvSpPr>
          <p:cNvPr id="94" name="Shape 94"/>
          <p:cNvSpPr txBox="1"/>
          <p:nvPr>
            <p:ph idx="1" type="body"/>
          </p:nvPr>
        </p:nvSpPr>
        <p:spPr>
          <a:xfrm>
            <a:off x="457200" y="1600200"/>
            <a:ext cx="8403000" cy="4967700"/>
          </a:xfrm>
          <a:prstGeom prst="rect">
            <a:avLst/>
          </a:prstGeom>
        </p:spPr>
        <p:txBody>
          <a:bodyPr anchorCtr="0" anchor="t" bIns="91425" lIns="91425" rIns="91425" tIns="91425">
            <a:noAutofit/>
          </a:bodyPr>
          <a:lstStyle/>
          <a:p>
            <a:pPr lvl="0">
              <a:spcBef>
                <a:spcPts val="0"/>
              </a:spcBef>
              <a:buNone/>
            </a:pPr>
            <a:r>
              <a:rPr lang="en-US"/>
              <a:t>Search Google with this command:</a:t>
            </a:r>
          </a:p>
          <a:p>
            <a:pPr lvl="0">
              <a:spcBef>
                <a:spcPts val="0"/>
              </a:spcBef>
              <a:buNone/>
            </a:pPr>
            <a:r>
              <a:t/>
            </a:r>
            <a:endParaRPr/>
          </a:p>
          <a:p>
            <a:pPr lvl="0">
              <a:spcBef>
                <a:spcPts val="0"/>
              </a:spcBef>
              <a:buNone/>
            </a:pPr>
            <a:r>
              <a:rPr lang="en-US" sz="2400"/>
              <a:t>high school graduation rate Colorado filetype:xls</a:t>
            </a:r>
          </a:p>
          <a:p>
            <a:pPr lvl="0">
              <a:spcBef>
                <a:spcPts val="0"/>
              </a:spcBef>
              <a:buNone/>
            </a:pPr>
            <a:r>
              <a:t/>
            </a:r>
            <a:endParaRPr sz="2400"/>
          </a:p>
          <a:p>
            <a:pPr lvl="0">
              <a:spcBef>
                <a:spcPts val="0"/>
              </a:spcBef>
              <a:buNone/>
            </a:pPr>
            <a:r>
              <a:rPr lang="en-US" sz="2400"/>
              <a:t>(or try searching with your home state)</a:t>
            </a:r>
          </a:p>
          <a:p>
            <a:pPr lvl="0">
              <a:spcBef>
                <a:spcPts val="0"/>
              </a:spcBef>
              <a:buNone/>
            </a:pPr>
            <a:r>
              <a:t/>
            </a:r>
            <a:endParaRPr sz="2400"/>
          </a:p>
          <a:p>
            <a:pPr lvl="0">
              <a:spcBef>
                <a:spcPts val="0"/>
              </a:spcBef>
              <a:buNone/>
            </a:pPr>
            <a:r>
              <a:rPr b="1" lang="en-US" sz="2400"/>
              <a:t>What files do you find? Are they spreadsheets?</a:t>
            </a:r>
            <a:br>
              <a:rPr b="1" lang="en-US" sz="2400"/>
            </a:br>
            <a:r>
              <a:rPr b="1" lang="en-US" sz="2400"/>
              <a:t>How much information do they provide?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74637"/>
            <a:ext cx="8229600" cy="1143000"/>
          </a:xfrm>
          <a:prstGeom prst="rect">
            <a:avLst/>
          </a:prstGeom>
        </p:spPr>
        <p:txBody>
          <a:bodyPr anchorCtr="0" anchor="b" bIns="91425" lIns="91425" rIns="91425" tIns="91425">
            <a:noAutofit/>
          </a:bodyPr>
          <a:lstStyle/>
          <a:p>
            <a:pPr lvl="0">
              <a:spcBef>
                <a:spcPts val="0"/>
              </a:spcBef>
              <a:buNone/>
            </a:pPr>
            <a:r>
              <a:rPr lang="en-US"/>
              <a:t>Brainstorm an idea</a:t>
            </a:r>
          </a:p>
        </p:txBody>
      </p:sp>
      <p:sp>
        <p:nvSpPr>
          <p:cNvPr id="100" name="Shape 10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a:spcBef>
                <a:spcPts val="0"/>
              </a:spcBef>
              <a:buNone/>
            </a:pPr>
            <a:r>
              <a:rPr lang="en-US"/>
              <a:t>Now that you’ve found an example of big data, let’s get more specific.</a:t>
            </a:r>
          </a:p>
          <a:p>
            <a:pPr lvl="0">
              <a:spcBef>
                <a:spcPts val="0"/>
              </a:spcBef>
              <a:buNone/>
            </a:pPr>
            <a:r>
              <a:t/>
            </a:r>
            <a:endParaRPr/>
          </a:p>
          <a:p>
            <a:pPr lvl="0">
              <a:spcBef>
                <a:spcPts val="0"/>
              </a:spcBef>
              <a:buNone/>
            </a:pPr>
            <a:r>
              <a:rPr lang="en-US"/>
              <a:t>What else could we search for using Google to help us find information about our state?</a:t>
            </a: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