
<file path=[Content_Types].xml><?xml version="1.0" encoding="utf-8"?>
<Types xmlns="http://schemas.openxmlformats.org/package/2006/content-types">
  <Default ContentType="image/jpeg" Extension="jpg"/>
  <Default ContentType="application/vnd.openxmlformats-package.relationships+xml" Extension="rels"/>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15.xml"/>
  <Override ContentType="application/vnd.openxmlformats-officedocument.presentationml.notesSlide+xml" PartName="/ppt/notesSlides/notesSlide1.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7.xml"/>
  <Override ContentType="application/vnd.openxmlformats-officedocument.presentationml.notesSlide+xml" PartName="/ppt/notesSlides/notesSlide13.xml"/>
  <Override ContentType="application/vnd.openxmlformats-officedocument.presentationml.notesSlide+xml" PartName="/ppt/notesSlides/notesSlide3.xml"/>
  <Override ContentType="application/vnd.openxmlformats-officedocument.presentationml.notesSlide+xml" PartName="/ppt/notesSlides/notesSlide1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8.xml"/>
  <Override ContentType="application/vnd.openxmlformats-officedocument.presentationml.slide+xml" PartName="/ppt/slides/slide10.xml"/>
  <Override ContentType="application/vnd.openxmlformats-officedocument.presentationml.slide+xml" PartName="/ppt/slides/slide4.xml"/>
  <Override ContentType="application/vnd.openxmlformats-officedocument.presentationml.slide+xml" PartName="/ppt/slides/slide14.xml"/>
  <Override ContentType="application/vnd.openxmlformats-officedocument.presentationml.slide+xml" PartName="/ppt/slides/slide11.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2" Type="http://schemas.openxmlformats.org/officeDocument/2006/relationships/presProps" Target="presProps.xml"/><Relationship Id="rId12" Type="http://schemas.openxmlformats.org/officeDocument/2006/relationships/slide" Target="slides/slide7.xml"/><Relationship Id="rId13" Type="http://schemas.openxmlformats.org/officeDocument/2006/relationships/slide" Target="slides/slide8.xml"/><Relationship Id="rId1" Type="http://schemas.openxmlformats.org/officeDocument/2006/relationships/theme" Target="theme/theme2.xml"/><Relationship Id="rId4" Type="http://schemas.openxmlformats.org/officeDocument/2006/relationships/slideMaster" Target="slideMasters/slideMaster1.xml"/><Relationship Id="rId10" Type="http://schemas.openxmlformats.org/officeDocument/2006/relationships/slide" Target="slides/slide5.xml"/><Relationship Id="rId3" Type="http://schemas.openxmlformats.org/officeDocument/2006/relationships/tableStyles" Target="tableStyles.xml"/><Relationship Id="rId11" Type="http://schemas.openxmlformats.org/officeDocument/2006/relationships/slide" Target="slides/slide6.xml"/><Relationship Id="rId20" Type="http://schemas.openxmlformats.org/officeDocument/2006/relationships/slide" Target="slides/slide15.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x="0" y="0"/>
          <a:ext cx="0" cy="0"/>
          <a:chOff x="0" y="0"/>
          <a:chExt cx="0" cy="0"/>
        </a:xfrm>
      </p:grpSpPr>
      <p:sp>
        <p:nvSpPr>
          <p:cNvPr id="2" name="Shape 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 name="Shape 27"/>
        <p:cNvGrpSpPr/>
        <p:nvPr/>
      </p:nvGrpSpPr>
      <p:grpSpPr>
        <a:xfrm>
          <a:off x="0" y="0"/>
          <a:ext cx="0" cy="0"/>
          <a:chOff x="0" y="0"/>
          <a:chExt cx="0" cy="0"/>
        </a:xfrm>
      </p:grpSpPr>
      <p:sp>
        <p:nvSpPr>
          <p:cNvPr id="28" name="Shape 2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9" name="Shape 29"/>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84" name="Shape 8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90" name="Shape 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96" name="Shape 9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102" name="Shape 10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108" name="Shape 1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114" name="Shape 11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 name="Shape 33"/>
        <p:cNvGrpSpPr/>
        <p:nvPr/>
      </p:nvGrpSpPr>
      <p:grpSpPr>
        <a:xfrm>
          <a:off x="0" y="0"/>
          <a:ext cx="0" cy="0"/>
          <a:chOff x="0" y="0"/>
          <a:chExt cx="0" cy="0"/>
        </a:xfrm>
      </p:grpSpPr>
      <p:sp>
        <p:nvSpPr>
          <p:cNvPr id="34" name="Shape 3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5" name="Shape 35"/>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 name="Shape 39"/>
        <p:cNvGrpSpPr/>
        <p:nvPr/>
      </p:nvGrpSpPr>
      <p:grpSpPr>
        <a:xfrm>
          <a:off x="0" y="0"/>
          <a:ext cx="0" cy="0"/>
          <a:chOff x="0" y="0"/>
          <a:chExt cx="0" cy="0"/>
        </a:xfrm>
      </p:grpSpPr>
      <p:sp>
        <p:nvSpPr>
          <p:cNvPr id="40" name="Shape 4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41" name="Shape 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 name="Shape 45"/>
        <p:cNvGrpSpPr/>
        <p:nvPr/>
      </p:nvGrpSpPr>
      <p:grpSpPr>
        <a:xfrm>
          <a:off x="0" y="0"/>
          <a:ext cx="0" cy="0"/>
          <a:chOff x="0" y="0"/>
          <a:chExt cx="0" cy="0"/>
        </a:xfrm>
      </p:grpSpPr>
      <p:sp>
        <p:nvSpPr>
          <p:cNvPr id="46" name="Shape 4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7" name="Shape 47"/>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b="0" baseline="0" i="0" lang="en-US" sz="1100" u="none" cap="none" strike="noStrike">
                <a:solidFill>
                  <a:schemeClr val="dk1"/>
                </a:solidFill>
                <a:latin typeface="Arial"/>
                <a:ea typeface="Arial"/>
                <a:cs typeface="Arial"/>
                <a:sym typeface="Arial"/>
              </a:rPr>
              <a:t>Teachers: Explain that tracking the time in your notebook makes it easy to find the quotes you need, which is the whole point of recording.  Students don’t need to get obsessive about this, but their notebooks should reflect some time counting if they are recording.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 name="Shape 51"/>
        <p:cNvGrpSpPr/>
        <p:nvPr/>
      </p:nvGrpSpPr>
      <p:grpSpPr>
        <a:xfrm>
          <a:off x="0" y="0"/>
          <a:ext cx="0" cy="0"/>
          <a:chOff x="0" y="0"/>
          <a:chExt cx="0" cy="0"/>
        </a:xfrm>
      </p:grpSpPr>
      <p:sp>
        <p:nvSpPr>
          <p:cNvPr id="52" name="Shape 5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53" name="Shape 5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59" name="Shape 5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66" name="Shape 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72" name="Shape 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78" name="Shape 7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Slide 1">
    <p:bg>
      <p:bgPr>
        <a:solidFill>
          <a:schemeClr val="lt1"/>
        </a:solidFill>
      </p:bgPr>
    </p:bg>
    <p:spTree>
      <p:nvGrpSpPr>
        <p:cNvPr id="7" name="Shape 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8" name="Shape 8"/>
        <p:cNvGrpSpPr/>
        <p:nvPr/>
      </p:nvGrpSpPr>
      <p:grpSpPr>
        <a:xfrm>
          <a:off x="0" y="0"/>
          <a:ext cx="0" cy="0"/>
          <a:chOff x="0" y="0"/>
          <a:chExt cx="0" cy="0"/>
        </a:xfrm>
      </p:grpSpPr>
      <p:sp>
        <p:nvSpPr>
          <p:cNvPr id="9" name="Shape 9"/>
          <p:cNvSpPr txBox="1"/>
          <p:nvPr>
            <p:ph type="title"/>
          </p:nvPr>
        </p:nvSpPr>
        <p:spPr>
          <a:xfrm>
            <a:off x="457200" y="274637"/>
            <a:ext cx="8229600" cy="1143000"/>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0" name="Shape 10"/>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1" name="Shape 11"/>
        <p:cNvGrpSpPr/>
        <p:nvPr/>
      </p:nvGrpSpPr>
      <p:grpSpPr>
        <a:xfrm>
          <a:off x="0" y="0"/>
          <a:ext cx="0" cy="0"/>
          <a:chOff x="0" y="0"/>
          <a:chExt cx="0" cy="0"/>
        </a:xfrm>
      </p:grpSpPr>
      <p:sp>
        <p:nvSpPr>
          <p:cNvPr id="12" name="Shape 12"/>
          <p:cNvSpPr txBox="1"/>
          <p:nvPr>
            <p:ph type="ctrTitle"/>
          </p:nvPr>
        </p:nvSpPr>
        <p:spPr>
          <a:xfrm>
            <a:off x="685800" y="2111123"/>
            <a:ext cx="7772400" cy="1546500"/>
          </a:xfrm>
          <a:prstGeom prst="rect">
            <a:avLst/>
          </a:prstGeom>
          <a:noFill/>
          <a:ln>
            <a:noFill/>
          </a:ln>
        </p:spPr>
        <p:txBody>
          <a:bodyPr anchorCtr="0" anchor="b" bIns="91425" lIns="91425" rIns="91425" tIns="91425"/>
          <a:lstStyle>
            <a:lvl1pPr indent="0" marL="0" marR="0" rtl="0" algn="ctr">
              <a:lnSpc>
                <a:spcPct val="100000"/>
              </a:lnSpc>
              <a:spcBef>
                <a:spcPts val="0"/>
              </a:spcBef>
              <a:spcAft>
                <a:spcPts val="0"/>
              </a:spcAft>
              <a:buClr>
                <a:schemeClr val="dk1"/>
              </a:buClr>
              <a:buFont typeface="Arial"/>
              <a:buNone/>
              <a:defRPr/>
            </a:lvl1pPr>
            <a:lvl2pPr indent="0" marL="0" marR="0" rtl="0" algn="ctr">
              <a:lnSpc>
                <a:spcPct val="100000"/>
              </a:lnSpc>
              <a:spcBef>
                <a:spcPts val="0"/>
              </a:spcBef>
              <a:spcAft>
                <a:spcPts val="0"/>
              </a:spcAft>
              <a:buClr>
                <a:schemeClr val="dk1"/>
              </a:buClr>
              <a:buFont typeface="Arial"/>
              <a:buNone/>
              <a:defRPr/>
            </a:lvl2pPr>
            <a:lvl3pPr indent="0" marL="0" marR="0" rtl="0" algn="ctr">
              <a:spcBef>
                <a:spcPts val="0"/>
              </a:spcBef>
              <a:buClr>
                <a:schemeClr val="dk1"/>
              </a:buClr>
              <a:buFont typeface="Arial"/>
              <a:buNone/>
              <a:defRPr/>
            </a:lvl3pPr>
            <a:lvl4pPr indent="0" marL="0" marR="0" rtl="0" algn="ctr">
              <a:spcBef>
                <a:spcPts val="0"/>
              </a:spcBef>
              <a:buClr>
                <a:schemeClr val="dk1"/>
              </a:buClr>
              <a:buFont typeface="Arial"/>
              <a:buNone/>
              <a:defRPr/>
            </a:lvl4pPr>
            <a:lvl5pPr indent="0" marL="0" marR="0" rtl="0" algn="ctr">
              <a:spcBef>
                <a:spcPts val="0"/>
              </a:spcBef>
              <a:buClr>
                <a:schemeClr val="dk1"/>
              </a:buClr>
              <a:buFont typeface="Arial"/>
              <a:buNone/>
              <a:defRPr/>
            </a:lvl5pPr>
            <a:lvl6pPr indent="0" marL="0" marR="0" rtl="0" algn="ctr">
              <a:spcBef>
                <a:spcPts val="0"/>
              </a:spcBef>
              <a:buClr>
                <a:schemeClr val="dk1"/>
              </a:buClr>
              <a:buFont typeface="Arial"/>
              <a:buNone/>
              <a:defRPr/>
            </a:lvl6pPr>
            <a:lvl7pPr indent="0" marL="0" marR="0" rtl="0" algn="ctr">
              <a:spcBef>
                <a:spcPts val="0"/>
              </a:spcBef>
              <a:buClr>
                <a:schemeClr val="dk1"/>
              </a:buClr>
              <a:buFont typeface="Arial"/>
              <a:buNone/>
              <a:defRPr/>
            </a:lvl7pPr>
            <a:lvl8pPr indent="0" marL="0" marR="0" rtl="0" algn="ctr">
              <a:spcBef>
                <a:spcPts val="0"/>
              </a:spcBef>
              <a:buClr>
                <a:schemeClr val="dk1"/>
              </a:buClr>
              <a:buFont typeface="Arial"/>
              <a:buNone/>
              <a:defRPr/>
            </a:lvl8pPr>
            <a:lvl9pPr indent="0" marL="0" marR="0" rtl="0" algn="ctr">
              <a:spcBef>
                <a:spcPts val="0"/>
              </a:spcBef>
              <a:buClr>
                <a:schemeClr val="dk1"/>
              </a:buClr>
              <a:buFont typeface="Arial"/>
              <a:buNone/>
              <a:defRPr/>
            </a:lvl9pPr>
          </a:lstStyle>
          <a:p/>
        </p:txBody>
      </p:sp>
      <p:sp>
        <p:nvSpPr>
          <p:cNvPr id="13" name="Shape 13"/>
          <p:cNvSpPr txBox="1"/>
          <p:nvPr>
            <p:ph idx="1" type="subTitle"/>
          </p:nvPr>
        </p:nvSpPr>
        <p:spPr>
          <a:xfrm>
            <a:off x="685800" y="3786737"/>
            <a:ext cx="7772400" cy="1046400"/>
          </a:xfrm>
          <a:prstGeom prst="rect">
            <a:avLst/>
          </a:prstGeom>
          <a:noFill/>
          <a:ln>
            <a:noFill/>
          </a:ln>
        </p:spPr>
        <p:txBody>
          <a:bodyPr anchorCtr="0" anchor="t" bIns="91425" lIns="91425" rIns="91425" tIns="91425"/>
          <a:lstStyle>
            <a:lvl1pPr indent="0" marL="0" marR="0" rtl="0" algn="ctr">
              <a:lnSpc>
                <a:spcPct val="100000"/>
              </a:lnSpc>
              <a:spcBef>
                <a:spcPts val="0"/>
              </a:spcBef>
              <a:spcAft>
                <a:spcPts val="0"/>
              </a:spcAft>
              <a:buClr>
                <a:schemeClr val="dk2"/>
              </a:buClr>
              <a:buFont typeface="Arial"/>
              <a:buNone/>
              <a:defRPr/>
            </a:lvl1pPr>
            <a:lvl2pPr indent="0" marL="0" marR="0" rtl="0" algn="ctr">
              <a:lnSpc>
                <a:spcPct val="100000"/>
              </a:lnSpc>
              <a:spcBef>
                <a:spcPts val="0"/>
              </a:spcBef>
              <a:spcAft>
                <a:spcPts val="0"/>
              </a:spcAft>
              <a:buClr>
                <a:schemeClr val="dk2"/>
              </a:buClr>
              <a:buFont typeface="Arial"/>
              <a:buNone/>
              <a:defRPr/>
            </a:lvl2pPr>
            <a:lvl3pPr indent="0" marL="0" marR="0" rtl="0" algn="ctr">
              <a:lnSpc>
                <a:spcPct val="100000"/>
              </a:lnSpc>
              <a:spcBef>
                <a:spcPts val="0"/>
              </a:spcBef>
              <a:spcAft>
                <a:spcPts val="0"/>
              </a:spcAft>
              <a:buClr>
                <a:schemeClr val="dk2"/>
              </a:buClr>
              <a:buFont typeface="Arial"/>
              <a:buNone/>
              <a:defRPr/>
            </a:lvl3pPr>
            <a:lvl4pPr indent="0" marL="0" marR="0" rtl="0" algn="ctr">
              <a:lnSpc>
                <a:spcPct val="100000"/>
              </a:lnSpc>
              <a:spcBef>
                <a:spcPts val="0"/>
              </a:spcBef>
              <a:spcAft>
                <a:spcPts val="0"/>
              </a:spcAft>
              <a:buClr>
                <a:schemeClr val="dk2"/>
              </a:buClr>
              <a:buFont typeface="Arial"/>
              <a:buNone/>
              <a:defRPr/>
            </a:lvl4pPr>
            <a:lvl5pPr indent="0" marL="0" marR="0" rtl="0" algn="ctr">
              <a:lnSpc>
                <a:spcPct val="100000"/>
              </a:lnSpc>
              <a:spcBef>
                <a:spcPts val="0"/>
              </a:spcBef>
              <a:spcAft>
                <a:spcPts val="0"/>
              </a:spcAft>
              <a:buClr>
                <a:schemeClr val="dk2"/>
              </a:buClr>
              <a:buFont typeface="Arial"/>
              <a:buNone/>
              <a:defRPr/>
            </a:lvl5pPr>
            <a:lvl6pPr indent="0" marL="0" marR="0" rtl="0" algn="ctr">
              <a:lnSpc>
                <a:spcPct val="100000"/>
              </a:lnSpc>
              <a:spcBef>
                <a:spcPts val="0"/>
              </a:spcBef>
              <a:spcAft>
                <a:spcPts val="0"/>
              </a:spcAft>
              <a:buClr>
                <a:schemeClr val="dk2"/>
              </a:buClr>
              <a:buFont typeface="Arial"/>
              <a:buNone/>
              <a:defRPr/>
            </a:lvl6pPr>
            <a:lvl7pPr indent="0" marL="0" marR="0" rtl="0" algn="ctr">
              <a:lnSpc>
                <a:spcPct val="100000"/>
              </a:lnSpc>
              <a:spcBef>
                <a:spcPts val="0"/>
              </a:spcBef>
              <a:spcAft>
                <a:spcPts val="0"/>
              </a:spcAft>
              <a:buClr>
                <a:schemeClr val="dk2"/>
              </a:buClr>
              <a:buFont typeface="Arial"/>
              <a:buNone/>
              <a:defRPr/>
            </a:lvl7pPr>
            <a:lvl8pPr indent="0" marL="0" marR="0" rtl="0" algn="ctr">
              <a:lnSpc>
                <a:spcPct val="100000"/>
              </a:lnSpc>
              <a:spcBef>
                <a:spcPts val="0"/>
              </a:spcBef>
              <a:spcAft>
                <a:spcPts val="0"/>
              </a:spcAft>
              <a:buClr>
                <a:schemeClr val="dk2"/>
              </a:buClr>
              <a:buFont typeface="Arial"/>
              <a:buNone/>
              <a:defRPr/>
            </a:lvl8pPr>
            <a:lvl9pPr indent="0" marL="0" marR="0" rtl="0" algn="ctr">
              <a:lnSpc>
                <a:spcPct val="100000"/>
              </a:lnSpc>
              <a:spcBef>
                <a:spcPts val="0"/>
              </a:spcBef>
              <a:spcAft>
                <a:spcPts val="0"/>
              </a:spcAft>
              <a:buClr>
                <a:schemeClr val="dk2"/>
              </a:buClr>
              <a:buFont typeface="Arial"/>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4" name="Shape 14"/>
        <p:cNvGrpSpPr/>
        <p:nvPr/>
      </p:nvGrpSpPr>
      <p:grpSpPr>
        <a:xfrm>
          <a:off x="0" y="0"/>
          <a:ext cx="0" cy="0"/>
          <a:chOff x="0" y="0"/>
          <a:chExt cx="0" cy="0"/>
        </a:xfrm>
      </p:grpSpPr>
      <p:sp>
        <p:nvSpPr>
          <p:cNvPr id="15" name="Shape 15"/>
          <p:cNvSpPr txBox="1"/>
          <p:nvPr>
            <p:ph type="title"/>
          </p:nvPr>
        </p:nvSpPr>
        <p:spPr>
          <a:xfrm>
            <a:off x="457200" y="274637"/>
            <a:ext cx="8229600" cy="1143000"/>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6" name="Shape 16"/>
          <p:cNvSpPr txBox="1"/>
          <p:nvPr>
            <p:ph idx="1" type="body"/>
          </p:nvPr>
        </p:nvSpPr>
        <p:spPr>
          <a:xfrm>
            <a:off x="457200" y="1600200"/>
            <a:ext cx="3994500" cy="4967700"/>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7" name="Shape 17"/>
          <p:cNvSpPr txBox="1"/>
          <p:nvPr>
            <p:ph idx="2" type="body"/>
          </p:nvPr>
        </p:nvSpPr>
        <p:spPr>
          <a:xfrm>
            <a:off x="4692273" y="1600200"/>
            <a:ext cx="3994500" cy="4967700"/>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8" name="Shape 18"/>
        <p:cNvGrpSpPr/>
        <p:nvPr/>
      </p:nvGrpSpPr>
      <p:grpSpPr>
        <a:xfrm>
          <a:off x="0" y="0"/>
          <a:ext cx="0" cy="0"/>
          <a:chOff x="0" y="0"/>
          <a:chExt cx="0" cy="0"/>
        </a:xfrm>
      </p:grpSpPr>
      <p:sp>
        <p:nvSpPr>
          <p:cNvPr id="19" name="Shape 19"/>
          <p:cNvSpPr txBox="1"/>
          <p:nvPr>
            <p:ph type="title"/>
          </p:nvPr>
        </p:nvSpPr>
        <p:spPr>
          <a:xfrm>
            <a:off x="457200" y="274637"/>
            <a:ext cx="8229600" cy="1143000"/>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0" name="Shape 20"/>
        <p:cNvGrpSpPr/>
        <p:nvPr/>
      </p:nvGrpSpPr>
      <p:grpSpPr>
        <a:xfrm>
          <a:off x="0" y="0"/>
          <a:ext cx="0" cy="0"/>
          <a:chOff x="0" y="0"/>
          <a:chExt cx="0" cy="0"/>
        </a:xfrm>
      </p:grpSpPr>
      <p:sp>
        <p:nvSpPr>
          <p:cNvPr id="21" name="Shape 21"/>
          <p:cNvSpPr txBox="1"/>
          <p:nvPr>
            <p:ph idx="1" type="body"/>
          </p:nvPr>
        </p:nvSpPr>
        <p:spPr>
          <a:xfrm>
            <a:off x="457200" y="5875078"/>
            <a:ext cx="8229600" cy="692700"/>
          </a:xfrm>
          <a:prstGeom prst="rect">
            <a:avLst/>
          </a:prstGeom>
          <a:noFill/>
          <a:ln>
            <a:noFill/>
          </a:ln>
        </p:spPr>
        <p:txBody>
          <a:bodyPr anchorCtr="0" anchor="t" bIns="91425" lIns="91425" rIns="91425" tIns="91425"/>
          <a:lstStyle>
            <a:lvl1pPr rtl="0" algn="ctr">
              <a:spcBef>
                <a:spcPts val="360"/>
              </a:spcBef>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2" name="Shape 2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8" Type="http://schemas.openxmlformats.org/officeDocument/2006/relationships/theme" Target="../theme/theme1.xml"/><Relationship Id="rId7"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74637"/>
            <a:ext cx="8229600" cy="11430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buClr>
                <a:schemeClr val="dk1"/>
              </a:buClr>
              <a:buFont typeface="Arial"/>
              <a:buNone/>
              <a:defRPr/>
            </a:lvl1pPr>
            <a:lvl2pPr indent="0" marL="0" marR="0" rtl="0" algn="l">
              <a:lnSpc>
                <a:spcPct val="100000"/>
              </a:lnSpc>
              <a:spcBef>
                <a:spcPts val="0"/>
              </a:spcBef>
              <a:spcAft>
                <a:spcPts val="0"/>
              </a:spcAft>
              <a:buClr>
                <a:schemeClr val="dk1"/>
              </a:buClr>
              <a:buFont typeface="Arial"/>
              <a:buNone/>
              <a:defRPr/>
            </a:lvl2pPr>
            <a:lvl3pPr indent="0" marL="0" marR="0" rtl="0" algn="l">
              <a:spcBef>
                <a:spcPts val="0"/>
              </a:spcBef>
              <a:buClr>
                <a:schemeClr val="dk1"/>
              </a:buClr>
              <a:buFont typeface="Arial"/>
              <a:buNone/>
              <a:defRPr/>
            </a:lvl3pPr>
            <a:lvl4pPr indent="0" marL="0" marR="0" rtl="0" algn="l">
              <a:spcBef>
                <a:spcPts val="0"/>
              </a:spcBef>
              <a:buClr>
                <a:schemeClr val="dk1"/>
              </a:buClr>
              <a:buFont typeface="Arial"/>
              <a:buNone/>
              <a:defRPr/>
            </a:lvl4pPr>
            <a:lvl5pPr indent="0" marL="0" marR="0" rtl="0" algn="l">
              <a:spcBef>
                <a:spcPts val="0"/>
              </a:spcBef>
              <a:buClr>
                <a:schemeClr val="dk1"/>
              </a:buClr>
              <a:buFont typeface="Arial"/>
              <a:buNone/>
              <a:defRPr/>
            </a:lvl5pPr>
            <a:lvl6pPr indent="0" marL="0" marR="0" rtl="0" algn="l">
              <a:spcBef>
                <a:spcPts val="0"/>
              </a:spcBef>
              <a:buClr>
                <a:schemeClr val="dk1"/>
              </a:buClr>
              <a:buFont typeface="Arial"/>
              <a:buNone/>
              <a:defRPr/>
            </a:lvl6pPr>
            <a:lvl7pPr indent="0" marL="0" marR="0" rtl="0" algn="l">
              <a:spcBef>
                <a:spcPts val="0"/>
              </a:spcBef>
              <a:buClr>
                <a:schemeClr val="dk1"/>
              </a:buClr>
              <a:buFont typeface="Arial"/>
              <a:buNone/>
              <a:defRPr/>
            </a:lvl7pPr>
            <a:lvl8pPr indent="0" marL="0" marR="0" rtl="0" algn="l">
              <a:spcBef>
                <a:spcPts val="0"/>
              </a:spcBef>
              <a:buClr>
                <a:schemeClr val="dk1"/>
              </a:buClr>
              <a:buFont typeface="Arial"/>
              <a:buNone/>
              <a:defRPr/>
            </a:lvl8pPr>
            <a:lvl9pPr indent="0" marL="0" marR="0" rtl="0" algn="l">
              <a:spcBef>
                <a:spcPts val="0"/>
              </a:spcBef>
              <a:buClr>
                <a:schemeClr val="dk1"/>
              </a:buClr>
              <a:buFont typeface="Arial"/>
              <a:buNone/>
              <a:defRPr/>
            </a:lvl9pPr>
          </a:lstStyle>
          <a:p/>
        </p:txBody>
      </p:sp>
      <p:sp>
        <p:nvSpPr>
          <p:cNvPr id="6" name="Shape 6"/>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indent="0" marL="0" marR="0" rtl="0" algn="l">
              <a:lnSpc>
                <a:spcPct val="100000"/>
              </a:lnSpc>
              <a:spcBef>
                <a:spcPts val="600"/>
              </a:spcBef>
              <a:spcAft>
                <a:spcPts val="0"/>
              </a:spcAft>
              <a:buClr>
                <a:schemeClr val="dk1"/>
              </a:buClr>
              <a:buFont typeface="Arial"/>
              <a:buNone/>
              <a:defRPr/>
            </a:lvl1pPr>
            <a:lvl2pPr indent="0" marL="0" marR="0" rtl="0" algn="l">
              <a:lnSpc>
                <a:spcPct val="100000"/>
              </a:lnSpc>
              <a:spcBef>
                <a:spcPts val="480"/>
              </a:spcBef>
              <a:spcAft>
                <a:spcPts val="0"/>
              </a:spcAft>
              <a:buClr>
                <a:schemeClr val="dk1"/>
              </a:buClr>
              <a:buFont typeface="Arial"/>
              <a:buNone/>
              <a:defRPr/>
            </a:lvl2pPr>
            <a:lvl3pPr indent="0" marL="0" marR="0" rtl="0" algn="l">
              <a:lnSpc>
                <a:spcPct val="100000"/>
              </a:lnSpc>
              <a:spcBef>
                <a:spcPts val="480"/>
              </a:spcBef>
              <a:spcAft>
                <a:spcPts val="0"/>
              </a:spcAft>
              <a:buClr>
                <a:schemeClr val="dk1"/>
              </a:buClr>
              <a:buFont typeface="Arial"/>
              <a:buNone/>
              <a:defRPr/>
            </a:lvl3pPr>
            <a:lvl4pPr indent="0" marL="0" marR="0" rtl="0" algn="l">
              <a:lnSpc>
                <a:spcPct val="100000"/>
              </a:lnSpc>
              <a:spcBef>
                <a:spcPts val="360"/>
              </a:spcBef>
              <a:spcAft>
                <a:spcPts val="0"/>
              </a:spcAft>
              <a:buClr>
                <a:schemeClr val="dk1"/>
              </a:buClr>
              <a:buFont typeface="Arial"/>
              <a:buNone/>
              <a:defRPr/>
            </a:lvl4pPr>
            <a:lvl5pPr indent="0" marL="0" marR="0" rtl="0" algn="l">
              <a:lnSpc>
                <a:spcPct val="100000"/>
              </a:lnSpc>
              <a:spcBef>
                <a:spcPts val="360"/>
              </a:spcBef>
              <a:spcAft>
                <a:spcPts val="0"/>
              </a:spcAft>
              <a:buClr>
                <a:schemeClr val="dk1"/>
              </a:buClr>
              <a:buFont typeface="Arial"/>
              <a:buNone/>
              <a:defRPr/>
            </a:lvl5pPr>
            <a:lvl6pPr indent="0" marL="0" marR="0" rtl="0" algn="l">
              <a:lnSpc>
                <a:spcPct val="100000"/>
              </a:lnSpc>
              <a:spcBef>
                <a:spcPts val="360"/>
              </a:spcBef>
              <a:spcAft>
                <a:spcPts val="0"/>
              </a:spcAft>
              <a:buClr>
                <a:schemeClr val="dk1"/>
              </a:buClr>
              <a:buFont typeface="Arial"/>
              <a:buNone/>
              <a:defRPr/>
            </a:lvl6pPr>
            <a:lvl7pPr indent="0" marL="0" marR="0" rtl="0" algn="l">
              <a:lnSpc>
                <a:spcPct val="100000"/>
              </a:lnSpc>
              <a:spcBef>
                <a:spcPts val="360"/>
              </a:spcBef>
              <a:spcAft>
                <a:spcPts val="0"/>
              </a:spcAft>
              <a:buClr>
                <a:schemeClr val="dk1"/>
              </a:buClr>
              <a:buFont typeface="Arial"/>
              <a:buNone/>
              <a:defRPr/>
            </a:lvl7pPr>
            <a:lvl8pPr indent="0" marL="0" marR="0" rtl="0" algn="l">
              <a:lnSpc>
                <a:spcPct val="100000"/>
              </a:lnSpc>
              <a:spcBef>
                <a:spcPts val="360"/>
              </a:spcBef>
              <a:spcAft>
                <a:spcPts val="0"/>
              </a:spcAft>
              <a:buClr>
                <a:schemeClr val="dk1"/>
              </a:buClr>
              <a:buFont typeface="Arial"/>
              <a:buNone/>
              <a:defRPr/>
            </a:lvl8pPr>
            <a:lvl9pPr indent="0" marL="0" marR="0" rtl="0" algn="l">
              <a:lnSpc>
                <a:spcPct val="100000"/>
              </a:lnSpc>
              <a:spcBef>
                <a:spcPts val="360"/>
              </a:spcBef>
              <a:spcAft>
                <a:spcPts val="0"/>
              </a:spcAft>
              <a:buClr>
                <a:schemeClr val="dk1"/>
              </a:buClr>
              <a:buFont typeface="Arial"/>
              <a:buNone/>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 Id="rId3" Type="http://schemas.openxmlformats.org/officeDocument/2006/relationships/image" Target="../media/image00.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 name="Shape 23"/>
        <p:cNvGrpSpPr/>
        <p:nvPr/>
      </p:nvGrpSpPr>
      <p:grpSpPr>
        <a:xfrm>
          <a:off x="0" y="0"/>
          <a:ext cx="0" cy="0"/>
          <a:chOff x="0" y="0"/>
          <a:chExt cx="0" cy="0"/>
        </a:xfrm>
      </p:grpSpPr>
      <p:pic>
        <p:nvPicPr>
          <p:cNvPr id="24" name="Shape 24"/>
          <p:cNvPicPr preferRelativeResize="0"/>
          <p:nvPr/>
        </p:nvPicPr>
        <p:blipFill rotWithShape="1">
          <a:blip r:embed="rId3">
            <a:alphaModFix/>
          </a:blip>
          <a:srcRect b="0" l="0" r="0" t="0"/>
          <a:stretch/>
        </p:blipFill>
        <p:spPr>
          <a:xfrm>
            <a:off x="0" y="60157"/>
            <a:ext cx="9144001" cy="6737684"/>
          </a:xfrm>
          <a:prstGeom prst="rect">
            <a:avLst/>
          </a:prstGeom>
          <a:noFill/>
          <a:ln>
            <a:noFill/>
          </a:ln>
        </p:spPr>
      </p:pic>
      <p:sp>
        <p:nvSpPr>
          <p:cNvPr id="25" name="Shape 25"/>
          <p:cNvSpPr txBox="1"/>
          <p:nvPr/>
        </p:nvSpPr>
        <p:spPr>
          <a:xfrm>
            <a:off x="-12750" y="1309575"/>
            <a:ext cx="9144000" cy="3693299"/>
          </a:xfrm>
          <a:prstGeom prst="rect">
            <a:avLst/>
          </a:prstGeom>
          <a:noFill/>
          <a:ln>
            <a:noFill/>
          </a:ln>
        </p:spPr>
        <p:txBody>
          <a:bodyPr anchorCtr="0" anchor="ctr" bIns="91425" lIns="91425" rIns="91425" tIns="91425">
            <a:noAutofit/>
          </a:bodyPr>
          <a:lstStyle/>
          <a:p>
            <a:pPr indent="0" lvl="0" marL="0" marR="0" rtl="0" algn="ctr">
              <a:lnSpc>
                <a:spcPct val="100000"/>
              </a:lnSpc>
              <a:spcBef>
                <a:spcPts val="0"/>
              </a:spcBef>
              <a:spcAft>
                <a:spcPts val="0"/>
              </a:spcAft>
              <a:buClr>
                <a:srgbClr val="000000"/>
              </a:buClr>
              <a:buSzPct val="25000"/>
              <a:buFont typeface="Garamond"/>
              <a:buNone/>
            </a:pPr>
            <a:r>
              <a:rPr b="0" baseline="0" i="0" lang="en-US" sz="9600" u="none" cap="none" strike="noStrike">
                <a:solidFill>
                  <a:srgbClr val="000000"/>
                </a:solidFill>
                <a:latin typeface="Garamond"/>
                <a:ea typeface="Garamond"/>
                <a:cs typeface="Garamond"/>
                <a:sym typeface="Garamond"/>
                <a:rtl val="0"/>
              </a:rPr>
              <a:t>How to Take Great Notes</a:t>
            </a:r>
          </a:p>
        </p:txBody>
      </p:sp>
      <p:sp>
        <p:nvSpPr>
          <p:cNvPr id="26" name="Shape 26"/>
          <p:cNvSpPr txBox="1"/>
          <p:nvPr/>
        </p:nvSpPr>
        <p:spPr>
          <a:xfrm>
            <a:off x="-12750" y="5174600"/>
            <a:ext cx="9144000" cy="1321498"/>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rgbClr val="000000"/>
              </a:buClr>
              <a:buSzPct val="25000"/>
              <a:buFont typeface="Helvetica Neue"/>
              <a:buNone/>
            </a:pPr>
            <a:r>
              <a:rPr b="0" baseline="0" i="0" lang="en-US" sz="3000" u="none" cap="none" strike="noStrike">
                <a:solidFill>
                  <a:srgbClr val="000000"/>
                </a:solidFill>
                <a:latin typeface="Helvetica Neue"/>
                <a:ea typeface="Helvetica Neue"/>
                <a:cs typeface="Helvetica Neue"/>
                <a:sym typeface="Helvetica Neue"/>
                <a:rtl val="0"/>
              </a:rPr>
              <a:t>News Gathering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baseline="0" i="0" lang="en-US" sz="3600" u="none" cap="none" strike="noStrike">
                <a:solidFill>
                  <a:schemeClr val="dk1"/>
                </a:solidFill>
                <a:latin typeface="Arial"/>
                <a:ea typeface="Arial"/>
                <a:cs typeface="Arial"/>
                <a:sym typeface="Arial"/>
                <a:rtl val="0"/>
              </a:rPr>
              <a:t>Listen for quotes! </a:t>
            </a:r>
          </a:p>
        </p:txBody>
      </p:sp>
      <p:sp>
        <p:nvSpPr>
          <p:cNvPr id="81" name="Shape 81"/>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Write down the quote </a:t>
            </a:r>
            <a:r>
              <a:rPr b="0" baseline="0" i="0" lang="en-US" sz="3000" u="none" cap="none" strike="noStrike">
                <a:solidFill>
                  <a:schemeClr val="accent6"/>
                </a:solidFill>
                <a:latin typeface="Arial"/>
                <a:ea typeface="Arial"/>
                <a:cs typeface="Arial"/>
                <a:sym typeface="Arial"/>
                <a:rtl val="0"/>
              </a:rPr>
              <a:t>exactly as it was said </a:t>
            </a:r>
            <a:r>
              <a:rPr b="0" baseline="0" i="0" lang="en-US" sz="3000" u="none" cap="none" strike="noStrike">
                <a:solidFill>
                  <a:schemeClr val="dk1"/>
                </a:solidFill>
                <a:latin typeface="Arial"/>
                <a:ea typeface="Arial"/>
                <a:cs typeface="Arial"/>
                <a:sym typeface="Arial"/>
                <a:rtl val="0"/>
              </a:rPr>
              <a:t>and PUT QUOTATION MARKS around it in your notebook.  </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If you are taping, quickly check the time and put that down, too, to help you find the quote on the tape to recheck it. </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baseline="0" i="0" lang="en-US" sz="3600" u="none" cap="none" strike="noStrike">
                <a:solidFill>
                  <a:schemeClr val="dk1"/>
                </a:solidFill>
                <a:latin typeface="Arial"/>
                <a:ea typeface="Arial"/>
                <a:cs typeface="Arial"/>
                <a:sym typeface="Arial"/>
                <a:rtl val="0"/>
              </a:rPr>
              <a:t>Listen for what’s significant	</a:t>
            </a:r>
          </a:p>
        </p:txBody>
      </p:sp>
      <p:sp>
        <p:nvSpPr>
          <p:cNvPr id="87" name="Shape 87"/>
          <p:cNvSpPr txBox="1"/>
          <p:nvPr>
            <p:ph idx="1" type="body"/>
          </p:nvPr>
        </p:nvSpPr>
        <p:spPr>
          <a:xfrm>
            <a:off x="457200" y="1676400"/>
            <a:ext cx="8229600" cy="50439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Use an asterisk (*) or star whenever you hear a fact or a quote that you know is significant to the story.</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Ask follow-up questions to be sure you’ve covered the significant topic, too.</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04800" y="274637"/>
            <a:ext cx="8381999" cy="944561"/>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baseline="0" i="0" lang="en-US" sz="3600" u="none" cap="none" strike="noStrike">
                <a:solidFill>
                  <a:schemeClr val="dk1"/>
                </a:solidFill>
                <a:latin typeface="Arial"/>
                <a:ea typeface="Arial"/>
                <a:cs typeface="Arial"/>
                <a:sym typeface="Arial"/>
                <a:rtl val="0"/>
              </a:rPr>
              <a:t>If you get behind …	</a:t>
            </a:r>
          </a:p>
        </p:txBody>
      </p:sp>
      <p:sp>
        <p:nvSpPr>
          <p:cNvPr id="93" name="Shape 93"/>
          <p:cNvSpPr txBox="1"/>
          <p:nvPr>
            <p:ph idx="1" type="body"/>
          </p:nvPr>
        </p:nvSpPr>
        <p:spPr>
          <a:xfrm>
            <a:off x="304800" y="1371600"/>
            <a:ext cx="8381999" cy="5196300"/>
          </a:xfrm>
          <a:prstGeom prst="rect">
            <a:avLst/>
          </a:prstGeom>
          <a:noFill/>
          <a:ln>
            <a:noFill/>
          </a:ln>
        </p:spPr>
        <p:txBody>
          <a:bodyPr anchorCtr="0" anchor="t" bIns="91425" lIns="91425" rIns="91425" tIns="91425">
            <a:noAutofit/>
          </a:bodyPr>
          <a:lstStyle/>
          <a:p>
            <a:pPr indent="-457200" lvl="0" marL="457200" marR="0" rtl="0" algn="l">
              <a:lnSpc>
                <a:spcPct val="100000"/>
              </a:lnSpc>
              <a:spcBef>
                <a:spcPts val="0"/>
              </a:spcBef>
              <a:spcAft>
                <a:spcPts val="0"/>
              </a:spcAft>
              <a:buClr>
                <a:schemeClr val="dk1"/>
              </a:buClr>
              <a:buSzPct val="100000"/>
              <a:buFont typeface="Arial"/>
              <a:buChar char="•"/>
            </a:pPr>
            <a:r>
              <a:rPr b="0" baseline="0" i="0" lang="en-US" sz="3000" u="none" cap="none" strike="noStrike">
                <a:solidFill>
                  <a:schemeClr val="dk1"/>
                </a:solidFill>
                <a:latin typeface="Arial"/>
                <a:ea typeface="Arial"/>
                <a:cs typeface="Arial"/>
                <a:sym typeface="Arial"/>
                <a:rtl val="0"/>
              </a:rPr>
              <a:t>Rephrase the same question you just asked and ask it again.  </a:t>
            </a:r>
          </a:p>
          <a:p>
            <a:pPr indent="-266700" lvl="0" marL="45720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457200" lvl="0" marL="457200" marR="0" rtl="0" algn="l">
              <a:lnSpc>
                <a:spcPct val="100000"/>
              </a:lnSpc>
              <a:spcBef>
                <a:spcPts val="0"/>
              </a:spcBef>
              <a:spcAft>
                <a:spcPts val="0"/>
              </a:spcAft>
              <a:buClr>
                <a:schemeClr val="dk1"/>
              </a:buClr>
              <a:buSzPct val="100000"/>
              <a:buFont typeface="Arial"/>
              <a:buChar char="•"/>
            </a:pPr>
            <a:r>
              <a:rPr b="0" baseline="0" i="0" lang="en-US" sz="3000" u="none" cap="none" strike="noStrike">
                <a:solidFill>
                  <a:schemeClr val="dk1"/>
                </a:solidFill>
                <a:latin typeface="Arial"/>
                <a:ea typeface="Arial"/>
                <a:cs typeface="Arial"/>
                <a:sym typeface="Arial"/>
                <a:rtl val="0"/>
              </a:rPr>
              <a:t>Ask for clarification, even if you don’t need it. </a:t>
            </a:r>
          </a:p>
          <a:p>
            <a:pPr indent="-266700" lvl="0" marL="45720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457200" lvl="0" marL="457200" marR="0" rtl="0" algn="l">
              <a:lnSpc>
                <a:spcPct val="100000"/>
              </a:lnSpc>
              <a:spcBef>
                <a:spcPts val="0"/>
              </a:spcBef>
              <a:spcAft>
                <a:spcPts val="0"/>
              </a:spcAft>
              <a:buClr>
                <a:schemeClr val="dk1"/>
              </a:buClr>
              <a:buSzPct val="100000"/>
              <a:buFont typeface="Arial"/>
              <a:buChar char="•"/>
            </a:pPr>
            <a:r>
              <a:rPr b="0" baseline="0" i="0" lang="en-US" sz="3000" u="none" cap="none" strike="noStrike">
                <a:solidFill>
                  <a:schemeClr val="dk1"/>
                </a:solidFill>
                <a:latin typeface="Arial"/>
                <a:ea typeface="Arial"/>
                <a:cs typeface="Arial"/>
                <a:sym typeface="Arial"/>
                <a:rtl val="0"/>
              </a:rPr>
              <a:t>Ask a question that you already know the answer to and you don’t really need that source to answer.</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The goal is to keep your source talking while you catch up.</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baseline="0" i="0" lang="en-US" sz="3600" u="none" cap="none" strike="noStrike">
                <a:solidFill>
                  <a:schemeClr val="dk1"/>
                </a:solidFill>
                <a:latin typeface="Arial"/>
                <a:ea typeface="Arial"/>
                <a:cs typeface="Arial"/>
                <a:sym typeface="Arial"/>
                <a:rtl val="0"/>
              </a:rPr>
              <a:t>Typing instead of writing? </a:t>
            </a:r>
          </a:p>
        </p:txBody>
      </p:sp>
      <p:sp>
        <p:nvSpPr>
          <p:cNvPr id="99" name="Shape 99"/>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Sure!  If you are faster at typing than handwriting, take your tablet, phone or laptop and type notes instead of using a paper notebook. </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Just be sure to </a:t>
            </a:r>
            <a:r>
              <a:rPr b="0" baseline="0" i="0" lang="en-US" sz="3000" u="none" cap="none" strike="noStrike">
                <a:solidFill>
                  <a:schemeClr val="accent6"/>
                </a:solidFill>
                <a:latin typeface="Arial"/>
                <a:ea typeface="Arial"/>
                <a:cs typeface="Arial"/>
                <a:sym typeface="Arial"/>
                <a:rtl val="0"/>
              </a:rPr>
              <a:t>hit save </a:t>
            </a:r>
            <a:r>
              <a:rPr b="0" baseline="0" i="0" lang="en-US" sz="3000" u="none" cap="none" strike="noStrike">
                <a:solidFill>
                  <a:schemeClr val="dk1"/>
                </a:solidFill>
                <a:latin typeface="Arial"/>
                <a:ea typeface="Arial"/>
                <a:cs typeface="Arial"/>
                <a:sym typeface="Arial"/>
                <a:rtl val="0"/>
              </a:rPr>
              <a:t>every few minutes.</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And bring paper and a working pen with you just in case something happens to your electronics!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baseline="0" i="0" lang="en-US" sz="3600" u="none" cap="none" strike="noStrike">
                <a:solidFill>
                  <a:schemeClr val="dk1"/>
                </a:solidFill>
                <a:latin typeface="Arial"/>
                <a:ea typeface="Arial"/>
                <a:cs typeface="Arial"/>
                <a:sym typeface="Arial"/>
                <a:rtl val="0"/>
              </a:rPr>
              <a:t>After the interview	</a:t>
            </a:r>
          </a:p>
        </p:txBody>
      </p:sp>
      <p:sp>
        <p:nvSpPr>
          <p:cNvPr id="105" name="Shape 105"/>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As soon as possible after the interview, go over your notes. Do not wait a day. Do it right away.</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Highlight significant facts and your best quotes.</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Correct or clarify any shorthand.</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Make sure everything in your notebook makes sense to you before you forget what was said.</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457200" y="274637"/>
            <a:ext cx="8229600" cy="944561"/>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baseline="0" i="0" lang="en-US" sz="3600" u="none" cap="none" strike="noStrike">
                <a:solidFill>
                  <a:schemeClr val="dk1"/>
                </a:solidFill>
                <a:latin typeface="Arial"/>
                <a:ea typeface="Arial"/>
                <a:cs typeface="Arial"/>
                <a:sym typeface="Arial"/>
                <a:rtl val="0"/>
              </a:rPr>
              <a:t>Transcribe your notes	</a:t>
            </a:r>
          </a:p>
        </p:txBody>
      </p:sp>
      <p:sp>
        <p:nvSpPr>
          <p:cNvPr id="111" name="Shape 111"/>
          <p:cNvSpPr txBox="1"/>
          <p:nvPr>
            <p:ph idx="1" type="body"/>
          </p:nvPr>
        </p:nvSpPr>
        <p:spPr>
          <a:xfrm>
            <a:off x="457200" y="1143000"/>
            <a:ext cx="8229600" cy="54249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Type your facts and quotes soon after the interview so you have them ready when you’re writing.</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This will also help you to discover missing information and facts you need to check before publication.</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It’s an ideal time to go back to your recording of the interview and double-check quotes so that your typed notes are accurate.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 name="Shape 30"/>
        <p:cNvGrpSpPr/>
        <p:nvPr/>
      </p:nvGrpSpPr>
      <p:grpSpPr>
        <a:xfrm>
          <a:off x="0" y="0"/>
          <a:ext cx="0" cy="0"/>
          <a:chOff x="0" y="0"/>
          <a:chExt cx="0" cy="0"/>
        </a:xfrm>
      </p:grpSpPr>
      <p:sp>
        <p:nvSpPr>
          <p:cNvPr id="31" name="Shape 31"/>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baseline="0" i="0" lang="en-US" sz="3600" u="none" cap="none" strike="noStrike">
                <a:solidFill>
                  <a:schemeClr val="dk1"/>
                </a:solidFill>
                <a:latin typeface="Helvetica Neue"/>
                <a:ea typeface="Helvetica Neue"/>
                <a:cs typeface="Helvetica Neue"/>
                <a:sym typeface="Helvetica Neue"/>
                <a:rtl val="0"/>
              </a:rPr>
              <a:t>Every reporter needs a system</a:t>
            </a:r>
          </a:p>
        </p:txBody>
      </p:sp>
      <p:sp>
        <p:nvSpPr>
          <p:cNvPr id="32" name="Shape 32"/>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3000" u="none" cap="none" strike="noStrike">
                <a:solidFill>
                  <a:schemeClr val="dk1"/>
                </a:solidFill>
                <a:latin typeface="Helvetica Neue"/>
                <a:ea typeface="Helvetica Neue"/>
                <a:cs typeface="Helvetica Neue"/>
                <a:sym typeface="Helvetica Neue"/>
                <a:rtl val="0"/>
              </a:rPr>
              <a:t>It’s not enough to just record an interview on your phone and consider it done. </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a:p>
            <a:pPr indent="0" lvl="0" marL="0" marR="0" rtl="0" algn="l">
              <a:lnSpc>
                <a:spcPct val="100000"/>
              </a:lnSpc>
              <a:spcBef>
                <a:spcPts val="0"/>
              </a:spcBef>
              <a:spcAft>
                <a:spcPts val="0"/>
              </a:spcAft>
              <a:buClr>
                <a:schemeClr val="dk1"/>
              </a:buClr>
              <a:buSzPct val="25000"/>
              <a:buFont typeface="Helvetica Neue"/>
              <a:buNone/>
            </a:pPr>
            <a:r>
              <a:rPr b="0" baseline="0" i="0" lang="en-US" sz="3000" u="none" cap="none" strike="noStrike">
                <a:solidFill>
                  <a:schemeClr val="dk1"/>
                </a:solidFill>
                <a:latin typeface="Helvetica Neue"/>
                <a:ea typeface="Helvetica Neue"/>
                <a:cs typeface="Helvetica Neue"/>
                <a:sym typeface="Helvetica Neue"/>
                <a:rtl val="0"/>
              </a:rPr>
              <a:t>You need to </a:t>
            </a:r>
            <a:r>
              <a:rPr b="1" baseline="0" i="0" lang="en-US" sz="3000" u="none" cap="none" strike="noStrike">
                <a:solidFill>
                  <a:schemeClr val="accent6"/>
                </a:solidFill>
                <a:latin typeface="Helvetica Neue"/>
                <a:ea typeface="Helvetica Neue"/>
                <a:cs typeface="Helvetica Neue"/>
                <a:sym typeface="Helvetica Neue"/>
                <a:rtl val="0"/>
              </a:rPr>
              <a:t>take notes </a:t>
            </a:r>
            <a:r>
              <a:rPr b="0" baseline="0" i="0" lang="en-US" sz="3000" u="none" cap="none" strike="noStrike">
                <a:solidFill>
                  <a:schemeClr val="dk1"/>
                </a:solidFill>
                <a:latin typeface="Helvetica Neue"/>
                <a:ea typeface="Helvetica Neue"/>
                <a:cs typeface="Helvetica Neue"/>
                <a:sym typeface="Helvetica Neue"/>
                <a:rtl val="0"/>
              </a:rPr>
              <a:t>on facts and quotes.</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Helvetica Neue"/>
              <a:ea typeface="Helvetica Neue"/>
              <a:cs typeface="Helvetica Neue"/>
              <a:sym typeface="Helvetica Neue"/>
              <a:rtl val="0"/>
            </a:endParaRPr>
          </a:p>
          <a:p>
            <a:pPr indent="0" lvl="0" marL="0" marR="0" rtl="0" algn="l">
              <a:lnSpc>
                <a:spcPct val="100000"/>
              </a:lnSpc>
              <a:spcBef>
                <a:spcPts val="0"/>
              </a:spcBef>
              <a:spcAft>
                <a:spcPts val="0"/>
              </a:spcAft>
              <a:buClr>
                <a:schemeClr val="dk1"/>
              </a:buClr>
              <a:buSzPct val="25000"/>
              <a:buFont typeface="Helvetica Neue"/>
              <a:buNone/>
            </a:pPr>
            <a:r>
              <a:rPr b="0" baseline="0" i="0" lang="en-US" sz="3000" u="none" cap="none" strike="noStrike">
                <a:solidFill>
                  <a:schemeClr val="dk1"/>
                </a:solidFill>
                <a:latin typeface="Helvetica Neue"/>
                <a:ea typeface="Helvetica Neue"/>
                <a:cs typeface="Helvetica Neue"/>
                <a:sym typeface="Helvetica Neue"/>
                <a:rtl val="0"/>
              </a:rPr>
              <a:t>It’s helpful, too, to keep track of the time counter if you are recording. Transcribing an entire interview takes way too much time.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 name="Shape 36"/>
        <p:cNvGrpSpPr/>
        <p:nvPr/>
      </p:nvGrpSpPr>
      <p:grpSpPr>
        <a:xfrm>
          <a:off x="0" y="0"/>
          <a:ext cx="0" cy="0"/>
          <a:chOff x="0" y="0"/>
          <a:chExt cx="0" cy="0"/>
        </a:xfrm>
      </p:grpSpPr>
      <p:sp>
        <p:nvSpPr>
          <p:cNvPr id="37" name="Shape 37"/>
          <p:cNvSpPr txBox="1"/>
          <p:nvPr>
            <p:ph type="title"/>
          </p:nvPr>
        </p:nvSpPr>
        <p:spPr>
          <a:xfrm>
            <a:off x="457200" y="274637"/>
            <a:ext cx="8229600" cy="792162"/>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baseline="0" i="0" lang="en-US" sz="3600" u="none" cap="none" strike="noStrike">
                <a:solidFill>
                  <a:schemeClr val="dk1"/>
                </a:solidFill>
                <a:latin typeface="Arial"/>
                <a:ea typeface="Arial"/>
                <a:cs typeface="Arial"/>
                <a:sym typeface="Arial"/>
                <a:rtl val="0"/>
              </a:rPr>
              <a:t>Where to start	</a:t>
            </a:r>
          </a:p>
        </p:txBody>
      </p:sp>
      <p:sp>
        <p:nvSpPr>
          <p:cNvPr id="38" name="Shape 38"/>
          <p:cNvSpPr txBox="1"/>
          <p:nvPr>
            <p:ph idx="1" type="body"/>
          </p:nvPr>
        </p:nvSpPr>
        <p:spPr>
          <a:xfrm>
            <a:off x="457200" y="1143000"/>
            <a:ext cx="8229600" cy="54249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Use a notebook that’s easy to flip. (A steno or reporters’ notebook with spiral at top is best.)</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At the top of the page, write down the date and name of the person you are interviewing.</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If you are interviewing more than one person, draw a line between each speaker and use initials to indicate who is speaking.</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 name="Shape 42"/>
        <p:cNvGrpSpPr/>
        <p:nvPr/>
      </p:nvGrpSpPr>
      <p:grpSpPr>
        <a:xfrm>
          <a:off x="0" y="0"/>
          <a:ext cx="0" cy="0"/>
          <a:chOff x="0" y="0"/>
          <a:chExt cx="0" cy="0"/>
        </a:xfrm>
      </p:grpSpPr>
      <p:sp>
        <p:nvSpPr>
          <p:cNvPr id="43" name="Shape 43"/>
          <p:cNvSpPr txBox="1"/>
          <p:nvPr>
            <p:ph type="title"/>
          </p:nvPr>
        </p:nvSpPr>
        <p:spPr>
          <a:xfrm>
            <a:off x="457200" y="274637"/>
            <a:ext cx="8229600" cy="868363"/>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baseline="0" i="0" lang="en-US" sz="3600" u="none" cap="none" strike="noStrike">
                <a:solidFill>
                  <a:schemeClr val="dk1"/>
                </a:solidFill>
                <a:latin typeface="Arial"/>
                <a:ea typeface="Arial"/>
                <a:cs typeface="Arial"/>
                <a:sym typeface="Arial"/>
                <a:rtl val="0"/>
              </a:rPr>
              <a:t>If you are recording …	</a:t>
            </a:r>
          </a:p>
        </p:txBody>
      </p:sp>
      <p:sp>
        <p:nvSpPr>
          <p:cNvPr id="44" name="Shape 44"/>
          <p:cNvSpPr txBox="1"/>
          <p:nvPr>
            <p:ph idx="1" type="body"/>
          </p:nvPr>
        </p:nvSpPr>
        <p:spPr>
          <a:xfrm>
            <a:off x="304800" y="1219200"/>
            <a:ext cx="8610599" cy="51200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Write down the time that the recording starts under the name of your source in your notebook. </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Make sure your source KNOWS that you are recording.  In some states, you must get permission to record under state law.</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As you flip pages in your notebook, record the time at the top.</a:t>
            </a: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Also, try to check the time whenever you write down a quote.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 name="Shape 48"/>
        <p:cNvGrpSpPr/>
        <p:nvPr/>
      </p:nvGrpSpPr>
      <p:grpSpPr>
        <a:xfrm>
          <a:off x="0" y="0"/>
          <a:ext cx="0" cy="0"/>
          <a:chOff x="0" y="0"/>
          <a:chExt cx="0" cy="0"/>
        </a:xfrm>
      </p:grpSpPr>
      <p:sp>
        <p:nvSpPr>
          <p:cNvPr id="49" name="Shape 49"/>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baseline="0" i="0" lang="en-US" sz="3600" u="none" cap="none" strike="noStrike">
                <a:solidFill>
                  <a:schemeClr val="dk1"/>
                </a:solidFill>
                <a:latin typeface="Arial"/>
                <a:ea typeface="Arial"/>
                <a:cs typeface="Arial"/>
                <a:sym typeface="Arial"/>
                <a:rtl val="0"/>
              </a:rPr>
              <a:t>Why take notes if you’re recording?</a:t>
            </a:r>
          </a:p>
        </p:txBody>
      </p:sp>
      <p:sp>
        <p:nvSpPr>
          <p:cNvPr id="50" name="Shape 50"/>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Two big reasons:</a:t>
            </a:r>
          </a:p>
          <a:p>
            <a:pPr indent="-323850" lvl="0" marL="51435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514350" lvl="0" marL="514350" marR="0" rtl="0" algn="l">
              <a:lnSpc>
                <a:spcPct val="100000"/>
              </a:lnSpc>
              <a:spcBef>
                <a:spcPts val="0"/>
              </a:spcBef>
              <a:spcAft>
                <a:spcPts val="0"/>
              </a:spcAft>
              <a:buClr>
                <a:schemeClr val="dk1"/>
              </a:buClr>
              <a:buSzPct val="100000"/>
              <a:buFont typeface="Arial"/>
              <a:buAutoNum type="arabicPeriod"/>
            </a:pPr>
            <a:r>
              <a:rPr b="0" baseline="0" i="0" lang="en-US" sz="3000" u="none" cap="none" strike="noStrike">
                <a:solidFill>
                  <a:schemeClr val="dk1"/>
                </a:solidFill>
                <a:latin typeface="Arial"/>
                <a:ea typeface="Arial"/>
                <a:cs typeface="Arial"/>
                <a:sym typeface="Arial"/>
                <a:rtl val="0"/>
              </a:rPr>
              <a:t>It takes FOREVER to transcribe an entire interview. Your notes help you find the parts of the interview you need to listen to again.</a:t>
            </a:r>
          </a:p>
          <a:p>
            <a:pPr indent="-323850" lvl="0" marL="51435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514350" lvl="0" marL="514350" marR="0" rtl="0" algn="l">
              <a:lnSpc>
                <a:spcPct val="100000"/>
              </a:lnSpc>
              <a:spcBef>
                <a:spcPts val="0"/>
              </a:spcBef>
              <a:spcAft>
                <a:spcPts val="0"/>
              </a:spcAft>
              <a:buClr>
                <a:schemeClr val="dk1"/>
              </a:buClr>
              <a:buSzPct val="100000"/>
              <a:buFont typeface="Arial"/>
              <a:buAutoNum type="arabicPeriod"/>
            </a:pPr>
            <a:r>
              <a:rPr b="0" baseline="0" i="0" lang="en-US" sz="3000" u="none" cap="none" strike="noStrike">
                <a:solidFill>
                  <a:schemeClr val="dk1"/>
                </a:solidFill>
                <a:latin typeface="Arial"/>
                <a:ea typeface="Arial"/>
                <a:cs typeface="Arial"/>
                <a:sym typeface="Arial"/>
                <a:rtl val="0"/>
              </a:rPr>
              <a:t>What if you think you are recording, but you’re not?  Technology isn’t foolproof – but if you have handwritten notes, then the interview is never lost.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x="0" y="0"/>
          <a:ext cx="0" cy="0"/>
          <a:chOff x="0" y="0"/>
          <a:chExt cx="0" cy="0"/>
        </a:xfrm>
      </p:grpSpPr>
      <p:sp>
        <p:nvSpPr>
          <p:cNvPr id="55" name="Shape 55"/>
          <p:cNvSpPr txBox="1"/>
          <p:nvPr>
            <p:ph type="title"/>
          </p:nvPr>
        </p:nvSpPr>
        <p:spPr>
          <a:xfrm>
            <a:off x="457200" y="274637"/>
            <a:ext cx="8229600" cy="944561"/>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baseline="0" i="0" lang="en-US" sz="3600" u="none" cap="none" strike="noStrike">
                <a:solidFill>
                  <a:schemeClr val="dk1"/>
                </a:solidFill>
                <a:latin typeface="Arial"/>
                <a:ea typeface="Arial"/>
                <a:cs typeface="Arial"/>
                <a:sym typeface="Arial"/>
                <a:rtl val="0"/>
              </a:rPr>
              <a:t>Use some shorthand</a:t>
            </a:r>
          </a:p>
        </p:txBody>
      </p:sp>
      <p:sp>
        <p:nvSpPr>
          <p:cNvPr id="56" name="Shape 56"/>
          <p:cNvSpPr txBox="1"/>
          <p:nvPr>
            <p:ph idx="1" type="body"/>
          </p:nvPr>
        </p:nvSpPr>
        <p:spPr>
          <a:xfrm>
            <a:off x="457200" y="1295400"/>
            <a:ext cx="8534399" cy="52725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Of course, you are not a secretary from the 1960s, and so you don’t know “real” shorthand.</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No worries. You can make up your own. As long as you know what it says, it works.</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Use text message language. Use symbols. Use a capital letter for a name or place that’s common in the interview.</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Skip the small words (a, the, of, etc.)</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x="0" y="0"/>
          <a:ext cx="0" cy="0"/>
          <a:chOff x="0" y="0"/>
          <a:chExt cx="0" cy="0"/>
        </a:xfrm>
      </p:grpSpPr>
      <p:sp>
        <p:nvSpPr>
          <p:cNvPr id="61" name="Shape 61"/>
          <p:cNvSpPr txBox="1"/>
          <p:nvPr>
            <p:ph type="title"/>
          </p:nvPr>
        </p:nvSpPr>
        <p:spPr>
          <a:xfrm>
            <a:off x="304800" y="274637"/>
            <a:ext cx="8381999" cy="868363"/>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baseline="0" i="0" lang="en-US" sz="3600" u="none" cap="none" strike="noStrike">
                <a:solidFill>
                  <a:schemeClr val="dk1"/>
                </a:solidFill>
                <a:latin typeface="Arial"/>
                <a:ea typeface="Arial"/>
                <a:cs typeface="Arial"/>
                <a:sym typeface="Arial"/>
                <a:rtl val="0"/>
              </a:rPr>
              <a:t>Shorthand examples	</a:t>
            </a:r>
          </a:p>
        </p:txBody>
      </p:sp>
      <p:sp>
        <p:nvSpPr>
          <p:cNvPr id="62" name="Shape 62"/>
          <p:cNvSpPr txBox="1"/>
          <p:nvPr>
            <p:ph idx="1" type="body"/>
          </p:nvPr>
        </p:nvSpPr>
        <p:spPr>
          <a:xfrm>
            <a:off x="381000" y="1143000"/>
            <a:ext cx="5029199" cy="54249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w/ = with </a:t>
            </a: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w/o = without</a:t>
            </a: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2b = to be</a:t>
            </a: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4 = for</a:t>
            </a: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&amp; = and</a:t>
            </a: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msg = message</a:t>
            </a: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imp = important</a:t>
            </a: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whr = where</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Use whatever works! Leave out vowels to shorten words.</a:t>
            </a:r>
          </a:p>
        </p:txBody>
      </p:sp>
      <p:sp>
        <p:nvSpPr>
          <p:cNvPr id="63" name="Shape 63"/>
          <p:cNvSpPr txBox="1"/>
          <p:nvPr/>
        </p:nvSpPr>
        <p:spPr>
          <a:xfrm>
            <a:off x="5562600" y="533400"/>
            <a:ext cx="3200398" cy="6093976"/>
          </a:xfrm>
          <a:prstGeom prst="rect">
            <a:avLst/>
          </a:prstGeom>
          <a:noFill/>
          <a:ln cap="flat" cmpd="sng" w="12700">
            <a:solidFill>
              <a:schemeClr val="accent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chemeClr val="accent6"/>
              </a:buClr>
              <a:buSzPct val="25000"/>
              <a:buFont typeface="Arial"/>
              <a:buNone/>
            </a:pPr>
            <a:r>
              <a:rPr b="0" baseline="0" i="0" lang="en-US" sz="3000" u="none" cap="none" strike="noStrike">
                <a:solidFill>
                  <a:schemeClr val="accent6"/>
                </a:solidFill>
                <a:latin typeface="Arial"/>
                <a:ea typeface="Arial"/>
                <a:cs typeface="Arial"/>
                <a:sym typeface="Arial"/>
                <a:rtl val="0"/>
              </a:rPr>
              <a:t>sp? – </a:t>
            </a:r>
            <a:r>
              <a:rPr b="0" baseline="0" i="0" lang="en-US" sz="3000" u="none" cap="none" strike="noStrike">
                <a:solidFill>
                  <a:srgbClr val="000000"/>
                </a:solidFill>
                <a:latin typeface="Arial"/>
                <a:ea typeface="Arial"/>
                <a:cs typeface="Arial"/>
                <a:sym typeface="Arial"/>
                <a:rtl val="0"/>
              </a:rPr>
              <a:t>Indicates you need to check the spelling.</a:t>
            </a:r>
          </a:p>
          <a:p>
            <a:pPr indent="0" lvl="0" marL="0" marR="0" rtl="0" algn="l">
              <a:lnSpc>
                <a:spcPct val="100000"/>
              </a:lnSpc>
              <a:spcBef>
                <a:spcPts val="0"/>
              </a:spcBef>
              <a:spcAft>
                <a:spcPts val="0"/>
              </a:spcAft>
              <a:buClr>
                <a:schemeClr val="accent6"/>
              </a:buClr>
              <a:buSzPct val="25000"/>
              <a:buFont typeface="Arial"/>
              <a:buNone/>
            </a:pPr>
            <a:r>
              <a:rPr b="0" baseline="0" i="0" lang="en-US" sz="3000" u="none" cap="none" strike="noStrike">
                <a:solidFill>
                  <a:schemeClr val="accent6"/>
                </a:solidFill>
                <a:latin typeface="Arial"/>
                <a:ea typeface="Arial"/>
                <a:cs typeface="Arial"/>
                <a:sym typeface="Arial"/>
                <a:rtl val="0"/>
              </a:rPr>
              <a:t>cq? – </a:t>
            </a:r>
            <a:r>
              <a:rPr b="0" baseline="0" i="0" lang="en-US" sz="3000" u="none" cap="none" strike="noStrike">
                <a:solidFill>
                  <a:srgbClr val="000000"/>
                </a:solidFill>
                <a:latin typeface="Arial"/>
                <a:ea typeface="Arial"/>
                <a:cs typeface="Arial"/>
                <a:sym typeface="Arial"/>
                <a:rtl val="0"/>
              </a:rPr>
              <a:t>Means you need to double-check a fact.</a:t>
            </a:r>
          </a:p>
          <a:p>
            <a:pPr indent="0" lvl="0" marL="0" marR="0" rtl="0" algn="l">
              <a:lnSpc>
                <a:spcPct val="100000"/>
              </a:lnSpc>
              <a:spcBef>
                <a:spcPts val="0"/>
              </a:spcBef>
              <a:spcAft>
                <a:spcPts val="0"/>
              </a:spcAft>
              <a:buClr>
                <a:schemeClr val="accent6"/>
              </a:buClr>
              <a:buSzPct val="25000"/>
              <a:buFont typeface="Arial"/>
              <a:buNone/>
            </a:pPr>
            <a:r>
              <a:rPr b="0" baseline="0" i="0" lang="en-US" sz="3000" u="none" cap="none" strike="noStrike">
                <a:solidFill>
                  <a:schemeClr val="accent6"/>
                </a:solidFill>
                <a:latin typeface="Arial"/>
                <a:ea typeface="Arial"/>
                <a:cs typeface="Arial"/>
                <a:sym typeface="Arial"/>
                <a:rtl val="0"/>
              </a:rPr>
              <a:t>No question mark </a:t>
            </a:r>
            <a:r>
              <a:rPr b="0" baseline="0" i="0" lang="en-US" sz="3000" u="none" cap="none" strike="noStrike">
                <a:solidFill>
                  <a:schemeClr val="dk1"/>
                </a:solidFill>
                <a:latin typeface="Arial"/>
                <a:ea typeface="Arial"/>
                <a:cs typeface="Arial"/>
                <a:sym typeface="Arial"/>
                <a:rtl val="0"/>
              </a:rPr>
              <a:t>with</a:t>
            </a:r>
            <a:r>
              <a:rPr b="0" baseline="0" i="0" lang="en-US" sz="3000" u="none" cap="none" strike="noStrike">
                <a:solidFill>
                  <a:schemeClr val="accent6"/>
                </a:solidFill>
                <a:latin typeface="Arial"/>
                <a:ea typeface="Arial"/>
                <a:cs typeface="Arial"/>
                <a:sym typeface="Arial"/>
                <a:rtl val="0"/>
              </a:rPr>
              <a:t> sp </a:t>
            </a:r>
            <a:r>
              <a:rPr b="0" baseline="0" i="0" lang="en-US" sz="3000" u="none" cap="none" strike="noStrike">
                <a:solidFill>
                  <a:schemeClr val="dk1"/>
                </a:solidFill>
                <a:latin typeface="Arial"/>
                <a:ea typeface="Arial"/>
                <a:cs typeface="Arial"/>
                <a:sym typeface="Arial"/>
                <a:rtl val="0"/>
              </a:rPr>
              <a:t>or</a:t>
            </a:r>
            <a:r>
              <a:rPr b="0" baseline="0" i="0" lang="en-US" sz="3000" u="none" cap="none" strike="noStrike">
                <a:solidFill>
                  <a:schemeClr val="accent6"/>
                </a:solidFill>
                <a:latin typeface="Arial"/>
                <a:ea typeface="Arial"/>
                <a:cs typeface="Arial"/>
                <a:sym typeface="Arial"/>
                <a:rtl val="0"/>
              </a:rPr>
              <a:t> cq </a:t>
            </a:r>
            <a:r>
              <a:rPr b="0" baseline="0" i="0" lang="en-US" sz="3000" u="none" cap="none" strike="noStrike">
                <a:solidFill>
                  <a:schemeClr val="dk1"/>
                </a:solidFill>
                <a:latin typeface="Arial"/>
                <a:ea typeface="Arial"/>
                <a:cs typeface="Arial"/>
                <a:sym typeface="Arial"/>
                <a:rtl val="0"/>
              </a:rPr>
              <a:t>means the spelling or fact is checked and correct.</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715962"/>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baseline="0" i="0" lang="en-US" sz="3600" u="none" cap="none" strike="noStrike">
                <a:solidFill>
                  <a:schemeClr val="dk1"/>
                </a:solidFill>
                <a:latin typeface="Arial"/>
                <a:ea typeface="Arial"/>
                <a:cs typeface="Arial"/>
                <a:sym typeface="Arial"/>
                <a:rtl val="0"/>
              </a:rPr>
              <a:t>Include your questions</a:t>
            </a:r>
          </a:p>
        </p:txBody>
      </p:sp>
      <p:sp>
        <p:nvSpPr>
          <p:cNvPr id="69" name="Shape 69"/>
          <p:cNvSpPr txBox="1"/>
          <p:nvPr>
            <p:ph idx="1" type="body"/>
          </p:nvPr>
        </p:nvSpPr>
        <p:spPr>
          <a:xfrm>
            <a:off x="228600" y="1143000"/>
            <a:ext cx="8458200" cy="54249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Some reporters write out their questions on the last page or two of their notebook so they can quickly flip from questions to note pages.</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accent6"/>
                </a:solidFill>
                <a:latin typeface="Arial"/>
                <a:ea typeface="Arial"/>
                <a:cs typeface="Arial"/>
                <a:sym typeface="Arial"/>
                <a:rtl val="0"/>
              </a:rPr>
              <a:t>Bad idea that seems good:  </a:t>
            </a:r>
            <a:r>
              <a:rPr b="0" baseline="0" i="0" lang="en-US" sz="3000" u="none" cap="none" strike="noStrike">
                <a:solidFill>
                  <a:schemeClr val="dk1"/>
                </a:solidFill>
                <a:latin typeface="Arial"/>
                <a:ea typeface="Arial"/>
                <a:cs typeface="Arial"/>
                <a:sym typeface="Arial"/>
                <a:rtl val="0"/>
              </a:rPr>
              <a:t>Writing one question per page.  What if your notes take up more than one page?</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Another alternative is to write your questions on a separate sheet of paper or on a notes page on your phone. Just remember to bring it with you!</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457200" y="274637"/>
            <a:ext cx="8229600" cy="792162"/>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baseline="0" i="0" lang="en-US" sz="3600" u="none" cap="none" strike="noStrike">
                <a:solidFill>
                  <a:schemeClr val="dk1"/>
                </a:solidFill>
                <a:latin typeface="Arial"/>
                <a:ea typeface="Arial"/>
                <a:cs typeface="Arial"/>
                <a:sym typeface="Arial"/>
                <a:rtl val="0"/>
              </a:rPr>
              <a:t>Get the facts	</a:t>
            </a:r>
          </a:p>
        </p:txBody>
      </p:sp>
      <p:sp>
        <p:nvSpPr>
          <p:cNvPr id="75" name="Shape 75"/>
          <p:cNvSpPr txBox="1"/>
          <p:nvPr>
            <p:ph idx="1" type="body"/>
          </p:nvPr>
        </p:nvSpPr>
        <p:spPr>
          <a:xfrm>
            <a:off x="457200" y="1066800"/>
            <a:ext cx="8229600" cy="5501099"/>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baseline="0" i="0" lang="en-US" sz="3000" u="none" cap="none" strike="noStrike">
                <a:solidFill>
                  <a:schemeClr val="accent6"/>
                </a:solidFill>
                <a:latin typeface="Arial"/>
                <a:ea typeface="Arial"/>
                <a:cs typeface="Arial"/>
                <a:sym typeface="Arial"/>
                <a:rtl val="0"/>
              </a:rPr>
              <a:t>Write out </a:t>
            </a:r>
            <a:r>
              <a:rPr b="0" baseline="0" i="0" lang="en-US" sz="3000" u="none" cap="none" strike="noStrike">
                <a:solidFill>
                  <a:schemeClr val="dk1"/>
                </a:solidFill>
                <a:latin typeface="Arial"/>
                <a:ea typeface="Arial"/>
                <a:cs typeface="Arial"/>
                <a:sym typeface="Arial"/>
                <a:rtl val="0"/>
              </a:rPr>
              <a:t>factual information, such as names, dates, phone numbers, places, statistics.</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If a name or place will be repeated, use initials –  but make sure you spell it correctly when you write it out the first time. </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baseline="0" i="0" lang="en-US" sz="3000" u="none" cap="none" strike="noStrike">
                <a:solidFill>
                  <a:schemeClr val="dk1"/>
                </a:solidFill>
                <a:latin typeface="Arial"/>
                <a:ea typeface="Arial"/>
                <a:cs typeface="Arial"/>
                <a:sym typeface="Arial"/>
                <a:rtl val="0"/>
              </a:rPr>
              <a:t>You can anticipate certain words will come up in an interview and create your shorthand for them before the interview. Put your shorthand notes on the page before the interview begins.</a:t>
            </a: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Font typeface="Arial"/>
              <a:buNone/>
            </a:pPr>
            <a:r>
              <a:t/>
            </a:r>
            <a:endParaRPr b="0" baseline="0" i="0" sz="3000" u="none" cap="none" strike="noStrike">
              <a:solidFill>
                <a:schemeClr val="dk1"/>
              </a:solidFill>
              <a:latin typeface="Arial"/>
              <a:ea typeface="Arial"/>
              <a:cs typeface="Arial"/>
              <a:sym typeface="Arial"/>
              <a:rtl val="0"/>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