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5"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Lst>
  <p:sldSz cy="6858000" cx="9144000"/>
  <p:notesSz cx="6858000" cy="9144000"/>
  <p:embeddedFontLst>
    <p:embeddedFont>
      <p:font typeface="Garamond"/>
      <p:regular r:id="rId41"/>
      <p:bold r:id="rId42"/>
      <p:italic r:id="rId43"/>
      <p:boldItalic r:id="rId44"/>
    </p:embeddedFont>
    <p:embeddedFont>
      <p:font typeface="Helvetica Neue"/>
      <p:regular r:id="rId45"/>
      <p:bold r:id="rId46"/>
      <p:italic r:id="rId47"/>
      <p:boldItalic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20" Type="http://schemas.openxmlformats.org/officeDocument/2006/relationships/slide" Target="slides/slide16.xml"/><Relationship Id="rId42" Type="http://schemas.openxmlformats.org/officeDocument/2006/relationships/font" Target="fonts/Garamond-bold.fntdata"/><Relationship Id="rId41" Type="http://schemas.openxmlformats.org/officeDocument/2006/relationships/font" Target="fonts/Garamond-regular.fntdata"/><Relationship Id="rId22" Type="http://schemas.openxmlformats.org/officeDocument/2006/relationships/slide" Target="slides/slide18.xml"/><Relationship Id="rId44" Type="http://schemas.openxmlformats.org/officeDocument/2006/relationships/font" Target="fonts/Garamond-boldItalic.fntdata"/><Relationship Id="rId21" Type="http://schemas.openxmlformats.org/officeDocument/2006/relationships/slide" Target="slides/slide17.xml"/><Relationship Id="rId43" Type="http://schemas.openxmlformats.org/officeDocument/2006/relationships/font" Target="fonts/Garamond-italic.fntdata"/><Relationship Id="rId24" Type="http://schemas.openxmlformats.org/officeDocument/2006/relationships/slide" Target="slides/slide20.xml"/><Relationship Id="rId46" Type="http://schemas.openxmlformats.org/officeDocument/2006/relationships/font" Target="fonts/HelveticaNeue-bold.fntdata"/><Relationship Id="rId23" Type="http://schemas.openxmlformats.org/officeDocument/2006/relationships/slide" Target="slides/slide19.xml"/><Relationship Id="rId45" Type="http://schemas.openxmlformats.org/officeDocument/2006/relationships/font" Target="fonts/HelveticaNeue-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48" Type="http://schemas.openxmlformats.org/officeDocument/2006/relationships/font" Target="fonts/HelveticaNeue-boldItalic.fntdata"/><Relationship Id="rId25" Type="http://schemas.openxmlformats.org/officeDocument/2006/relationships/slide" Target="slides/slide21.xml"/><Relationship Id="rId47" Type="http://schemas.openxmlformats.org/officeDocument/2006/relationships/font" Target="fonts/HelveticaNeue-italic.fntdata"/><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slide" Target="slides/slide31.xml"/><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37" Type="http://schemas.openxmlformats.org/officeDocument/2006/relationships/slide" Target="slides/slide33.xml"/><Relationship Id="rId14" Type="http://schemas.openxmlformats.org/officeDocument/2006/relationships/slide" Target="slides/slide10.xml"/><Relationship Id="rId36" Type="http://schemas.openxmlformats.org/officeDocument/2006/relationships/slide" Target="slides/slide32.xml"/><Relationship Id="rId17" Type="http://schemas.openxmlformats.org/officeDocument/2006/relationships/slide" Target="slides/slide13.xml"/><Relationship Id="rId39" Type="http://schemas.openxmlformats.org/officeDocument/2006/relationships/slide" Target="slides/slide35.xml"/><Relationship Id="rId16" Type="http://schemas.openxmlformats.org/officeDocument/2006/relationships/slide" Target="slides/slide12.xml"/><Relationship Id="rId38" Type="http://schemas.openxmlformats.org/officeDocument/2006/relationships/slide" Target="slides/slide34.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Shape 3"/>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399" cy="4114800"/>
          </a:xfrm>
          <a:prstGeom prst="rect">
            <a:avLst/>
          </a:prstGeom>
          <a:noFill/>
          <a:ln>
            <a:noFill/>
          </a:ln>
        </p:spPr>
        <p:txBody>
          <a:bodyPr anchorCtr="0" anchor="t" bIns="91425" lIns="91425" rIns="91425" tIns="91425"/>
          <a:lstStyle>
            <a:lvl1pPr lvl="0">
              <a:spcBef>
                <a:spcPts val="0"/>
              </a:spcBef>
              <a:buChar char="●"/>
              <a:defRPr sz="1100"/>
            </a:lvl1pPr>
            <a:lvl2pPr lvl="1">
              <a:spcBef>
                <a:spcPts val="0"/>
              </a:spcBef>
              <a:buChar char="○"/>
              <a:defRPr sz="1100"/>
            </a:lvl2pPr>
            <a:lvl3pPr lvl="2">
              <a:spcBef>
                <a:spcPts val="0"/>
              </a:spcBef>
              <a:buChar char="■"/>
              <a:defRPr sz="1100"/>
            </a:lvl3pPr>
            <a:lvl4pPr lvl="3">
              <a:spcBef>
                <a:spcPts val="0"/>
              </a:spcBef>
              <a:buChar char="●"/>
              <a:defRPr sz="1100"/>
            </a:lvl4pPr>
            <a:lvl5pPr lvl="4">
              <a:spcBef>
                <a:spcPts val="0"/>
              </a:spcBef>
              <a:buChar char="○"/>
              <a:defRPr sz="1100"/>
            </a:lvl5pPr>
            <a:lvl6pPr lvl="5">
              <a:spcBef>
                <a:spcPts val="0"/>
              </a:spcBef>
              <a:buChar char="■"/>
              <a:defRPr sz="1100"/>
            </a:lvl6pPr>
            <a:lvl7pPr lvl="6">
              <a:spcBef>
                <a:spcPts val="0"/>
              </a:spcBef>
              <a:buChar char="●"/>
              <a:defRPr sz="1100"/>
            </a:lvl7pPr>
            <a:lvl8pPr lvl="7">
              <a:spcBef>
                <a:spcPts val="0"/>
              </a:spcBef>
              <a:buChar char="○"/>
              <a:defRPr sz="1100"/>
            </a:lvl8pPr>
            <a:lvl9pPr lvl="8">
              <a:spcBef>
                <a:spcPts val="0"/>
              </a:spcBef>
              <a:buChar char="■"/>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 name="Shape 24"/>
        <p:cNvGrpSpPr/>
        <p:nvPr/>
      </p:nvGrpSpPr>
      <p:grpSpPr>
        <a:xfrm>
          <a:off x="0" y="0"/>
          <a:ext cx="0" cy="0"/>
          <a:chOff x="0" y="0"/>
          <a:chExt cx="0" cy="0"/>
        </a:xfrm>
      </p:grpSpPr>
      <p:sp>
        <p:nvSpPr>
          <p:cNvPr id="25" name="Shape 25"/>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p:spPr>
      </p:sp>
      <p:sp>
        <p:nvSpPr>
          <p:cNvPr id="26" name="Shape 2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 name="Shape 81"/>
        <p:cNvGrpSpPr/>
        <p:nvPr/>
      </p:nvGrpSpPr>
      <p:grpSpPr>
        <a:xfrm>
          <a:off x="0" y="0"/>
          <a:ext cx="0" cy="0"/>
          <a:chOff x="0" y="0"/>
          <a:chExt cx="0" cy="0"/>
        </a:xfrm>
      </p:grpSpPr>
      <p:sp>
        <p:nvSpPr>
          <p:cNvPr id="82" name="Shape 82"/>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83" name="Shape 8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US" sz="1200">
                <a:solidFill>
                  <a:schemeClr val="dk1"/>
                </a:solidFill>
                <a:latin typeface="Calibri"/>
                <a:ea typeface="Calibri"/>
                <a:cs typeface="Calibri"/>
                <a:sym typeface="Calibri"/>
              </a:rPr>
              <a:t>Live tweeting sporting events is an easy way to gain followers. </a:t>
            </a:r>
          </a:p>
          <a:p>
            <a:pPr lvl="0" rtl="0">
              <a:spcBef>
                <a:spcPts val="0"/>
              </a:spcBef>
              <a:buNone/>
            </a:pPr>
            <a:r>
              <a:rPr lang="en-US" sz="1200">
                <a:solidFill>
                  <a:schemeClr val="dk1"/>
                </a:solidFill>
                <a:latin typeface="Calibri"/>
                <a:ea typeface="Calibri"/>
                <a:cs typeface="Calibri"/>
                <a:sym typeface="Calibri"/>
              </a:rPr>
              <a:t>Used with permission of Wakeland Access, Wakeland High School, Frisco, TX </a:t>
            </a:r>
          </a:p>
          <a:p>
            <a:pPr lvl="0" rtl="0">
              <a:spcBef>
                <a:spcPts val="0"/>
              </a:spcBef>
              <a:buNone/>
            </a:pPr>
            <a:r>
              <a:rPr lang="en-US" sz="1200">
                <a:solidFill>
                  <a:schemeClr val="dk1"/>
                </a:solidFill>
                <a:latin typeface="Calibri"/>
                <a:ea typeface="Calibri"/>
                <a:cs typeface="Calibri"/>
                <a:sym typeface="Calibri"/>
              </a:rPr>
              <a:t>Adviser at the time of screenshot, Margie Raper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 name="Shape 88"/>
        <p:cNvGrpSpPr/>
        <p:nvPr/>
      </p:nvGrpSpPr>
      <p:grpSpPr>
        <a:xfrm>
          <a:off x="0" y="0"/>
          <a:ext cx="0" cy="0"/>
          <a:chOff x="0" y="0"/>
          <a:chExt cx="0" cy="0"/>
        </a:xfrm>
      </p:grpSpPr>
      <p:sp>
        <p:nvSpPr>
          <p:cNvPr id="89" name="Shape 89"/>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90" name="Shape 9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 name="Shape 94"/>
        <p:cNvGrpSpPr/>
        <p:nvPr/>
      </p:nvGrpSpPr>
      <p:grpSpPr>
        <a:xfrm>
          <a:off x="0" y="0"/>
          <a:ext cx="0" cy="0"/>
          <a:chOff x="0" y="0"/>
          <a:chExt cx="0" cy="0"/>
        </a:xfrm>
      </p:grpSpPr>
      <p:sp>
        <p:nvSpPr>
          <p:cNvPr id="95" name="Shape 95"/>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96" name="Shape 9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 name="Shape 100"/>
        <p:cNvGrpSpPr/>
        <p:nvPr/>
      </p:nvGrpSpPr>
      <p:grpSpPr>
        <a:xfrm>
          <a:off x="0" y="0"/>
          <a:ext cx="0" cy="0"/>
          <a:chOff x="0" y="0"/>
          <a:chExt cx="0" cy="0"/>
        </a:xfrm>
      </p:grpSpPr>
      <p:sp>
        <p:nvSpPr>
          <p:cNvPr id="101" name="Shape 101"/>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02" name="Shape 10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US" sz="1200">
                <a:solidFill>
                  <a:schemeClr val="dk1"/>
                </a:solidFill>
                <a:latin typeface="Calibri"/>
                <a:ea typeface="Calibri"/>
                <a:cs typeface="Calibri"/>
                <a:sym typeface="Calibri"/>
              </a:rPr>
              <a:t>Know what you have and use it to your advantage. In time you will have more. More content, more experience, more knowledge of what works, what doesn’t, what might. </a:t>
            </a:r>
          </a:p>
          <a:p>
            <a:pPr lvl="0" rtl="0">
              <a:spcBef>
                <a:spcPts val="0"/>
              </a:spcBef>
              <a:buNone/>
            </a:pPr>
            <a:r>
              <a:rPr lang="en-US" sz="1200">
                <a:solidFill>
                  <a:schemeClr val="dk1"/>
                </a:solidFill>
                <a:latin typeface="Calibri"/>
                <a:ea typeface="Calibri"/>
                <a:cs typeface="Calibri"/>
                <a:sym typeface="Calibri"/>
              </a:rPr>
              <a:t>Know your limits and restrictions. Don’t over do it. Don’t set the unobtainable goal and become overwhelm. Focus on one or two platforms until you get traction. Figure out what is working for you then branch out. </a:t>
            </a:r>
          </a:p>
          <a:p>
            <a:pPr lvl="0" rtl="0">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6" name="Shape 106"/>
        <p:cNvGrpSpPr/>
        <p:nvPr/>
      </p:nvGrpSpPr>
      <p:grpSpPr>
        <a:xfrm>
          <a:off x="0" y="0"/>
          <a:ext cx="0" cy="0"/>
          <a:chOff x="0" y="0"/>
          <a:chExt cx="0" cy="0"/>
        </a:xfrm>
      </p:grpSpPr>
      <p:sp>
        <p:nvSpPr>
          <p:cNvPr id="107" name="Shape 107"/>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08" name="Shape 10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US" sz="1200">
                <a:solidFill>
                  <a:schemeClr val="dk1"/>
                </a:solidFill>
                <a:latin typeface="Calibri"/>
                <a:ea typeface="Calibri"/>
                <a:cs typeface="Calibri"/>
                <a:sym typeface="Calibri"/>
              </a:rPr>
              <a:t>Accuracy, Efficiency, Immediacy-timeliness, Respect, Responsible, Creation, Curation, Promotion,  </a:t>
            </a:r>
          </a:p>
          <a:p>
            <a:pPr lvl="0" rtl="0">
              <a:spcBef>
                <a:spcPts val="0"/>
              </a:spcBef>
              <a:buNone/>
            </a:pPr>
            <a:r>
              <a:rPr lang="en-US" sz="1200">
                <a:solidFill>
                  <a:schemeClr val="dk1"/>
                </a:solidFill>
                <a:latin typeface="Calibri"/>
                <a:ea typeface="Calibri"/>
                <a:cs typeface="Calibri"/>
                <a:sym typeface="Calibri"/>
              </a:rPr>
              <a:t>Teach them how to be responsible journalists – just like we do now.  </a:t>
            </a:r>
          </a:p>
          <a:p>
            <a:pPr lvl="0" rtl="0">
              <a:spcBef>
                <a:spcPts val="0"/>
              </a:spcBef>
              <a:buNone/>
            </a:pPr>
            <a:r>
              <a:rPr lang="en-US" sz="1200">
                <a:solidFill>
                  <a:schemeClr val="dk1"/>
                </a:solidFill>
                <a:latin typeface="Calibri"/>
                <a:ea typeface="Calibri"/>
                <a:cs typeface="Calibri"/>
                <a:sym typeface="Calibri"/>
              </a:rPr>
              <a:t>Lots of examples and articles available online.</a:t>
            </a:r>
          </a:p>
          <a:p>
            <a:pPr lvl="0" rtl="0">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 name="Shape 112"/>
        <p:cNvGrpSpPr/>
        <p:nvPr/>
      </p:nvGrpSpPr>
      <p:grpSpPr>
        <a:xfrm>
          <a:off x="0" y="0"/>
          <a:ext cx="0" cy="0"/>
          <a:chOff x="0" y="0"/>
          <a:chExt cx="0" cy="0"/>
        </a:xfrm>
      </p:grpSpPr>
      <p:sp>
        <p:nvSpPr>
          <p:cNvPr id="113" name="Shape 113"/>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14" name="Shape 11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US" sz="1200">
                <a:solidFill>
                  <a:schemeClr val="dk1"/>
                </a:solidFill>
                <a:latin typeface="Calibri"/>
                <a:ea typeface="Calibri"/>
                <a:cs typeface="Calibri"/>
                <a:sym typeface="Calibri"/>
              </a:rPr>
              <a:t>Once you have set goals and established a policy. Start with building your following. </a:t>
            </a:r>
          </a:p>
          <a:p>
            <a:pPr lvl="0" rtl="0">
              <a:spcBef>
                <a:spcPts val="0"/>
              </a:spcBef>
              <a:buNone/>
            </a:pPr>
            <a:r>
              <a:rPr lang="en-US" sz="1200">
                <a:solidFill>
                  <a:schemeClr val="dk1"/>
                </a:solidFill>
                <a:latin typeface="Calibri"/>
                <a:ea typeface="Calibri"/>
                <a:cs typeface="Calibri"/>
                <a:sym typeface="Calibri"/>
              </a:rPr>
              <a:t>Be the resource your audience turns to. Have fun with it. Develop voice</a:t>
            </a:r>
          </a:p>
          <a:p>
            <a:pPr lvl="0" rtl="0">
              <a:spcBef>
                <a:spcPts val="0"/>
              </a:spcBef>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8" name="Shape 118"/>
        <p:cNvGrpSpPr/>
        <p:nvPr/>
      </p:nvGrpSpPr>
      <p:grpSpPr>
        <a:xfrm>
          <a:off x="0" y="0"/>
          <a:ext cx="0" cy="0"/>
          <a:chOff x="0" y="0"/>
          <a:chExt cx="0" cy="0"/>
        </a:xfrm>
      </p:grpSpPr>
      <p:sp>
        <p:nvSpPr>
          <p:cNvPr id="119" name="Shape 119"/>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20" name="Shape 12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US" sz="1200">
                <a:solidFill>
                  <a:schemeClr val="dk1"/>
                </a:solidFill>
                <a:latin typeface="Calibri"/>
                <a:ea typeface="Calibri"/>
                <a:cs typeface="Calibri"/>
                <a:sym typeface="Calibri"/>
              </a:rPr>
              <a:t>Use coverage and digital tools to make it an experience</a:t>
            </a:r>
          </a:p>
          <a:p>
            <a:pPr lvl="0" rtl="0">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 name="Shape 124"/>
        <p:cNvGrpSpPr/>
        <p:nvPr/>
      </p:nvGrpSpPr>
      <p:grpSpPr>
        <a:xfrm>
          <a:off x="0" y="0"/>
          <a:ext cx="0" cy="0"/>
          <a:chOff x="0" y="0"/>
          <a:chExt cx="0" cy="0"/>
        </a:xfrm>
      </p:grpSpPr>
      <p:sp>
        <p:nvSpPr>
          <p:cNvPr id="125" name="Shape 125"/>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26" name="Shape 12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US" sz="1200">
                <a:solidFill>
                  <a:schemeClr val="dk1"/>
                </a:solidFill>
                <a:latin typeface="Calibri"/>
                <a:ea typeface="Calibri"/>
                <a:cs typeface="Calibri"/>
                <a:sym typeface="Calibri"/>
              </a:rPr>
              <a:t>Use coverage and digital tools to make it an experience</a:t>
            </a:r>
          </a:p>
          <a:p>
            <a:pPr lvl="0" rtl="0">
              <a:spcBef>
                <a:spcPts val="0"/>
              </a:spcBef>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 name="Shape 130"/>
        <p:cNvGrpSpPr/>
        <p:nvPr/>
      </p:nvGrpSpPr>
      <p:grpSpPr>
        <a:xfrm>
          <a:off x="0" y="0"/>
          <a:ext cx="0" cy="0"/>
          <a:chOff x="0" y="0"/>
          <a:chExt cx="0" cy="0"/>
        </a:xfrm>
      </p:grpSpPr>
      <p:sp>
        <p:nvSpPr>
          <p:cNvPr id="131" name="Shape 131"/>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32" name="Shape 13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6" name="Shape 136"/>
        <p:cNvGrpSpPr/>
        <p:nvPr/>
      </p:nvGrpSpPr>
      <p:grpSpPr>
        <a:xfrm>
          <a:off x="0" y="0"/>
          <a:ext cx="0" cy="0"/>
          <a:chOff x="0" y="0"/>
          <a:chExt cx="0" cy="0"/>
        </a:xfrm>
      </p:grpSpPr>
      <p:sp>
        <p:nvSpPr>
          <p:cNvPr id="137" name="Shape 137"/>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38" name="Shape 13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Clr>
                <a:schemeClr val="dk1"/>
              </a:buClr>
              <a:buSzPct val="25000"/>
              <a:buFont typeface="Arial"/>
              <a:buNone/>
            </a:pPr>
            <a:r>
              <a:rPr lang="en-US" sz="1200">
                <a:solidFill>
                  <a:schemeClr val="dk1"/>
                </a:solidFill>
                <a:latin typeface="Calibri"/>
                <a:ea typeface="Calibri"/>
                <a:cs typeface="Calibri"/>
                <a:sym typeface="Calibri"/>
              </a:rPr>
              <a:t>Mobile photography tools can be found for very cheap on Amazon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 name="Shape 31"/>
        <p:cNvGrpSpPr/>
        <p:nvPr/>
      </p:nvGrpSpPr>
      <p:grpSpPr>
        <a:xfrm>
          <a:off x="0" y="0"/>
          <a:ext cx="0" cy="0"/>
          <a:chOff x="0" y="0"/>
          <a:chExt cx="0" cy="0"/>
        </a:xfrm>
      </p:grpSpPr>
      <p:sp>
        <p:nvSpPr>
          <p:cNvPr id="32" name="Shape 32"/>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p:spPr>
      </p:sp>
      <p:sp>
        <p:nvSpPr>
          <p:cNvPr id="33" name="Shape 3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Clr>
                <a:schemeClr val="dk1"/>
              </a:buClr>
              <a:buSzPct val="25000"/>
              <a:buFont typeface="Arial"/>
              <a:buNone/>
            </a:pPr>
            <a:r>
              <a:rPr lang="en-US" sz="1200">
                <a:solidFill>
                  <a:schemeClr val="dk1"/>
                </a:solidFill>
                <a:latin typeface="Calibri"/>
                <a:ea typeface="Calibri"/>
                <a:cs typeface="Calibri"/>
                <a:sym typeface="Calibri"/>
              </a:rPr>
              <a:t>With our own use of social media through our staff’s chosen platforms, do we have purpose, intent, vision? Are we consistent? Does our audience know what to expect from us?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1" name="Shape 141"/>
        <p:cNvGrpSpPr/>
        <p:nvPr/>
      </p:nvGrpSpPr>
      <p:grpSpPr>
        <a:xfrm>
          <a:off x="0" y="0"/>
          <a:ext cx="0" cy="0"/>
          <a:chOff x="0" y="0"/>
          <a:chExt cx="0" cy="0"/>
        </a:xfrm>
      </p:grpSpPr>
      <p:sp>
        <p:nvSpPr>
          <p:cNvPr id="142" name="Shape 142"/>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43" name="Shape 14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US" sz="1200">
                <a:solidFill>
                  <a:schemeClr val="dk1"/>
                </a:solidFill>
                <a:latin typeface="Calibri"/>
                <a:ea typeface="Calibri"/>
                <a:cs typeface="Calibri"/>
                <a:sym typeface="Calibri"/>
              </a:rPr>
              <a:t>Mobile photography tools can be found for very cheap on Amazon</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6" name="Shape 146"/>
        <p:cNvGrpSpPr/>
        <p:nvPr/>
      </p:nvGrpSpPr>
      <p:grpSpPr>
        <a:xfrm>
          <a:off x="0" y="0"/>
          <a:ext cx="0" cy="0"/>
          <a:chOff x="0" y="0"/>
          <a:chExt cx="0" cy="0"/>
        </a:xfrm>
      </p:grpSpPr>
      <p:sp>
        <p:nvSpPr>
          <p:cNvPr id="147" name="Shape 147"/>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48" name="Shape 14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US" sz="1200">
                <a:solidFill>
                  <a:schemeClr val="dk1"/>
                </a:solidFill>
                <a:latin typeface="Calibri"/>
                <a:ea typeface="Calibri"/>
                <a:cs typeface="Calibri"/>
                <a:sym typeface="Calibri"/>
              </a:rPr>
              <a:t>Wifi sharing from DSLR to mobile app</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1" name="Shape 151"/>
        <p:cNvGrpSpPr/>
        <p:nvPr/>
      </p:nvGrpSpPr>
      <p:grpSpPr>
        <a:xfrm>
          <a:off x="0" y="0"/>
          <a:ext cx="0" cy="0"/>
          <a:chOff x="0" y="0"/>
          <a:chExt cx="0" cy="0"/>
        </a:xfrm>
      </p:grpSpPr>
      <p:sp>
        <p:nvSpPr>
          <p:cNvPr id="152" name="Shape 152"/>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53" name="Shape 15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US" sz="1200">
                <a:solidFill>
                  <a:schemeClr val="dk1"/>
                </a:solidFill>
                <a:latin typeface="Calibri"/>
                <a:ea typeface="Calibri"/>
                <a:cs typeface="Calibri"/>
                <a:sym typeface="Calibri"/>
              </a:rPr>
              <a:t>Wifi sharing from DSLR to mobile app allows for high quality images to be posted immediately during an event, close to live, immediate coverage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8" name="Shape 158"/>
        <p:cNvGrpSpPr/>
        <p:nvPr/>
      </p:nvGrpSpPr>
      <p:grpSpPr>
        <a:xfrm>
          <a:off x="0" y="0"/>
          <a:ext cx="0" cy="0"/>
          <a:chOff x="0" y="0"/>
          <a:chExt cx="0" cy="0"/>
        </a:xfrm>
      </p:grpSpPr>
      <p:sp>
        <p:nvSpPr>
          <p:cNvPr id="159" name="Shape 159"/>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60" name="Shape 16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US" sz="1200">
                <a:solidFill>
                  <a:schemeClr val="dk1"/>
                </a:solidFill>
                <a:latin typeface="Calibri"/>
                <a:ea typeface="Calibri"/>
                <a:cs typeface="Calibri"/>
                <a:sym typeface="Calibri"/>
              </a:rPr>
              <a:t>Post-production editing of images through apps like </a:t>
            </a:r>
            <a:r>
              <a:rPr lang="en-US" sz="1000">
                <a:solidFill>
                  <a:schemeClr val="dk1"/>
                </a:solidFill>
                <a:latin typeface="Calibri"/>
                <a:ea typeface="Calibri"/>
                <a:cs typeface="Calibri"/>
                <a:sym typeface="Calibri"/>
              </a:rPr>
              <a:t>SNAPSeed, BIG LENS, PS EXPRESS, VSCOCAM</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5" name="Shape 165"/>
        <p:cNvGrpSpPr/>
        <p:nvPr/>
      </p:nvGrpSpPr>
      <p:grpSpPr>
        <a:xfrm>
          <a:off x="0" y="0"/>
          <a:ext cx="0" cy="0"/>
          <a:chOff x="0" y="0"/>
          <a:chExt cx="0" cy="0"/>
        </a:xfrm>
      </p:grpSpPr>
      <p:sp>
        <p:nvSpPr>
          <p:cNvPr id="166" name="Shape 166"/>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67" name="Shape 16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US" sz="1000">
                <a:solidFill>
                  <a:schemeClr val="dk1"/>
                </a:solidFill>
                <a:latin typeface="Calibri"/>
                <a:ea typeface="Calibri"/>
                <a:cs typeface="Calibri"/>
                <a:sym typeface="Calibri"/>
              </a:rPr>
              <a:t>Graphic production with Worddream, retype, Canva</a:t>
            </a:r>
          </a:p>
          <a:p>
            <a:pPr lvl="0" rtl="0">
              <a:spcBef>
                <a:spcPts val="0"/>
              </a:spcBef>
              <a:buNone/>
            </a:pPr>
            <a:r>
              <a:t/>
            </a:r>
            <a:endParaRPr sz="1000">
              <a:solidFill>
                <a:schemeClr val="dk1"/>
              </a:solidFill>
              <a:latin typeface="Calibri"/>
              <a:ea typeface="Calibri"/>
              <a:cs typeface="Calibri"/>
              <a:sym typeface="Calibri"/>
            </a:endParaRPr>
          </a:p>
          <a:p>
            <a:pPr lvl="0" rtl="0">
              <a:spcBef>
                <a:spcPts val="0"/>
              </a:spcBef>
              <a:buNone/>
            </a:pPr>
            <a:r>
              <a:rPr lang="en-US" sz="1000">
                <a:solidFill>
                  <a:schemeClr val="dk1"/>
                </a:solidFill>
                <a:latin typeface="Calibri"/>
                <a:ea typeface="Calibri"/>
                <a:cs typeface="Calibri"/>
                <a:sym typeface="Calibri"/>
              </a:rPr>
              <a:t>images from Margie Raper, used with permission</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0" name="Shape 170"/>
        <p:cNvGrpSpPr/>
        <p:nvPr/>
      </p:nvGrpSpPr>
      <p:grpSpPr>
        <a:xfrm>
          <a:off x="0" y="0"/>
          <a:ext cx="0" cy="0"/>
          <a:chOff x="0" y="0"/>
          <a:chExt cx="0" cy="0"/>
        </a:xfrm>
      </p:grpSpPr>
      <p:sp>
        <p:nvSpPr>
          <p:cNvPr id="171" name="Shape 171"/>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72" name="Shape 17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US" sz="1000">
                <a:solidFill>
                  <a:schemeClr val="dk1"/>
                </a:solidFill>
                <a:latin typeface="Calibri"/>
                <a:ea typeface="Calibri"/>
                <a:cs typeface="Calibri"/>
                <a:sym typeface="Calibri"/>
              </a:rPr>
              <a:t>Protect images with watermarking apps</a:t>
            </a:r>
          </a:p>
          <a:p>
            <a:pPr lvl="0" rtl="0">
              <a:spcBef>
                <a:spcPts val="0"/>
              </a:spcBef>
              <a:buNone/>
            </a:pPr>
            <a:r>
              <a:t/>
            </a:r>
            <a:endParaRPr sz="1000">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5" name="Shape 175"/>
        <p:cNvGrpSpPr/>
        <p:nvPr/>
      </p:nvGrpSpPr>
      <p:grpSpPr>
        <a:xfrm>
          <a:off x="0" y="0"/>
          <a:ext cx="0" cy="0"/>
          <a:chOff x="0" y="0"/>
          <a:chExt cx="0" cy="0"/>
        </a:xfrm>
      </p:grpSpPr>
      <p:sp>
        <p:nvSpPr>
          <p:cNvPr id="176" name="Shape 176"/>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77" name="Shape 17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US" sz="1200">
                <a:solidFill>
                  <a:schemeClr val="dk1"/>
                </a:solidFill>
                <a:latin typeface="Calibri"/>
                <a:ea typeface="Calibri"/>
                <a:cs typeface="Calibri"/>
                <a:sym typeface="Calibri"/>
              </a:rPr>
              <a:t>Use coverage and digital tools to make it an experience</a:t>
            </a:r>
          </a:p>
          <a:p>
            <a:pPr lvl="0" rtl="0">
              <a:spcBef>
                <a:spcPts val="0"/>
              </a:spcBef>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1" name="Shape 181"/>
        <p:cNvGrpSpPr/>
        <p:nvPr/>
      </p:nvGrpSpPr>
      <p:grpSpPr>
        <a:xfrm>
          <a:off x="0" y="0"/>
          <a:ext cx="0" cy="0"/>
          <a:chOff x="0" y="0"/>
          <a:chExt cx="0" cy="0"/>
        </a:xfrm>
      </p:grpSpPr>
      <p:sp>
        <p:nvSpPr>
          <p:cNvPr id="182" name="Shape 182"/>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83" name="Shape 18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US" sz="1000">
                <a:solidFill>
                  <a:schemeClr val="dk1"/>
                </a:solidFill>
                <a:latin typeface="Calibri"/>
                <a:ea typeface="Calibri"/>
                <a:cs typeface="Calibri"/>
                <a:sym typeface="Calibri"/>
              </a:rPr>
              <a:t>Throwback Thursday event by Wakeland Prowler yearbook, adviser Margie Raper</a:t>
            </a:r>
          </a:p>
          <a:p>
            <a:pPr lvl="0" rtl="0">
              <a:spcBef>
                <a:spcPts val="0"/>
              </a:spcBef>
              <a:buNone/>
            </a:pPr>
            <a:r>
              <a:t/>
            </a:r>
            <a:endParaRPr sz="1000">
              <a:solidFill>
                <a:schemeClr val="dk1"/>
              </a:solidFill>
              <a:latin typeface="Calibri"/>
              <a:ea typeface="Calibri"/>
              <a:cs typeface="Calibri"/>
              <a:sym typeface="Calibri"/>
            </a:endParaRPr>
          </a:p>
          <a:p>
            <a:pPr lvl="0" rtl="0">
              <a:spcBef>
                <a:spcPts val="0"/>
              </a:spcBef>
              <a:buNone/>
            </a:pPr>
            <a:r>
              <a:t/>
            </a:r>
            <a:endParaRPr sz="1000">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6" name="Shape 186"/>
        <p:cNvGrpSpPr/>
        <p:nvPr/>
      </p:nvGrpSpPr>
      <p:grpSpPr>
        <a:xfrm>
          <a:off x="0" y="0"/>
          <a:ext cx="0" cy="0"/>
          <a:chOff x="0" y="0"/>
          <a:chExt cx="0" cy="0"/>
        </a:xfrm>
      </p:grpSpPr>
      <p:sp>
        <p:nvSpPr>
          <p:cNvPr id="187" name="Shape 187"/>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88" name="Shape 18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US" sz="1000">
                <a:solidFill>
                  <a:schemeClr val="dk1"/>
                </a:solidFill>
                <a:latin typeface="Calibri"/>
                <a:ea typeface="Calibri"/>
                <a:cs typeface="Calibri"/>
                <a:sym typeface="Calibri"/>
              </a:rPr>
              <a:t>Throwback Thursday event by Wakeland Prowler yearbook, adviser Margie Raper</a:t>
            </a:r>
          </a:p>
          <a:p>
            <a:pPr lvl="0" rtl="0">
              <a:spcBef>
                <a:spcPts val="0"/>
              </a:spcBef>
              <a:buNone/>
            </a:pPr>
            <a:r>
              <a:t/>
            </a:r>
            <a:endParaRPr sz="1000">
              <a:solidFill>
                <a:schemeClr val="dk1"/>
              </a:solidFill>
              <a:latin typeface="Calibri"/>
              <a:ea typeface="Calibri"/>
              <a:cs typeface="Calibri"/>
              <a:sym typeface="Calibri"/>
            </a:endParaRPr>
          </a:p>
          <a:p>
            <a:pPr lvl="0" rtl="0">
              <a:spcBef>
                <a:spcPts val="0"/>
              </a:spcBef>
              <a:buNone/>
            </a:pPr>
            <a:r>
              <a:t/>
            </a:r>
            <a:endParaRPr sz="1000">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1" name="Shape 191"/>
        <p:cNvGrpSpPr/>
        <p:nvPr/>
      </p:nvGrpSpPr>
      <p:grpSpPr>
        <a:xfrm>
          <a:off x="0" y="0"/>
          <a:ext cx="0" cy="0"/>
          <a:chOff x="0" y="0"/>
          <a:chExt cx="0" cy="0"/>
        </a:xfrm>
      </p:grpSpPr>
      <p:sp>
        <p:nvSpPr>
          <p:cNvPr id="192" name="Shape 192"/>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93" name="Shape 19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US" sz="1200">
                <a:solidFill>
                  <a:schemeClr val="dk1"/>
                </a:solidFill>
                <a:latin typeface="Calibri"/>
                <a:ea typeface="Calibri"/>
                <a:cs typeface="Calibri"/>
                <a:sym typeface="Calibri"/>
              </a:rPr>
              <a:t>You see it in the form of retweets, shares, likes, favorites, screenshots, profile pictures, etc</a:t>
            </a:r>
          </a:p>
          <a:p>
            <a:pPr lvl="0" rtl="0">
              <a:spcBef>
                <a:spcPts val="0"/>
              </a:spcBef>
              <a:buNone/>
            </a:pPr>
            <a:r>
              <a:rPr lang="en-US" sz="1200">
                <a:solidFill>
                  <a:schemeClr val="dk1"/>
                </a:solidFill>
                <a:latin typeface="Calibri"/>
                <a:ea typeface="Calibri"/>
                <a:cs typeface="Calibri"/>
                <a:sym typeface="Calibri"/>
              </a:rPr>
              <a:t>Day in and day out, feel the content, audience wants three types of content</a:t>
            </a:r>
          </a:p>
          <a:p>
            <a:pPr lvl="0" rtl="0">
              <a:spcBef>
                <a:spcPts val="0"/>
              </a:spcBef>
              <a:buNone/>
            </a:pPr>
            <a:r>
              <a:rPr lang="en-US" sz="1200">
                <a:solidFill>
                  <a:schemeClr val="dk1"/>
                </a:solidFill>
                <a:latin typeface="Calibri"/>
                <a:ea typeface="Calibri"/>
                <a:cs typeface="Calibri"/>
                <a:sym typeface="Calibri"/>
              </a:rPr>
              <a:t>Informational, inspirational, entertaining. Make a goal to fill all three content types</a:t>
            </a:r>
          </a:p>
          <a:p>
            <a:pPr lvl="0" rt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 name="Shape 37"/>
        <p:cNvGrpSpPr/>
        <p:nvPr/>
      </p:nvGrpSpPr>
      <p:grpSpPr>
        <a:xfrm>
          <a:off x="0" y="0"/>
          <a:ext cx="0" cy="0"/>
          <a:chOff x="0" y="0"/>
          <a:chExt cx="0" cy="0"/>
        </a:xfrm>
      </p:grpSpPr>
      <p:sp>
        <p:nvSpPr>
          <p:cNvPr id="38" name="Shape 38"/>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39" name="Shape 3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Clr>
                <a:schemeClr val="dk1"/>
              </a:buClr>
              <a:buSzPct val="25000"/>
              <a:buFont typeface="Arial"/>
              <a:buNone/>
            </a:pPr>
            <a:r>
              <a:rPr lang="en-US" sz="1200">
                <a:solidFill>
                  <a:schemeClr val="dk1"/>
                </a:solidFill>
                <a:latin typeface="Calibri"/>
                <a:ea typeface="Calibri"/>
                <a:cs typeface="Calibri"/>
                <a:sym typeface="Calibri"/>
              </a:rPr>
              <a:t>Use the VISION on our chosen platform to become our voice. Be consistent with it. </a:t>
            </a:r>
          </a:p>
          <a:p>
            <a:pPr lvl="0" rtl="0">
              <a:spcBef>
                <a:spcPts val="0"/>
              </a:spcBef>
              <a:buNone/>
            </a:pPr>
            <a:r>
              <a:rPr lang="en-US" sz="1200">
                <a:solidFill>
                  <a:schemeClr val="dk1"/>
                </a:solidFill>
                <a:latin typeface="Calibri"/>
                <a:ea typeface="Calibri"/>
                <a:cs typeface="Calibri"/>
                <a:sym typeface="Calibri"/>
              </a:rPr>
              <a:t>Every day. </a:t>
            </a:r>
          </a:p>
          <a:p>
            <a:pPr lvl="0" rtl="0">
              <a:spcBef>
                <a:spcPts val="0"/>
              </a:spcBef>
              <a:buClr>
                <a:schemeClr val="dk1"/>
              </a:buClr>
              <a:buSzPct val="25000"/>
              <a:buFont typeface="Arial"/>
              <a:buNone/>
            </a:pPr>
            <a:r>
              <a:rPr lang="en-US" sz="1200">
                <a:solidFill>
                  <a:schemeClr val="dk1"/>
                </a:solidFill>
                <a:latin typeface="Calibri"/>
                <a:ea typeface="Calibri"/>
                <a:cs typeface="Calibri"/>
                <a:sym typeface="Calibri"/>
              </a:rPr>
              <a:t>What is our VOICE? Have we thought through what we are trying to say through our platform? Just like in long form writing, consistent voice through our platforms will help us build rapport with our audience. </a:t>
            </a:r>
          </a:p>
          <a:p>
            <a:pPr lvl="0" rtl="0">
              <a:spcBef>
                <a:spcPts val="0"/>
              </a:spcBef>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7" name="Shape 197"/>
        <p:cNvGrpSpPr/>
        <p:nvPr/>
      </p:nvGrpSpPr>
      <p:grpSpPr>
        <a:xfrm>
          <a:off x="0" y="0"/>
          <a:ext cx="0" cy="0"/>
          <a:chOff x="0" y="0"/>
          <a:chExt cx="0" cy="0"/>
        </a:xfrm>
      </p:grpSpPr>
      <p:sp>
        <p:nvSpPr>
          <p:cNvPr id="198" name="Shape 198"/>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99" name="Shape 19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US" sz="1200">
                <a:solidFill>
                  <a:schemeClr val="dk1"/>
                </a:solidFill>
                <a:latin typeface="Calibri"/>
                <a:ea typeface="Calibri"/>
                <a:cs typeface="Calibri"/>
                <a:sym typeface="Calibri"/>
              </a:rPr>
              <a:t>You see it in the form of retweets, shares, likes, favorites, screenshots, profile pictures, etc</a:t>
            </a:r>
          </a:p>
          <a:p>
            <a:pPr lvl="0" rtl="0">
              <a:spcBef>
                <a:spcPts val="0"/>
              </a:spcBef>
              <a:buNone/>
            </a:pPr>
            <a:r>
              <a:rPr lang="en-US" sz="1200">
                <a:solidFill>
                  <a:schemeClr val="dk1"/>
                </a:solidFill>
                <a:latin typeface="Calibri"/>
                <a:ea typeface="Calibri"/>
                <a:cs typeface="Calibri"/>
                <a:sym typeface="Calibri"/>
              </a:rPr>
              <a:t>Day in and day out, feel the content, audience wants three types of content</a:t>
            </a:r>
          </a:p>
          <a:p>
            <a:pPr lvl="0" rtl="0">
              <a:spcBef>
                <a:spcPts val="0"/>
              </a:spcBef>
              <a:buNone/>
            </a:pPr>
            <a:r>
              <a:rPr lang="en-US" sz="1200">
                <a:solidFill>
                  <a:schemeClr val="dk1"/>
                </a:solidFill>
                <a:latin typeface="Calibri"/>
                <a:ea typeface="Calibri"/>
                <a:cs typeface="Calibri"/>
                <a:sym typeface="Calibri"/>
              </a:rPr>
              <a:t>Informational, inspirational, entertaining. Make a goal to fill all three content types</a:t>
            </a:r>
          </a:p>
          <a:p>
            <a:pPr lvl="0" rtl="0">
              <a:spcBef>
                <a:spcPts val="0"/>
              </a:spcBef>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3" name="Shape 203"/>
        <p:cNvGrpSpPr/>
        <p:nvPr/>
      </p:nvGrpSpPr>
      <p:grpSpPr>
        <a:xfrm>
          <a:off x="0" y="0"/>
          <a:ext cx="0" cy="0"/>
          <a:chOff x="0" y="0"/>
          <a:chExt cx="0" cy="0"/>
        </a:xfrm>
      </p:grpSpPr>
      <p:sp>
        <p:nvSpPr>
          <p:cNvPr id="204" name="Shape 204"/>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205" name="Shape 20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US" sz="1200">
                <a:solidFill>
                  <a:schemeClr val="dk1"/>
                </a:solidFill>
                <a:latin typeface="Calibri"/>
                <a:ea typeface="Calibri"/>
                <a:cs typeface="Calibri"/>
                <a:sym typeface="Calibri"/>
              </a:rPr>
              <a:t>Adding a photo to the post can help it visually. We needed them to come to us. Out of 500 seniors we only go about 60 senior quotes from the math classes. We got nearly 300 after we promoted on Twitter. </a:t>
            </a:r>
          </a:p>
          <a:p>
            <a:pPr lvl="0" rtl="0">
              <a:spcBef>
                <a:spcPts val="0"/>
              </a:spcBef>
              <a:buNone/>
            </a:pPr>
            <a:r>
              <a:rPr lang="en-US" sz="1200">
                <a:solidFill>
                  <a:schemeClr val="dk1"/>
                </a:solidFill>
                <a:latin typeface="Calibri"/>
                <a:ea typeface="Calibri"/>
                <a:cs typeface="Calibri"/>
                <a:sym typeface="Calibri"/>
              </a:rPr>
              <a:t>Wakeland Prowler yearbook, adviser Margie Raper</a:t>
            </a:r>
          </a:p>
          <a:p>
            <a:pPr lvl="0" rtl="0">
              <a:spcBef>
                <a:spcPts val="0"/>
              </a:spcBef>
              <a:buNone/>
            </a:pPr>
            <a:r>
              <a:t/>
            </a:r>
            <a:endParaRPr sz="1000">
              <a:solidFill>
                <a:schemeClr val="dk1"/>
              </a:solidFill>
              <a:latin typeface="Calibri"/>
              <a:ea typeface="Calibri"/>
              <a:cs typeface="Calibri"/>
              <a:sym typeface="Calibri"/>
            </a:endParaRPr>
          </a:p>
          <a:p>
            <a:pPr lvl="0" rtl="0">
              <a:spcBef>
                <a:spcPts val="0"/>
              </a:spcBef>
              <a:buNone/>
            </a:pPr>
            <a:r>
              <a:t/>
            </a:r>
            <a:endParaRPr sz="1000">
              <a:solidFill>
                <a:schemeClr val="dk1"/>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8" name="Shape 208"/>
        <p:cNvGrpSpPr/>
        <p:nvPr/>
      </p:nvGrpSpPr>
      <p:grpSpPr>
        <a:xfrm>
          <a:off x="0" y="0"/>
          <a:ext cx="0" cy="0"/>
          <a:chOff x="0" y="0"/>
          <a:chExt cx="0" cy="0"/>
        </a:xfrm>
      </p:grpSpPr>
      <p:sp>
        <p:nvSpPr>
          <p:cNvPr id="209" name="Shape 209"/>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210" name="Shape 21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sz="1200">
              <a:solidFill>
                <a:schemeClr val="dk1"/>
              </a:solidFill>
              <a:latin typeface="Calibri"/>
              <a:ea typeface="Calibri"/>
              <a:cs typeface="Calibri"/>
              <a:sym typeface="Calibri"/>
            </a:endParaRPr>
          </a:p>
          <a:p>
            <a:pPr lvl="0" rtl="0">
              <a:spcBef>
                <a:spcPts val="0"/>
              </a:spcBef>
              <a:buNone/>
            </a:pPr>
            <a:r>
              <a:rPr lang="en-US" sz="1200">
                <a:solidFill>
                  <a:schemeClr val="dk1"/>
                </a:solidFill>
                <a:latin typeface="Calibri"/>
                <a:ea typeface="Calibri"/>
                <a:cs typeface="Calibri"/>
                <a:sym typeface="Calibri"/>
              </a:rPr>
              <a:t>Wakeland Prowler yearbook, adviser Margie Raper</a:t>
            </a:r>
          </a:p>
          <a:p>
            <a:pPr lvl="0" rtl="0">
              <a:spcBef>
                <a:spcPts val="0"/>
              </a:spcBef>
              <a:buNone/>
            </a:pPr>
            <a:r>
              <a:t/>
            </a:r>
            <a:endParaRPr sz="1000">
              <a:solidFill>
                <a:schemeClr val="dk1"/>
              </a:solidFill>
              <a:latin typeface="Calibri"/>
              <a:ea typeface="Calibri"/>
              <a:cs typeface="Calibri"/>
              <a:sym typeface="Calibri"/>
            </a:endParaRPr>
          </a:p>
          <a:p>
            <a:pPr lvl="0" rtl="0">
              <a:spcBef>
                <a:spcPts val="0"/>
              </a:spcBef>
              <a:buNone/>
            </a:pPr>
            <a:r>
              <a:t/>
            </a:r>
            <a:endParaRPr sz="1000">
              <a:solidFill>
                <a:schemeClr val="dk1"/>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3" name="Shape 213"/>
        <p:cNvGrpSpPr/>
        <p:nvPr/>
      </p:nvGrpSpPr>
      <p:grpSpPr>
        <a:xfrm>
          <a:off x="0" y="0"/>
          <a:ext cx="0" cy="0"/>
          <a:chOff x="0" y="0"/>
          <a:chExt cx="0" cy="0"/>
        </a:xfrm>
      </p:grpSpPr>
      <p:sp>
        <p:nvSpPr>
          <p:cNvPr id="214" name="Shape 214"/>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215" name="Shape 21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US" sz="1200">
                <a:solidFill>
                  <a:schemeClr val="dk1"/>
                </a:solidFill>
                <a:latin typeface="Calibri"/>
                <a:ea typeface="Calibri"/>
                <a:cs typeface="Calibri"/>
                <a:sym typeface="Calibri"/>
              </a:rPr>
              <a:t>We gathered coverage ideas when we had snow days via social media. We loved they tagged us. Had fun with us. </a:t>
            </a:r>
          </a:p>
          <a:p>
            <a:pPr lvl="0" rtl="0">
              <a:spcBef>
                <a:spcPts val="0"/>
              </a:spcBef>
              <a:buNone/>
            </a:pPr>
            <a:r>
              <a:rPr lang="en-US" sz="1200">
                <a:solidFill>
                  <a:schemeClr val="dk1"/>
                </a:solidFill>
                <a:latin typeface="Calibri"/>
                <a:ea typeface="Calibri"/>
                <a:cs typeface="Calibri"/>
                <a:sym typeface="Calibri"/>
              </a:rPr>
              <a:t>Wakeland Prowler yearbook, adviser Margie Raper</a:t>
            </a:r>
          </a:p>
          <a:p>
            <a:pPr lvl="0" rtl="0">
              <a:spcBef>
                <a:spcPts val="0"/>
              </a:spcBef>
              <a:buNone/>
            </a:pPr>
            <a:r>
              <a:t/>
            </a:r>
            <a:endParaRPr sz="1000">
              <a:solidFill>
                <a:schemeClr val="dk1"/>
              </a:solidFill>
              <a:latin typeface="Calibri"/>
              <a:ea typeface="Calibri"/>
              <a:cs typeface="Calibri"/>
              <a:sym typeface="Calibri"/>
            </a:endParaRPr>
          </a:p>
          <a:p>
            <a:pPr lvl="0" rtl="0">
              <a:spcBef>
                <a:spcPts val="0"/>
              </a:spcBef>
              <a:buNone/>
            </a:pPr>
            <a:r>
              <a:t/>
            </a:r>
            <a:endParaRPr sz="1000">
              <a:solidFill>
                <a:schemeClr val="dk1"/>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0" name="Shape 220"/>
        <p:cNvGrpSpPr/>
        <p:nvPr/>
      </p:nvGrpSpPr>
      <p:grpSpPr>
        <a:xfrm>
          <a:off x="0" y="0"/>
          <a:ext cx="0" cy="0"/>
          <a:chOff x="0" y="0"/>
          <a:chExt cx="0" cy="0"/>
        </a:xfrm>
      </p:grpSpPr>
      <p:sp>
        <p:nvSpPr>
          <p:cNvPr id="221" name="Shape 221"/>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222" name="Shape 22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US" sz="1200">
                <a:solidFill>
                  <a:schemeClr val="dk1"/>
                </a:solidFill>
                <a:latin typeface="Calibri"/>
                <a:ea typeface="Calibri"/>
                <a:cs typeface="Calibri"/>
                <a:sym typeface="Calibri"/>
              </a:rPr>
              <a:t>You see it in the form of retweets, shares, likes, favorites, screenshots, profile pictures, etc</a:t>
            </a:r>
          </a:p>
          <a:p>
            <a:pPr lvl="0" rtl="0">
              <a:spcBef>
                <a:spcPts val="0"/>
              </a:spcBef>
              <a:buNone/>
            </a:pPr>
            <a:r>
              <a:rPr lang="en-US" sz="1200">
                <a:solidFill>
                  <a:schemeClr val="dk1"/>
                </a:solidFill>
                <a:latin typeface="Calibri"/>
                <a:ea typeface="Calibri"/>
                <a:cs typeface="Calibri"/>
                <a:sym typeface="Calibri"/>
              </a:rPr>
              <a:t>Day in and day out, feel the content, audience wants three types of content</a:t>
            </a:r>
          </a:p>
          <a:p>
            <a:pPr lvl="0" rtl="0">
              <a:spcBef>
                <a:spcPts val="0"/>
              </a:spcBef>
              <a:buNone/>
            </a:pPr>
            <a:r>
              <a:rPr lang="en-US" sz="1200">
                <a:solidFill>
                  <a:schemeClr val="dk1"/>
                </a:solidFill>
                <a:latin typeface="Calibri"/>
                <a:ea typeface="Calibri"/>
                <a:cs typeface="Calibri"/>
                <a:sym typeface="Calibri"/>
              </a:rPr>
              <a:t>Informational, inspirational, entertaining. Make a goal to fill all three content types</a:t>
            </a:r>
          </a:p>
          <a:p>
            <a:pPr lvl="0" rtl="0">
              <a:spcBef>
                <a:spcPts val="0"/>
              </a:spcBef>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6" name="Shape 226"/>
        <p:cNvGrpSpPr/>
        <p:nvPr/>
      </p:nvGrpSpPr>
      <p:grpSpPr>
        <a:xfrm>
          <a:off x="0" y="0"/>
          <a:ext cx="0" cy="0"/>
          <a:chOff x="0" y="0"/>
          <a:chExt cx="0" cy="0"/>
        </a:xfrm>
      </p:grpSpPr>
      <p:sp>
        <p:nvSpPr>
          <p:cNvPr id="227" name="Shape 227"/>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228" name="Shape 22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US" sz="1200">
                <a:solidFill>
                  <a:schemeClr val="dk1"/>
                </a:solidFill>
                <a:latin typeface="Calibri"/>
                <a:ea typeface="Calibri"/>
                <a:cs typeface="Calibri"/>
                <a:sym typeface="Calibri"/>
              </a:rPr>
              <a:t>The three color guard member photo was taken from social media as well as the DECA group photos. Both became content in the yearbook. </a:t>
            </a:r>
          </a:p>
          <a:p>
            <a:pPr lvl="0" rtl="0">
              <a:spcBef>
                <a:spcPts val="0"/>
              </a:spcBef>
              <a:buNone/>
            </a:pPr>
            <a:r>
              <a:rPr lang="en-US" sz="1200">
                <a:solidFill>
                  <a:schemeClr val="dk1"/>
                </a:solidFill>
                <a:latin typeface="Calibri"/>
                <a:ea typeface="Calibri"/>
                <a:cs typeface="Calibri"/>
                <a:sym typeface="Calibri"/>
              </a:rPr>
              <a:t>Wakeland Prowler yearbook, adviser Margie Raper</a:t>
            </a:r>
          </a:p>
          <a:p>
            <a:pPr lvl="0" rtl="0">
              <a:spcBef>
                <a:spcPts val="0"/>
              </a:spcBef>
              <a:buNone/>
            </a:pPr>
            <a:r>
              <a:t/>
            </a:r>
            <a:endParaRPr sz="1000">
              <a:solidFill>
                <a:schemeClr val="dk1"/>
              </a:solidFill>
              <a:latin typeface="Calibri"/>
              <a:ea typeface="Calibri"/>
              <a:cs typeface="Calibri"/>
              <a:sym typeface="Calibri"/>
            </a:endParaRPr>
          </a:p>
          <a:p>
            <a:pPr lvl="0" rtl="0">
              <a:spcBef>
                <a:spcPts val="0"/>
              </a:spcBef>
              <a:buNone/>
            </a:pPr>
            <a:r>
              <a:t/>
            </a:r>
            <a:endParaRPr sz="1000">
              <a:solidFill>
                <a:schemeClr val="dk1"/>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2" name="Shape 232"/>
        <p:cNvGrpSpPr/>
        <p:nvPr/>
      </p:nvGrpSpPr>
      <p:grpSpPr>
        <a:xfrm>
          <a:off x="0" y="0"/>
          <a:ext cx="0" cy="0"/>
          <a:chOff x="0" y="0"/>
          <a:chExt cx="0" cy="0"/>
        </a:xfrm>
      </p:grpSpPr>
      <p:sp>
        <p:nvSpPr>
          <p:cNvPr id="233" name="Shape 233"/>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234" name="Shape 23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sz="1200">
              <a:solidFill>
                <a:schemeClr val="dk1"/>
              </a:solidFill>
              <a:latin typeface="Calibri"/>
              <a:ea typeface="Calibri"/>
              <a:cs typeface="Calibri"/>
              <a:sym typeface="Calibri"/>
            </a:endParaRPr>
          </a:p>
          <a:p>
            <a:pPr lvl="0" rtl="0">
              <a:spcBef>
                <a:spcPts val="0"/>
              </a:spcBef>
              <a:buNone/>
            </a:pPr>
            <a:r>
              <a:rPr lang="en-US" sz="1200">
                <a:solidFill>
                  <a:schemeClr val="dk1"/>
                </a:solidFill>
                <a:latin typeface="Calibri"/>
                <a:ea typeface="Calibri"/>
                <a:cs typeface="Calibri"/>
                <a:sym typeface="Calibri"/>
              </a:rPr>
              <a:t>Wakeland Prowler yearbook, adviser Margie Raper</a:t>
            </a:r>
          </a:p>
          <a:p>
            <a:pPr lvl="0" rtl="0">
              <a:spcBef>
                <a:spcPts val="0"/>
              </a:spcBef>
              <a:buNone/>
            </a:pPr>
            <a:r>
              <a:t/>
            </a:r>
            <a:endParaRPr sz="1000">
              <a:solidFill>
                <a:schemeClr val="dk1"/>
              </a:solidFill>
              <a:latin typeface="Calibri"/>
              <a:ea typeface="Calibri"/>
              <a:cs typeface="Calibri"/>
              <a:sym typeface="Calibri"/>
            </a:endParaRPr>
          </a:p>
          <a:p>
            <a:pPr lvl="0" rtl="0">
              <a:spcBef>
                <a:spcPts val="0"/>
              </a:spcBef>
              <a:buNone/>
            </a:pPr>
            <a:r>
              <a:t/>
            </a:r>
            <a:endParaRPr sz="1000">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 name="Shape 43"/>
        <p:cNvGrpSpPr/>
        <p:nvPr/>
      </p:nvGrpSpPr>
      <p:grpSpPr>
        <a:xfrm>
          <a:off x="0" y="0"/>
          <a:ext cx="0" cy="0"/>
          <a:chOff x="0" y="0"/>
          <a:chExt cx="0" cy="0"/>
        </a:xfrm>
      </p:grpSpPr>
      <p:sp>
        <p:nvSpPr>
          <p:cNvPr id="44" name="Shape 44"/>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45" name="Shape 4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Clr>
                <a:schemeClr val="dk1"/>
              </a:buClr>
              <a:buSzPct val="25000"/>
              <a:buFont typeface="Arial"/>
              <a:buNone/>
            </a:pPr>
            <a:r>
              <a:rPr lang="en-US" sz="1200">
                <a:solidFill>
                  <a:schemeClr val="dk1"/>
                </a:solidFill>
                <a:latin typeface="Calibri"/>
                <a:ea typeface="Calibri"/>
                <a:cs typeface="Calibri"/>
                <a:sym typeface="Calibri"/>
              </a:rPr>
              <a:t>Audience is the core of all journalism programs. We have stories to tell. We need someone to tell them to. Social media platforms allow us to be where are target audience is. </a:t>
            </a:r>
          </a:p>
          <a:p>
            <a:pPr lvl="0" rtl="0">
              <a:spcBef>
                <a:spcPts val="0"/>
              </a:spcBef>
              <a:buClr>
                <a:schemeClr val="dk1"/>
              </a:buClr>
              <a:buSzPct val="25000"/>
              <a:buFont typeface="Arial"/>
              <a:buNone/>
            </a:pPr>
            <a:r>
              <a:rPr lang="en-US" sz="1200">
                <a:solidFill>
                  <a:schemeClr val="dk1"/>
                </a:solidFill>
                <a:latin typeface="Calibri"/>
                <a:ea typeface="Calibri"/>
                <a:cs typeface="Calibri"/>
                <a:sym typeface="Calibri"/>
              </a:rPr>
              <a:t>Approach social media – consider behaviors, relationships, attitudes, values and the environment.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 name="Shape 49"/>
        <p:cNvGrpSpPr/>
        <p:nvPr/>
      </p:nvGrpSpPr>
      <p:grpSpPr>
        <a:xfrm>
          <a:off x="0" y="0"/>
          <a:ext cx="0" cy="0"/>
          <a:chOff x="0" y="0"/>
          <a:chExt cx="0" cy="0"/>
        </a:xfrm>
      </p:grpSpPr>
      <p:sp>
        <p:nvSpPr>
          <p:cNvPr id="50" name="Shape 50"/>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51" name="Shape 5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Clr>
                <a:schemeClr val="dk1"/>
              </a:buClr>
              <a:buSzPct val="25000"/>
              <a:buFont typeface="Arial"/>
              <a:buNone/>
            </a:pPr>
            <a:r>
              <a:rPr lang="en-US" sz="1200">
                <a:solidFill>
                  <a:schemeClr val="dk1"/>
                </a:solidFill>
                <a:latin typeface="Calibri"/>
                <a:ea typeface="Calibri"/>
                <a:cs typeface="Calibri"/>
                <a:sym typeface="Calibri"/>
              </a:rPr>
              <a:t>It’s the portal that connects us to our audience. Benefits we will see by reaching out to large percentage of our population by being visible daily, by building and providing a place to engage and share. Develop a plan of action – to create content, or cultivate content, focus on the individuals when it comes to storytelling, engage your audience and share the experience. The relationship evolves from this.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 name="Shape 55"/>
        <p:cNvGrpSpPr/>
        <p:nvPr/>
      </p:nvGrpSpPr>
      <p:grpSpPr>
        <a:xfrm>
          <a:off x="0" y="0"/>
          <a:ext cx="0" cy="0"/>
          <a:chOff x="0" y="0"/>
          <a:chExt cx="0" cy="0"/>
        </a:xfrm>
      </p:grpSpPr>
      <p:sp>
        <p:nvSpPr>
          <p:cNvPr id="56" name="Shape 56"/>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57" name="Shape 5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Clr>
                <a:schemeClr val="dk1"/>
              </a:buClr>
              <a:buSzPct val="91666"/>
              <a:buFont typeface="Arial"/>
              <a:buNone/>
            </a:pPr>
            <a:r>
              <a:rPr lang="en-US" sz="1200">
                <a:solidFill>
                  <a:schemeClr val="dk1"/>
                </a:solidFill>
                <a:latin typeface="Calibri"/>
                <a:ea typeface="Calibri"/>
                <a:cs typeface="Calibri"/>
                <a:sym typeface="Calibri"/>
              </a:rPr>
              <a:t>Develop a plan of action – to create content, or cultivate content, focus on the individuals when it comes to storytelling, engage your audience and share the experience. The relationship evolves from this.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 name="Shape 61"/>
        <p:cNvGrpSpPr/>
        <p:nvPr/>
      </p:nvGrpSpPr>
      <p:grpSpPr>
        <a:xfrm>
          <a:off x="0" y="0"/>
          <a:ext cx="0" cy="0"/>
          <a:chOff x="0" y="0"/>
          <a:chExt cx="0" cy="0"/>
        </a:xfrm>
      </p:grpSpPr>
      <p:sp>
        <p:nvSpPr>
          <p:cNvPr id="62" name="Shape 62"/>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63" name="Shape 6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 name="Shape 67"/>
        <p:cNvGrpSpPr/>
        <p:nvPr/>
      </p:nvGrpSpPr>
      <p:grpSpPr>
        <a:xfrm>
          <a:off x="0" y="0"/>
          <a:ext cx="0" cy="0"/>
          <a:chOff x="0" y="0"/>
          <a:chExt cx="0" cy="0"/>
        </a:xfrm>
      </p:grpSpPr>
      <p:sp>
        <p:nvSpPr>
          <p:cNvPr id="68" name="Shape 68"/>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69" name="Shape 6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Clr>
                <a:schemeClr val="dk1"/>
              </a:buClr>
              <a:buSzPct val="25000"/>
              <a:buFont typeface="Arial"/>
              <a:buNone/>
            </a:pPr>
            <a:r>
              <a:rPr lang="en-US" sz="1200">
                <a:solidFill>
                  <a:schemeClr val="dk1"/>
                </a:solidFill>
                <a:latin typeface="Calibri"/>
                <a:ea typeface="Calibri"/>
                <a:cs typeface="Calibri"/>
                <a:sym typeface="Calibri"/>
              </a:rPr>
              <a:t>Know what you have and use it to your advantage. In time you will have more. More content, more experience, more knowledge of what works, what doesn’t, what might. </a:t>
            </a:r>
          </a:p>
          <a:p>
            <a:pPr lvl="0" rtl="0">
              <a:spcBef>
                <a:spcPts val="0"/>
              </a:spcBef>
              <a:buClr>
                <a:schemeClr val="dk1"/>
              </a:buClr>
              <a:buSzPct val="25000"/>
              <a:buFont typeface="Arial"/>
              <a:buNone/>
            </a:pPr>
            <a:r>
              <a:rPr lang="en-US" sz="1200">
                <a:solidFill>
                  <a:schemeClr val="dk1"/>
                </a:solidFill>
                <a:latin typeface="Calibri"/>
                <a:ea typeface="Calibri"/>
                <a:cs typeface="Calibri"/>
                <a:sym typeface="Calibri"/>
              </a:rPr>
              <a:t>Know your limits and restrictions. Don’t over do it. Don’t set the unobtainable goal and become overwhelm. Focus on one or two platforms until you get traction. Figure out what is working for you then branch out. </a:t>
            </a:r>
          </a:p>
          <a:p>
            <a:pPr lvl="0" rtl="0">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 name="Shape 73"/>
        <p:cNvGrpSpPr/>
        <p:nvPr/>
      </p:nvGrpSpPr>
      <p:grpSpPr>
        <a:xfrm>
          <a:off x="0" y="0"/>
          <a:ext cx="0" cy="0"/>
          <a:chOff x="0" y="0"/>
          <a:chExt cx="0" cy="0"/>
        </a:xfrm>
      </p:grpSpPr>
      <p:sp>
        <p:nvSpPr>
          <p:cNvPr id="74" name="Shape 74"/>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75" name="Shape 7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US"/>
              <a:t>Permission to use social media screenshots from Highland Park HS, Dallas, TX</a:t>
            </a:r>
          </a:p>
          <a:p>
            <a:pPr lvl="0" rtl="0">
              <a:spcBef>
                <a:spcPts val="0"/>
              </a:spcBef>
              <a:buNone/>
            </a:pPr>
            <a:r>
              <a:rPr lang="en-US"/>
              <a:t>adviser Margie Raper</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
  <p:cSld name="Title slide">
    <p:spTree>
      <p:nvGrpSpPr>
        <p:cNvPr id="8" name="Shape 8"/>
        <p:cNvGrpSpPr/>
        <p:nvPr/>
      </p:nvGrpSpPr>
      <p:grpSpPr>
        <a:xfrm>
          <a:off x="0" y="0"/>
          <a:ext cx="0" cy="0"/>
          <a:chOff x="0" y="0"/>
          <a:chExt cx="0" cy="0"/>
        </a:xfrm>
      </p:grpSpPr>
      <p:sp>
        <p:nvSpPr>
          <p:cNvPr id="9" name="Shape 9"/>
          <p:cNvSpPr txBox="1"/>
          <p:nvPr>
            <p:ph type="ctrTitle"/>
          </p:nvPr>
        </p:nvSpPr>
        <p:spPr>
          <a:xfrm>
            <a:off x="685800" y="2111123"/>
            <a:ext cx="7772400" cy="1546500"/>
          </a:xfrm>
          <a:prstGeom prst="rect">
            <a:avLst/>
          </a:prstGeom>
        </p:spPr>
        <p:txBody>
          <a:bodyPr anchorCtr="0" anchor="b" bIns="91425" lIns="91425" rIns="91425" tIns="91425"/>
          <a:lstStyle>
            <a:lvl1pPr lvl="0" algn="ctr">
              <a:spcBef>
                <a:spcPts val="0"/>
              </a:spcBef>
              <a:buSzPct val="100000"/>
              <a:defRPr sz="4800"/>
            </a:lvl1pPr>
            <a:lvl2pPr lvl="1" algn="ctr">
              <a:spcBef>
                <a:spcPts val="0"/>
              </a:spcBef>
              <a:buSzPct val="100000"/>
              <a:defRPr sz="4800"/>
            </a:lvl2pPr>
            <a:lvl3pPr lvl="2" algn="ctr">
              <a:spcBef>
                <a:spcPts val="0"/>
              </a:spcBef>
              <a:buSzPct val="100000"/>
              <a:defRPr sz="4800"/>
            </a:lvl3pPr>
            <a:lvl4pPr lvl="3" algn="ctr">
              <a:spcBef>
                <a:spcPts val="0"/>
              </a:spcBef>
              <a:buSzPct val="100000"/>
              <a:defRPr sz="4800"/>
            </a:lvl4pPr>
            <a:lvl5pPr lvl="4" algn="ctr">
              <a:spcBef>
                <a:spcPts val="0"/>
              </a:spcBef>
              <a:buSzPct val="100000"/>
              <a:defRPr sz="4800"/>
            </a:lvl5pPr>
            <a:lvl6pPr lvl="5" algn="ctr">
              <a:spcBef>
                <a:spcPts val="0"/>
              </a:spcBef>
              <a:buSzPct val="100000"/>
              <a:defRPr sz="4800"/>
            </a:lvl6pPr>
            <a:lvl7pPr lvl="6" algn="ctr">
              <a:spcBef>
                <a:spcPts val="0"/>
              </a:spcBef>
              <a:buSzPct val="100000"/>
              <a:defRPr sz="4800"/>
            </a:lvl7pPr>
            <a:lvl8pPr lvl="7" algn="ctr">
              <a:spcBef>
                <a:spcPts val="0"/>
              </a:spcBef>
              <a:buSzPct val="100000"/>
              <a:defRPr sz="4800"/>
            </a:lvl8pPr>
            <a:lvl9pPr lvl="8" algn="ctr">
              <a:spcBef>
                <a:spcPts val="0"/>
              </a:spcBef>
              <a:buSzPct val="100000"/>
              <a:defRPr sz="4800"/>
            </a:lvl9pPr>
          </a:lstStyle>
          <a:p/>
        </p:txBody>
      </p:sp>
      <p:sp>
        <p:nvSpPr>
          <p:cNvPr id="10" name="Shape 10"/>
          <p:cNvSpPr txBox="1"/>
          <p:nvPr>
            <p:ph idx="1" type="subTitle"/>
          </p:nvPr>
        </p:nvSpPr>
        <p:spPr>
          <a:xfrm>
            <a:off x="685800" y="3786737"/>
            <a:ext cx="7772400" cy="1046400"/>
          </a:xfrm>
          <a:prstGeom prst="rect">
            <a:avLst/>
          </a:prstGeom>
        </p:spPr>
        <p:txBody>
          <a:bodyPr anchorCtr="0" anchor="t" bIns="91425" lIns="91425" rIns="91425" tIns="91425"/>
          <a:lstStyle>
            <a:lvl1pPr lvl="0" algn="ctr">
              <a:spcBef>
                <a:spcPts val="0"/>
              </a:spcBef>
              <a:buClr>
                <a:schemeClr val="dk2"/>
              </a:buClr>
              <a:buNone/>
              <a:defRPr>
                <a:solidFill>
                  <a:schemeClr val="dk2"/>
                </a:solidFill>
              </a:defRPr>
            </a:lvl1pPr>
            <a:lvl2pPr lvl="1" algn="ctr">
              <a:spcBef>
                <a:spcPts val="0"/>
              </a:spcBef>
              <a:buClr>
                <a:schemeClr val="dk2"/>
              </a:buClr>
              <a:buSzPct val="100000"/>
              <a:buNone/>
              <a:defRPr sz="3000">
                <a:solidFill>
                  <a:schemeClr val="dk2"/>
                </a:solidFill>
              </a:defRPr>
            </a:lvl2pPr>
            <a:lvl3pPr lvl="2" algn="ctr">
              <a:spcBef>
                <a:spcPts val="0"/>
              </a:spcBef>
              <a:buClr>
                <a:schemeClr val="dk2"/>
              </a:buClr>
              <a:buSzPct val="100000"/>
              <a:buNone/>
              <a:defRPr sz="3000">
                <a:solidFill>
                  <a:schemeClr val="dk2"/>
                </a:solidFill>
              </a:defRPr>
            </a:lvl3pPr>
            <a:lvl4pPr lvl="3" algn="ctr">
              <a:spcBef>
                <a:spcPts val="0"/>
              </a:spcBef>
              <a:buClr>
                <a:schemeClr val="dk2"/>
              </a:buClr>
              <a:buSzPct val="100000"/>
              <a:buNone/>
              <a:defRPr sz="3000">
                <a:solidFill>
                  <a:schemeClr val="dk2"/>
                </a:solidFill>
              </a:defRPr>
            </a:lvl4pPr>
            <a:lvl5pPr lvl="4" algn="ctr">
              <a:spcBef>
                <a:spcPts val="0"/>
              </a:spcBef>
              <a:buClr>
                <a:schemeClr val="dk2"/>
              </a:buClr>
              <a:buSzPct val="100000"/>
              <a:buNone/>
              <a:defRPr sz="3000">
                <a:solidFill>
                  <a:schemeClr val="dk2"/>
                </a:solidFill>
              </a:defRPr>
            </a:lvl5pPr>
            <a:lvl6pPr lvl="5" algn="ctr">
              <a:spcBef>
                <a:spcPts val="0"/>
              </a:spcBef>
              <a:buClr>
                <a:schemeClr val="dk2"/>
              </a:buClr>
              <a:buSzPct val="100000"/>
              <a:buNone/>
              <a:defRPr sz="3000">
                <a:solidFill>
                  <a:schemeClr val="dk2"/>
                </a:solidFill>
              </a:defRPr>
            </a:lvl6pPr>
            <a:lvl7pPr lvl="6" algn="ctr">
              <a:spcBef>
                <a:spcPts val="0"/>
              </a:spcBef>
              <a:buClr>
                <a:schemeClr val="dk2"/>
              </a:buClr>
              <a:buSzPct val="100000"/>
              <a:buNone/>
              <a:defRPr sz="3000">
                <a:solidFill>
                  <a:schemeClr val="dk2"/>
                </a:solidFill>
              </a:defRPr>
            </a:lvl7pPr>
            <a:lvl8pPr lvl="7" algn="ctr">
              <a:spcBef>
                <a:spcPts val="0"/>
              </a:spcBef>
              <a:buClr>
                <a:schemeClr val="dk2"/>
              </a:buClr>
              <a:buSzPct val="100000"/>
              <a:buNone/>
              <a:defRPr sz="3000">
                <a:solidFill>
                  <a:schemeClr val="dk2"/>
                </a:solidFill>
              </a:defRPr>
            </a:lvl8pPr>
            <a:lvl9pPr lvl="8" algn="ctr">
              <a:spcBef>
                <a:spcPts val="0"/>
              </a:spcBef>
              <a:buClr>
                <a:schemeClr val="dk2"/>
              </a:buClr>
              <a:buSzPct val="100000"/>
              <a:buNone/>
              <a:defRPr sz="3000">
                <a:solidFill>
                  <a:schemeClr val="dk2"/>
                </a:solidFil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x">
  <p:cSld name="Title and body">
    <p:spTree>
      <p:nvGrpSpPr>
        <p:cNvPr id="11" name="Shape 11"/>
        <p:cNvGrpSpPr/>
        <p:nvPr/>
      </p:nvGrpSpPr>
      <p:grpSpPr>
        <a:xfrm>
          <a:off x="0" y="0"/>
          <a:ext cx="0" cy="0"/>
          <a:chOff x="0" y="0"/>
          <a:chExt cx="0" cy="0"/>
        </a:xfrm>
      </p:grpSpPr>
      <p:sp>
        <p:nvSpPr>
          <p:cNvPr id="12" name="Shape 12"/>
          <p:cNvSpPr txBox="1"/>
          <p:nvPr>
            <p:ph type="title"/>
          </p:nvPr>
        </p:nvSpPr>
        <p:spPr>
          <a:xfrm>
            <a:off x="457200" y="274637"/>
            <a:ext cx="8229600" cy="1143000"/>
          </a:xfrm>
          <a:prstGeom prst="rect">
            <a:avLst/>
          </a:prstGeom>
        </p:spPr>
        <p:txBody>
          <a:bodyPr anchorCtr="0" anchor="b"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3" name="Shape 13"/>
          <p:cNvSpPr txBox="1"/>
          <p:nvPr>
            <p:ph idx="1" type="body"/>
          </p:nvPr>
        </p:nvSpPr>
        <p:spPr>
          <a:xfrm>
            <a:off x="457200" y="1600200"/>
            <a:ext cx="8229600" cy="49677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ColTx">
  <p:cSld name="Title and two columns">
    <p:spTree>
      <p:nvGrpSpPr>
        <p:cNvPr id="14" name="Shape 14"/>
        <p:cNvGrpSpPr/>
        <p:nvPr/>
      </p:nvGrpSpPr>
      <p:grpSpPr>
        <a:xfrm>
          <a:off x="0" y="0"/>
          <a:ext cx="0" cy="0"/>
          <a:chOff x="0" y="0"/>
          <a:chExt cx="0" cy="0"/>
        </a:xfrm>
      </p:grpSpPr>
      <p:sp>
        <p:nvSpPr>
          <p:cNvPr id="15" name="Shape 15"/>
          <p:cNvSpPr txBox="1"/>
          <p:nvPr>
            <p:ph type="title"/>
          </p:nvPr>
        </p:nvSpPr>
        <p:spPr>
          <a:xfrm>
            <a:off x="457200" y="274637"/>
            <a:ext cx="8229600" cy="1143000"/>
          </a:xfrm>
          <a:prstGeom prst="rect">
            <a:avLst/>
          </a:prstGeom>
        </p:spPr>
        <p:txBody>
          <a:bodyPr anchorCtr="0" anchor="b"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6" name="Shape 16"/>
          <p:cNvSpPr txBox="1"/>
          <p:nvPr>
            <p:ph idx="1" type="body"/>
          </p:nvPr>
        </p:nvSpPr>
        <p:spPr>
          <a:xfrm>
            <a:off x="457200" y="1600200"/>
            <a:ext cx="3994500" cy="49677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7" name="Shape 17"/>
          <p:cNvSpPr txBox="1"/>
          <p:nvPr>
            <p:ph idx="2" type="body"/>
          </p:nvPr>
        </p:nvSpPr>
        <p:spPr>
          <a:xfrm>
            <a:off x="4692273" y="1600200"/>
            <a:ext cx="3994500" cy="49677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Only">
  <p:cSld name="Title only">
    <p:spTree>
      <p:nvGrpSpPr>
        <p:cNvPr id="18" name="Shape 18"/>
        <p:cNvGrpSpPr/>
        <p:nvPr/>
      </p:nvGrpSpPr>
      <p:grpSpPr>
        <a:xfrm>
          <a:off x="0" y="0"/>
          <a:ext cx="0" cy="0"/>
          <a:chOff x="0" y="0"/>
          <a:chExt cx="0" cy="0"/>
        </a:xfrm>
      </p:grpSpPr>
      <p:sp>
        <p:nvSpPr>
          <p:cNvPr id="19" name="Shape 19"/>
          <p:cNvSpPr txBox="1"/>
          <p:nvPr>
            <p:ph type="title"/>
          </p:nvPr>
        </p:nvSpPr>
        <p:spPr>
          <a:xfrm>
            <a:off x="457200" y="274637"/>
            <a:ext cx="8229600" cy="1143000"/>
          </a:xfrm>
          <a:prstGeom prst="rect">
            <a:avLst/>
          </a:prstGeom>
        </p:spPr>
        <p:txBody>
          <a:bodyPr anchorCtr="0" anchor="b"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aption">
    <p:spTree>
      <p:nvGrpSpPr>
        <p:cNvPr id="20" name="Shape 20"/>
        <p:cNvGrpSpPr/>
        <p:nvPr/>
      </p:nvGrpSpPr>
      <p:grpSpPr>
        <a:xfrm>
          <a:off x="0" y="0"/>
          <a:ext cx="0" cy="0"/>
          <a:chOff x="0" y="0"/>
          <a:chExt cx="0" cy="0"/>
        </a:xfrm>
      </p:grpSpPr>
      <p:sp>
        <p:nvSpPr>
          <p:cNvPr id="21" name="Shape 21"/>
          <p:cNvSpPr txBox="1"/>
          <p:nvPr>
            <p:ph idx="1" type="body"/>
          </p:nvPr>
        </p:nvSpPr>
        <p:spPr>
          <a:xfrm>
            <a:off x="457200" y="5875078"/>
            <a:ext cx="8229600" cy="692700"/>
          </a:xfrm>
          <a:prstGeom prst="rect">
            <a:avLst/>
          </a:prstGeom>
        </p:spPr>
        <p:txBody>
          <a:bodyPr anchorCtr="0" anchor="t" bIns="91425" lIns="91425" rIns="91425" tIns="91425"/>
          <a:lstStyle>
            <a:lvl1pPr lvl="0" algn="ctr">
              <a:spcBef>
                <a:spcPts val="360"/>
              </a:spcBef>
              <a:buSzPct val="100000"/>
              <a:buNone/>
              <a:defRPr sz="1800"/>
            </a:lvl1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blank">
  <p:cSld name="Blank">
    <p:spTree>
      <p:nvGrpSpPr>
        <p:cNvPr id="22" name="Shape 22"/>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Sp="0">
  <p:cSld name="JEA">
    <p:bg>
      <p:bgPr>
        <a:solidFill>
          <a:schemeClr val="lt1"/>
        </a:solidFill>
      </p:bgPr>
    </p:bg>
    <p:spTree>
      <p:nvGrpSpPr>
        <p:cNvPr id="23" name="Shape 23"/>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457200" y="274637"/>
            <a:ext cx="8229600" cy="1143000"/>
          </a:xfrm>
          <a:prstGeom prst="rect">
            <a:avLst/>
          </a:prstGeom>
          <a:noFill/>
          <a:ln>
            <a:noFill/>
          </a:ln>
        </p:spPr>
        <p:txBody>
          <a:bodyPr anchorCtr="0" anchor="b" bIns="91425" lIns="91425" rIns="91425" tIns="91425"/>
          <a:lstStyle>
            <a:lvl1pPr lvl="0">
              <a:spcBef>
                <a:spcPts val="0"/>
              </a:spcBef>
              <a:buClr>
                <a:schemeClr val="dk1"/>
              </a:buClr>
              <a:buSzPct val="100000"/>
              <a:buNone/>
              <a:defRPr b="1" sz="3600">
                <a:solidFill>
                  <a:schemeClr val="dk1"/>
                </a:solidFill>
              </a:defRPr>
            </a:lvl1pPr>
            <a:lvl2pPr lvl="1">
              <a:spcBef>
                <a:spcPts val="0"/>
              </a:spcBef>
              <a:buClr>
                <a:schemeClr val="dk1"/>
              </a:buClr>
              <a:buSzPct val="100000"/>
              <a:buNone/>
              <a:defRPr b="1" sz="3600">
                <a:solidFill>
                  <a:schemeClr val="dk1"/>
                </a:solidFill>
              </a:defRPr>
            </a:lvl2pPr>
            <a:lvl3pPr lvl="2">
              <a:spcBef>
                <a:spcPts val="0"/>
              </a:spcBef>
              <a:buClr>
                <a:schemeClr val="dk1"/>
              </a:buClr>
              <a:buSzPct val="100000"/>
              <a:buNone/>
              <a:defRPr b="1" sz="3600">
                <a:solidFill>
                  <a:schemeClr val="dk1"/>
                </a:solidFill>
              </a:defRPr>
            </a:lvl3pPr>
            <a:lvl4pPr lvl="3">
              <a:spcBef>
                <a:spcPts val="0"/>
              </a:spcBef>
              <a:buClr>
                <a:schemeClr val="dk1"/>
              </a:buClr>
              <a:buSzPct val="100000"/>
              <a:buNone/>
              <a:defRPr b="1" sz="3600">
                <a:solidFill>
                  <a:schemeClr val="dk1"/>
                </a:solidFill>
              </a:defRPr>
            </a:lvl4pPr>
            <a:lvl5pPr lvl="4">
              <a:spcBef>
                <a:spcPts val="0"/>
              </a:spcBef>
              <a:buClr>
                <a:schemeClr val="dk1"/>
              </a:buClr>
              <a:buSzPct val="100000"/>
              <a:buNone/>
              <a:defRPr b="1" sz="3600">
                <a:solidFill>
                  <a:schemeClr val="dk1"/>
                </a:solidFill>
              </a:defRPr>
            </a:lvl5pPr>
            <a:lvl6pPr lvl="5">
              <a:spcBef>
                <a:spcPts val="0"/>
              </a:spcBef>
              <a:buClr>
                <a:schemeClr val="dk1"/>
              </a:buClr>
              <a:buSzPct val="100000"/>
              <a:buNone/>
              <a:defRPr b="1" sz="3600">
                <a:solidFill>
                  <a:schemeClr val="dk1"/>
                </a:solidFill>
              </a:defRPr>
            </a:lvl6pPr>
            <a:lvl7pPr lvl="6">
              <a:spcBef>
                <a:spcPts val="0"/>
              </a:spcBef>
              <a:buClr>
                <a:schemeClr val="dk1"/>
              </a:buClr>
              <a:buSzPct val="100000"/>
              <a:buNone/>
              <a:defRPr b="1" sz="3600">
                <a:solidFill>
                  <a:schemeClr val="dk1"/>
                </a:solidFill>
              </a:defRPr>
            </a:lvl7pPr>
            <a:lvl8pPr lvl="7">
              <a:spcBef>
                <a:spcPts val="0"/>
              </a:spcBef>
              <a:buClr>
                <a:schemeClr val="dk1"/>
              </a:buClr>
              <a:buSzPct val="100000"/>
              <a:buNone/>
              <a:defRPr b="1" sz="3600">
                <a:solidFill>
                  <a:schemeClr val="dk1"/>
                </a:solidFill>
              </a:defRPr>
            </a:lvl8pPr>
            <a:lvl9pPr lvl="8">
              <a:spcBef>
                <a:spcPts val="0"/>
              </a:spcBef>
              <a:buClr>
                <a:schemeClr val="dk1"/>
              </a:buClr>
              <a:buSzPct val="100000"/>
              <a:buNone/>
              <a:defRPr b="1" sz="3600">
                <a:solidFill>
                  <a:schemeClr val="dk1"/>
                </a:solidFill>
              </a:defRPr>
            </a:lvl9pPr>
          </a:lstStyle>
          <a:p/>
        </p:txBody>
      </p:sp>
      <p:sp>
        <p:nvSpPr>
          <p:cNvPr id="7" name="Shape 7"/>
          <p:cNvSpPr txBox="1"/>
          <p:nvPr>
            <p:ph idx="1" type="body"/>
          </p:nvPr>
        </p:nvSpPr>
        <p:spPr>
          <a:xfrm>
            <a:off x="457200" y="1600200"/>
            <a:ext cx="8229600" cy="4967700"/>
          </a:xfrm>
          <a:prstGeom prst="rect">
            <a:avLst/>
          </a:prstGeom>
          <a:noFill/>
          <a:ln>
            <a:noFill/>
          </a:ln>
        </p:spPr>
        <p:txBody>
          <a:bodyPr anchorCtr="0" anchor="t" bIns="91425" lIns="91425" rIns="91425" tIns="91425"/>
          <a:lstStyle>
            <a:lvl1pPr lvl="0">
              <a:spcBef>
                <a:spcPts val="600"/>
              </a:spcBef>
              <a:buClr>
                <a:schemeClr val="dk1"/>
              </a:buClr>
              <a:buSzPct val="100000"/>
              <a:buChar char="●"/>
              <a:defRPr sz="3000">
                <a:solidFill>
                  <a:schemeClr val="dk1"/>
                </a:solidFill>
              </a:defRPr>
            </a:lvl1pPr>
            <a:lvl2pPr lvl="1">
              <a:spcBef>
                <a:spcPts val="480"/>
              </a:spcBef>
              <a:buClr>
                <a:schemeClr val="dk1"/>
              </a:buClr>
              <a:buSzPct val="100000"/>
              <a:buChar char="○"/>
              <a:defRPr sz="2400">
                <a:solidFill>
                  <a:schemeClr val="dk1"/>
                </a:solidFill>
              </a:defRPr>
            </a:lvl2pPr>
            <a:lvl3pPr lvl="2">
              <a:spcBef>
                <a:spcPts val="480"/>
              </a:spcBef>
              <a:buClr>
                <a:schemeClr val="dk1"/>
              </a:buClr>
              <a:buSzPct val="100000"/>
              <a:buChar char="■"/>
              <a:defRPr sz="2400">
                <a:solidFill>
                  <a:schemeClr val="dk1"/>
                </a:solidFill>
              </a:defRPr>
            </a:lvl3pPr>
            <a:lvl4pPr lvl="3">
              <a:spcBef>
                <a:spcPts val="360"/>
              </a:spcBef>
              <a:buClr>
                <a:schemeClr val="dk1"/>
              </a:buClr>
              <a:buSzPct val="100000"/>
              <a:buChar char="●"/>
              <a:defRPr sz="1800">
                <a:solidFill>
                  <a:schemeClr val="dk1"/>
                </a:solidFill>
              </a:defRPr>
            </a:lvl4pPr>
            <a:lvl5pPr lvl="4">
              <a:spcBef>
                <a:spcPts val="360"/>
              </a:spcBef>
              <a:buClr>
                <a:schemeClr val="dk1"/>
              </a:buClr>
              <a:buSzPct val="100000"/>
              <a:buChar char="○"/>
              <a:defRPr sz="1800">
                <a:solidFill>
                  <a:schemeClr val="dk1"/>
                </a:solidFill>
              </a:defRPr>
            </a:lvl5pPr>
            <a:lvl6pPr lvl="5">
              <a:spcBef>
                <a:spcPts val="360"/>
              </a:spcBef>
              <a:buClr>
                <a:schemeClr val="dk1"/>
              </a:buClr>
              <a:buSzPct val="100000"/>
              <a:buChar char="■"/>
              <a:defRPr sz="1800">
                <a:solidFill>
                  <a:schemeClr val="dk1"/>
                </a:solidFill>
              </a:defRPr>
            </a:lvl6pPr>
            <a:lvl7pPr lvl="6">
              <a:spcBef>
                <a:spcPts val="360"/>
              </a:spcBef>
              <a:buClr>
                <a:schemeClr val="dk1"/>
              </a:buClr>
              <a:buSzPct val="100000"/>
              <a:buChar char="●"/>
              <a:defRPr sz="1800">
                <a:solidFill>
                  <a:schemeClr val="dk1"/>
                </a:solidFill>
              </a:defRPr>
            </a:lvl7pPr>
            <a:lvl8pPr lvl="7">
              <a:spcBef>
                <a:spcPts val="360"/>
              </a:spcBef>
              <a:buClr>
                <a:schemeClr val="dk1"/>
              </a:buClr>
              <a:buSzPct val="100000"/>
              <a:buChar char="○"/>
              <a:defRPr sz="1800">
                <a:solidFill>
                  <a:schemeClr val="dk1"/>
                </a:solidFill>
              </a:defRPr>
            </a:lvl8pPr>
            <a:lvl9pPr lvl="8">
              <a:spcBef>
                <a:spcPts val="360"/>
              </a:spcBef>
              <a:buClr>
                <a:schemeClr val="dk1"/>
              </a:buClr>
              <a:buSzPct val="100000"/>
              <a:buChar char="■"/>
              <a:defRPr sz="1800">
                <a:solidFill>
                  <a:schemeClr val="dk1"/>
                </a:solidFill>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7.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7.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5.png"/><Relationship Id="rId4" Type="http://schemas.openxmlformats.org/officeDocument/2006/relationships/image" Target="../media/image24.png"/><Relationship Id="rId5"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6.png"/><Relationship Id="rId4" Type="http://schemas.openxmlformats.org/officeDocument/2006/relationships/image" Target="../media/image21.png"/><Relationship Id="rId5" Type="http://schemas.openxmlformats.org/officeDocument/2006/relationships/image" Target="../media/image1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3.png"/><Relationship Id="rId4" Type="http://schemas.openxmlformats.org/officeDocument/2006/relationships/image" Target="../media/image17.png"/><Relationship Id="rId5" Type="http://schemas.openxmlformats.org/officeDocument/2006/relationships/image" Target="../media/image1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9.png"/><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 name="Shape 27"/>
        <p:cNvGrpSpPr/>
        <p:nvPr/>
      </p:nvGrpSpPr>
      <p:grpSpPr>
        <a:xfrm>
          <a:off x="0" y="0"/>
          <a:ext cx="0" cy="0"/>
          <a:chOff x="0" y="0"/>
          <a:chExt cx="0" cy="0"/>
        </a:xfrm>
      </p:grpSpPr>
      <p:pic>
        <p:nvPicPr>
          <p:cNvPr descr="curriculum-background.jpg" id="28" name="Shape 28"/>
          <p:cNvPicPr preferRelativeResize="0"/>
          <p:nvPr/>
        </p:nvPicPr>
        <p:blipFill>
          <a:blip r:embed="rId3">
            <a:alphaModFix/>
          </a:blip>
          <a:stretch>
            <a:fillRect/>
          </a:stretch>
        </p:blipFill>
        <p:spPr>
          <a:xfrm>
            <a:off x="0" y="60157"/>
            <a:ext cx="9144001" cy="6737685"/>
          </a:xfrm>
          <a:prstGeom prst="rect">
            <a:avLst/>
          </a:prstGeom>
          <a:noFill/>
          <a:ln>
            <a:noFill/>
          </a:ln>
        </p:spPr>
      </p:pic>
      <p:sp>
        <p:nvSpPr>
          <p:cNvPr id="29" name="Shape 29"/>
          <p:cNvSpPr txBox="1"/>
          <p:nvPr/>
        </p:nvSpPr>
        <p:spPr>
          <a:xfrm>
            <a:off x="-12750" y="1309575"/>
            <a:ext cx="9144000" cy="3693299"/>
          </a:xfrm>
          <a:prstGeom prst="rect">
            <a:avLst/>
          </a:prstGeom>
          <a:noFill/>
          <a:ln>
            <a:noFill/>
          </a:ln>
        </p:spPr>
        <p:txBody>
          <a:bodyPr anchorCtr="0" anchor="ctr" bIns="91425" lIns="91425" rIns="91425" tIns="91425">
            <a:noAutofit/>
          </a:bodyPr>
          <a:lstStyle/>
          <a:p>
            <a:pPr lvl="0" rtl="0" algn="ctr">
              <a:spcBef>
                <a:spcPts val="0"/>
              </a:spcBef>
              <a:buNone/>
            </a:pPr>
            <a:r>
              <a:rPr lang="en-US" sz="6000">
                <a:latin typeface="Garamond"/>
                <a:ea typeface="Garamond"/>
                <a:cs typeface="Garamond"/>
                <a:sym typeface="Garamond"/>
              </a:rPr>
              <a:t>Using Social Media </a:t>
            </a:r>
          </a:p>
          <a:p>
            <a:pPr lvl="0" algn="ctr">
              <a:spcBef>
                <a:spcPts val="0"/>
              </a:spcBef>
              <a:buNone/>
            </a:pPr>
            <a:r>
              <a:rPr lang="en-US" sz="6000">
                <a:latin typeface="Garamond"/>
                <a:ea typeface="Garamond"/>
                <a:cs typeface="Garamond"/>
                <a:sym typeface="Garamond"/>
              </a:rPr>
              <a:t>to Cultivate Coverage</a:t>
            </a:r>
          </a:p>
        </p:txBody>
      </p:sp>
      <p:sp>
        <p:nvSpPr>
          <p:cNvPr id="30" name="Shape 30"/>
          <p:cNvSpPr txBox="1"/>
          <p:nvPr/>
        </p:nvSpPr>
        <p:spPr>
          <a:xfrm>
            <a:off x="-12750" y="5174600"/>
            <a:ext cx="9144000" cy="1321499"/>
          </a:xfrm>
          <a:prstGeom prst="rect">
            <a:avLst/>
          </a:prstGeom>
          <a:noFill/>
          <a:ln>
            <a:noFill/>
          </a:ln>
        </p:spPr>
        <p:txBody>
          <a:bodyPr anchorCtr="0" anchor="t" bIns="91425" lIns="91425" rIns="91425" tIns="91425">
            <a:noAutofit/>
          </a:bodyPr>
          <a:lstStyle/>
          <a:p>
            <a:pPr lvl="0" algn="ctr">
              <a:spcBef>
                <a:spcPts val="0"/>
              </a:spcBef>
              <a:buNone/>
            </a:pPr>
            <a:r>
              <a:rPr lang="en-US" sz="3000">
                <a:latin typeface="Helvetica Neue"/>
                <a:ea typeface="Helvetica Neue"/>
                <a:cs typeface="Helvetica Neue"/>
                <a:sym typeface="Helvetica Neue"/>
              </a:rPr>
              <a:t>News Gathering</a:t>
            </a: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 name="Shape 84"/>
        <p:cNvGrpSpPr/>
        <p:nvPr/>
      </p:nvGrpSpPr>
      <p:grpSpPr>
        <a:xfrm>
          <a:off x="0" y="0"/>
          <a:ext cx="0" cy="0"/>
          <a:chOff x="0" y="0"/>
          <a:chExt cx="0" cy="0"/>
        </a:xfrm>
      </p:grpSpPr>
      <p:sp>
        <p:nvSpPr>
          <p:cNvPr id="85" name="Shape 85"/>
          <p:cNvSpPr txBox="1"/>
          <p:nvPr>
            <p:ph type="title"/>
          </p:nvPr>
        </p:nvSpPr>
        <p:spPr>
          <a:xfrm>
            <a:off x="457200" y="274650"/>
            <a:ext cx="8686800" cy="1173900"/>
          </a:xfrm>
          <a:prstGeom prst="rect">
            <a:avLst/>
          </a:prstGeom>
        </p:spPr>
        <p:txBody>
          <a:bodyPr anchorCtr="0" anchor="b" bIns="91425" lIns="91425" rIns="91425" tIns="91425">
            <a:noAutofit/>
          </a:bodyPr>
          <a:lstStyle/>
          <a:p>
            <a:pPr lvl="0" rtl="0">
              <a:spcBef>
                <a:spcPts val="0"/>
              </a:spcBef>
              <a:buNone/>
            </a:pPr>
            <a:r>
              <a:rPr b="0" lang="en-US" sz="7200">
                <a:latin typeface="Garamond"/>
                <a:ea typeface="Garamond"/>
                <a:cs typeface="Garamond"/>
                <a:sym typeface="Garamond"/>
              </a:rPr>
              <a:t>Build Following</a:t>
            </a:r>
          </a:p>
        </p:txBody>
      </p:sp>
      <p:pic>
        <p:nvPicPr>
          <p:cNvPr descr="Screen Shot 2016-04-15 at 8.43.31 AM.png" id="86" name="Shape 86"/>
          <p:cNvPicPr preferRelativeResize="0"/>
          <p:nvPr/>
        </p:nvPicPr>
        <p:blipFill rotWithShape="1">
          <a:blip r:embed="rId3">
            <a:alphaModFix/>
          </a:blip>
          <a:srcRect b="0" l="0" r="0" t="0"/>
          <a:stretch/>
        </p:blipFill>
        <p:spPr>
          <a:xfrm>
            <a:off x="581713" y="1448556"/>
            <a:ext cx="5097600" cy="6117300"/>
          </a:xfrm>
          <a:prstGeom prst="rect">
            <a:avLst/>
          </a:prstGeom>
          <a:noFill/>
          <a:ln>
            <a:noFill/>
          </a:ln>
        </p:spPr>
      </p:pic>
      <p:sp>
        <p:nvSpPr>
          <p:cNvPr id="87" name="Shape 87"/>
          <p:cNvSpPr txBox="1"/>
          <p:nvPr/>
        </p:nvSpPr>
        <p:spPr>
          <a:xfrm>
            <a:off x="5448651" y="5907689"/>
            <a:ext cx="4803900" cy="3078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US" sz="1400">
                <a:solidFill>
                  <a:srgbClr val="A5A5A5"/>
                </a:solidFill>
                <a:latin typeface="Calibri"/>
                <a:ea typeface="Calibri"/>
                <a:cs typeface="Calibri"/>
                <a:sym typeface="Calibri"/>
              </a:rPr>
              <a:t>@wakelandaccess Wakeland HS, Frisco, TX</a:t>
            </a: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 name="Shape 91"/>
        <p:cNvGrpSpPr/>
        <p:nvPr/>
      </p:nvGrpSpPr>
      <p:grpSpPr>
        <a:xfrm>
          <a:off x="0" y="0"/>
          <a:ext cx="0" cy="0"/>
          <a:chOff x="0" y="0"/>
          <a:chExt cx="0" cy="0"/>
        </a:xfrm>
      </p:grpSpPr>
      <p:sp>
        <p:nvSpPr>
          <p:cNvPr id="92" name="Shape 92"/>
          <p:cNvSpPr txBox="1"/>
          <p:nvPr>
            <p:ph type="title"/>
          </p:nvPr>
        </p:nvSpPr>
        <p:spPr>
          <a:xfrm>
            <a:off x="457200" y="274650"/>
            <a:ext cx="8686800" cy="1173900"/>
          </a:xfrm>
          <a:prstGeom prst="rect">
            <a:avLst/>
          </a:prstGeom>
        </p:spPr>
        <p:txBody>
          <a:bodyPr anchorCtr="0" anchor="b" bIns="91425" lIns="91425" rIns="91425" tIns="91425">
            <a:noAutofit/>
          </a:bodyPr>
          <a:lstStyle/>
          <a:p>
            <a:pPr lvl="0" rtl="0">
              <a:spcBef>
                <a:spcPts val="0"/>
              </a:spcBef>
              <a:buNone/>
            </a:pPr>
            <a:r>
              <a:rPr b="0" lang="en-US" sz="7200">
                <a:latin typeface="Garamond"/>
                <a:ea typeface="Garamond"/>
                <a:cs typeface="Garamond"/>
                <a:sym typeface="Garamond"/>
              </a:rPr>
              <a:t>Tips for Live Tweeting</a:t>
            </a:r>
          </a:p>
        </p:txBody>
      </p:sp>
      <p:sp>
        <p:nvSpPr>
          <p:cNvPr id="93" name="Shape 93"/>
          <p:cNvSpPr txBox="1"/>
          <p:nvPr>
            <p:ph idx="1" type="body"/>
          </p:nvPr>
        </p:nvSpPr>
        <p:spPr>
          <a:xfrm>
            <a:off x="457200" y="1600200"/>
            <a:ext cx="8229600" cy="4967700"/>
          </a:xfrm>
          <a:prstGeom prst="rect">
            <a:avLst/>
          </a:prstGeom>
        </p:spPr>
        <p:txBody>
          <a:bodyPr anchorCtr="0" anchor="t" bIns="91425" lIns="91425" rIns="91425" tIns="91425">
            <a:noAutofit/>
          </a:bodyPr>
          <a:lstStyle/>
          <a:p>
            <a:pPr indent="-228600" lvl="0" marL="457200" rtl="0">
              <a:spcBef>
                <a:spcPts val="0"/>
              </a:spcBef>
              <a:buFont typeface="Helvetica Neue"/>
              <a:buChar char="❖"/>
            </a:pPr>
            <a:r>
              <a:rPr lang="en-US">
                <a:latin typeface="Helvetica Neue"/>
                <a:ea typeface="Helvetica Neue"/>
                <a:cs typeface="Helvetica Neue"/>
                <a:sym typeface="Helvetica Neue"/>
              </a:rPr>
              <a:t>Announce ahead of time live tweeting </a:t>
            </a:r>
          </a:p>
          <a:p>
            <a:pPr indent="-228600" lvl="0" marL="457200" rtl="0">
              <a:spcBef>
                <a:spcPts val="0"/>
              </a:spcBef>
              <a:buFont typeface="Helvetica Neue"/>
              <a:buChar char="❖"/>
            </a:pPr>
            <a:r>
              <a:rPr lang="en-US">
                <a:latin typeface="Helvetica Neue"/>
                <a:ea typeface="Helvetica Neue"/>
                <a:cs typeface="Helvetica Neue"/>
                <a:sym typeface="Helvetica Neue"/>
              </a:rPr>
              <a:t>Promote own hashtag or established hashtag</a:t>
            </a:r>
          </a:p>
          <a:p>
            <a:pPr indent="-228600" lvl="0" marL="457200" rtl="0">
              <a:spcBef>
                <a:spcPts val="0"/>
              </a:spcBef>
              <a:buFont typeface="Helvetica Neue"/>
              <a:buChar char="❖"/>
            </a:pPr>
            <a:r>
              <a:rPr lang="en-US">
                <a:latin typeface="Helvetica Neue"/>
                <a:ea typeface="Helvetica Neue"/>
                <a:cs typeface="Helvetica Neue"/>
                <a:sym typeface="Helvetica Neue"/>
              </a:rPr>
              <a:t>Have staffers use personal accounts to help spread the word</a:t>
            </a:r>
          </a:p>
          <a:p>
            <a:pPr indent="-228600" lvl="0" marL="457200" rtl="0">
              <a:spcBef>
                <a:spcPts val="0"/>
              </a:spcBef>
              <a:buFont typeface="Helvetica Neue"/>
              <a:buChar char="❖"/>
            </a:pPr>
            <a:r>
              <a:rPr lang="en-US">
                <a:latin typeface="Helvetica Neue"/>
                <a:ea typeface="Helvetica Neue"/>
                <a:cs typeface="Helvetica Neue"/>
                <a:sym typeface="Helvetica Neue"/>
              </a:rPr>
              <a:t>4 to 6 tweets per hour. Don’t overwhelm audience; unless it is competition that is fast paced, quickly changing scores</a:t>
            </a:r>
          </a:p>
          <a:p>
            <a:pPr indent="-228600" lvl="0" marL="457200" rtl="0">
              <a:spcBef>
                <a:spcPts val="0"/>
              </a:spcBef>
              <a:buFont typeface="Helvetica Neue"/>
              <a:buChar char="❖"/>
            </a:pPr>
            <a:r>
              <a:rPr lang="en-US">
                <a:latin typeface="Helvetica Neue"/>
                <a:ea typeface="Helvetica Neue"/>
                <a:cs typeface="Helvetica Neue"/>
                <a:sym typeface="Helvetica Neue"/>
              </a:rPr>
              <a:t>Tag people mentioned using their usernames to expand audience reach</a:t>
            </a:r>
          </a:p>
          <a:p>
            <a:pPr indent="0" lvl="0" marL="457200" rtl="0">
              <a:spcBef>
                <a:spcPts val="0"/>
              </a:spcBef>
              <a:buNone/>
            </a:pPr>
            <a:r>
              <a:rPr lang="en-US">
                <a:latin typeface="Helvetica Neue"/>
                <a:ea typeface="Helvetica Neue"/>
                <a:cs typeface="Helvetica Neue"/>
                <a:sym typeface="Helvetica Neue"/>
              </a:rPr>
              <a:t>  </a:t>
            </a:r>
          </a:p>
          <a:p>
            <a:pPr lvl="0" rtl="0">
              <a:spcBef>
                <a:spcPts val="0"/>
              </a:spcBef>
              <a:buNone/>
            </a:pPr>
            <a:r>
              <a:t/>
            </a:r>
            <a:endParaRPr>
              <a:latin typeface="Helvetica Neue"/>
              <a:ea typeface="Helvetica Neue"/>
              <a:cs typeface="Helvetica Neue"/>
              <a:sym typeface="Helvetica Neue"/>
            </a:endParaRPr>
          </a:p>
          <a:p>
            <a:pPr lvl="0" rtl="0">
              <a:lnSpc>
                <a:spcPct val="115000"/>
              </a:lnSpc>
              <a:spcBef>
                <a:spcPts val="0"/>
              </a:spcBef>
              <a:buNone/>
            </a:pPr>
            <a:r>
              <a:t/>
            </a:r>
            <a:endParaRPr>
              <a:latin typeface="Helvetica Neue"/>
              <a:ea typeface="Helvetica Neue"/>
              <a:cs typeface="Helvetica Neue"/>
              <a:sym typeface="Helvetica Neue"/>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7" name="Shape 97"/>
        <p:cNvGrpSpPr/>
        <p:nvPr/>
      </p:nvGrpSpPr>
      <p:grpSpPr>
        <a:xfrm>
          <a:off x="0" y="0"/>
          <a:ext cx="0" cy="0"/>
          <a:chOff x="0" y="0"/>
          <a:chExt cx="0" cy="0"/>
        </a:xfrm>
      </p:grpSpPr>
      <p:sp>
        <p:nvSpPr>
          <p:cNvPr id="98" name="Shape 98"/>
          <p:cNvSpPr txBox="1"/>
          <p:nvPr>
            <p:ph type="title"/>
          </p:nvPr>
        </p:nvSpPr>
        <p:spPr>
          <a:xfrm>
            <a:off x="457200" y="274650"/>
            <a:ext cx="8686800" cy="1173900"/>
          </a:xfrm>
          <a:prstGeom prst="rect">
            <a:avLst/>
          </a:prstGeom>
        </p:spPr>
        <p:txBody>
          <a:bodyPr anchorCtr="0" anchor="b" bIns="91425" lIns="91425" rIns="91425" tIns="91425">
            <a:noAutofit/>
          </a:bodyPr>
          <a:lstStyle/>
          <a:p>
            <a:pPr lvl="0" rtl="0">
              <a:spcBef>
                <a:spcPts val="0"/>
              </a:spcBef>
              <a:buNone/>
            </a:pPr>
            <a:r>
              <a:rPr b="0" lang="en-US" sz="7200">
                <a:latin typeface="Garamond"/>
                <a:ea typeface="Garamond"/>
                <a:cs typeface="Garamond"/>
                <a:sym typeface="Garamond"/>
              </a:rPr>
              <a:t>Tips for Live Tweeting</a:t>
            </a:r>
          </a:p>
        </p:txBody>
      </p:sp>
      <p:sp>
        <p:nvSpPr>
          <p:cNvPr id="99" name="Shape 99"/>
          <p:cNvSpPr txBox="1"/>
          <p:nvPr>
            <p:ph idx="1" type="body"/>
          </p:nvPr>
        </p:nvSpPr>
        <p:spPr>
          <a:xfrm>
            <a:off x="457200" y="1600200"/>
            <a:ext cx="8229600" cy="4967700"/>
          </a:xfrm>
          <a:prstGeom prst="rect">
            <a:avLst/>
          </a:prstGeom>
        </p:spPr>
        <p:txBody>
          <a:bodyPr anchorCtr="0" anchor="t" bIns="91425" lIns="91425" rIns="91425" tIns="91425">
            <a:noAutofit/>
          </a:bodyPr>
          <a:lstStyle/>
          <a:p>
            <a:pPr indent="-228600" lvl="0" marL="457200" rtl="0">
              <a:spcBef>
                <a:spcPts val="0"/>
              </a:spcBef>
              <a:buFont typeface="Helvetica Neue"/>
              <a:buChar char="❖"/>
            </a:pPr>
            <a:r>
              <a:rPr lang="en-US">
                <a:latin typeface="Helvetica Neue"/>
                <a:ea typeface="Helvetica Neue"/>
                <a:cs typeface="Helvetica Neue"/>
                <a:sym typeface="Helvetica Neue"/>
              </a:rPr>
              <a:t>Include images when you can</a:t>
            </a:r>
          </a:p>
          <a:p>
            <a:pPr indent="-228600" lvl="0" marL="457200" rtl="0">
              <a:spcBef>
                <a:spcPts val="0"/>
              </a:spcBef>
              <a:buFont typeface="Helvetica Neue"/>
              <a:buChar char="❖"/>
            </a:pPr>
            <a:r>
              <a:rPr lang="en-US">
                <a:latin typeface="Helvetica Neue"/>
                <a:ea typeface="Helvetica Neue"/>
                <a:cs typeface="Helvetica Neue"/>
                <a:sym typeface="Helvetica Neue"/>
              </a:rPr>
              <a:t>Be a witness. Be descriptive. Use details.</a:t>
            </a:r>
          </a:p>
          <a:p>
            <a:pPr indent="-228600" lvl="0" marL="457200" rtl="0">
              <a:spcBef>
                <a:spcPts val="0"/>
              </a:spcBef>
              <a:buFont typeface="Helvetica Neue"/>
              <a:buChar char="❖"/>
            </a:pPr>
            <a:r>
              <a:rPr lang="en-US">
                <a:latin typeface="Helvetica Neue"/>
                <a:ea typeface="Helvetica Neue"/>
                <a:cs typeface="Helvetica Neue"/>
                <a:sym typeface="Helvetica Neue"/>
              </a:rPr>
              <a:t>Tweet visually. Think sensory details. </a:t>
            </a:r>
          </a:p>
          <a:p>
            <a:pPr indent="-228600" lvl="0" marL="457200" rtl="0">
              <a:spcBef>
                <a:spcPts val="0"/>
              </a:spcBef>
              <a:buFont typeface="Helvetica Neue"/>
              <a:buChar char="❖"/>
            </a:pPr>
            <a:r>
              <a:rPr lang="en-US">
                <a:latin typeface="Helvetica Neue"/>
                <a:ea typeface="Helvetica Neue"/>
                <a:cs typeface="Helvetica Neue"/>
                <a:sym typeface="Helvetica Neue"/>
              </a:rPr>
              <a:t>Remember you are still a reporter, not a fan.</a:t>
            </a:r>
          </a:p>
          <a:p>
            <a:pPr indent="0" lvl="0" marL="457200" rtl="0">
              <a:spcBef>
                <a:spcPts val="0"/>
              </a:spcBef>
              <a:buNone/>
            </a:pPr>
            <a:r>
              <a:rPr lang="en-US">
                <a:latin typeface="Helvetica Neue"/>
                <a:ea typeface="Helvetica Neue"/>
                <a:cs typeface="Helvetica Neue"/>
                <a:sym typeface="Helvetica Neue"/>
              </a:rPr>
              <a:t>  </a:t>
            </a:r>
          </a:p>
          <a:p>
            <a:pPr lvl="0" rtl="0">
              <a:spcBef>
                <a:spcPts val="0"/>
              </a:spcBef>
              <a:buNone/>
            </a:pPr>
            <a:r>
              <a:t/>
            </a:r>
            <a:endParaRPr>
              <a:latin typeface="Helvetica Neue"/>
              <a:ea typeface="Helvetica Neue"/>
              <a:cs typeface="Helvetica Neue"/>
              <a:sym typeface="Helvetica Neue"/>
            </a:endParaRPr>
          </a:p>
          <a:p>
            <a:pPr lvl="0" rtl="0">
              <a:lnSpc>
                <a:spcPct val="115000"/>
              </a:lnSpc>
              <a:spcBef>
                <a:spcPts val="0"/>
              </a:spcBef>
              <a:buNone/>
            </a:pPr>
            <a:r>
              <a:t/>
            </a:r>
            <a:endParaRPr>
              <a:latin typeface="Helvetica Neue"/>
              <a:ea typeface="Helvetica Neue"/>
              <a:cs typeface="Helvetica Neue"/>
              <a:sym typeface="Helvetica Neue"/>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 name="Shape 103"/>
        <p:cNvGrpSpPr/>
        <p:nvPr/>
      </p:nvGrpSpPr>
      <p:grpSpPr>
        <a:xfrm>
          <a:off x="0" y="0"/>
          <a:ext cx="0" cy="0"/>
          <a:chOff x="0" y="0"/>
          <a:chExt cx="0" cy="0"/>
        </a:xfrm>
      </p:grpSpPr>
      <p:sp>
        <p:nvSpPr>
          <p:cNvPr id="104" name="Shape 104"/>
          <p:cNvSpPr txBox="1"/>
          <p:nvPr>
            <p:ph type="title"/>
          </p:nvPr>
        </p:nvSpPr>
        <p:spPr>
          <a:xfrm>
            <a:off x="457200" y="274650"/>
            <a:ext cx="8686800" cy="1173900"/>
          </a:xfrm>
          <a:prstGeom prst="rect">
            <a:avLst/>
          </a:prstGeom>
        </p:spPr>
        <p:txBody>
          <a:bodyPr anchorCtr="0" anchor="b" bIns="91425" lIns="91425" rIns="91425" tIns="91425">
            <a:noAutofit/>
          </a:bodyPr>
          <a:lstStyle/>
          <a:p>
            <a:pPr lvl="0" rtl="0">
              <a:spcBef>
                <a:spcPts val="0"/>
              </a:spcBef>
              <a:buNone/>
            </a:pPr>
            <a:r>
              <a:rPr b="0" lang="en-US" sz="7200">
                <a:latin typeface="Garamond"/>
                <a:ea typeface="Garamond"/>
                <a:cs typeface="Garamond"/>
                <a:sym typeface="Garamond"/>
              </a:rPr>
              <a:t>Build Voice</a:t>
            </a:r>
          </a:p>
        </p:txBody>
      </p:sp>
      <p:sp>
        <p:nvSpPr>
          <p:cNvPr id="105" name="Shape 105"/>
          <p:cNvSpPr txBox="1"/>
          <p:nvPr>
            <p:ph idx="1" type="body"/>
          </p:nvPr>
        </p:nvSpPr>
        <p:spPr>
          <a:xfrm>
            <a:off x="457200" y="1600200"/>
            <a:ext cx="8229600" cy="4967700"/>
          </a:xfrm>
          <a:prstGeom prst="rect">
            <a:avLst/>
          </a:prstGeom>
        </p:spPr>
        <p:txBody>
          <a:bodyPr anchorCtr="0" anchor="t" bIns="91425" lIns="91425" rIns="91425" tIns="91425">
            <a:noAutofit/>
          </a:bodyPr>
          <a:lstStyle/>
          <a:p>
            <a:pPr indent="-228600" lvl="0" marL="457200" rtl="0">
              <a:spcBef>
                <a:spcPts val="0"/>
              </a:spcBef>
              <a:buFont typeface="Helvetica Neue"/>
              <a:buChar char="❖"/>
            </a:pPr>
            <a:r>
              <a:rPr lang="en-US">
                <a:latin typeface="Helvetica Neue"/>
                <a:ea typeface="Helvetica Neue"/>
                <a:cs typeface="Helvetica Neue"/>
                <a:sym typeface="Helvetica Neue"/>
              </a:rPr>
              <a:t>Use what you have, where you are</a:t>
            </a:r>
          </a:p>
          <a:p>
            <a:pPr indent="-228600" lvl="1" marL="914400" rtl="0">
              <a:spcBef>
                <a:spcPts val="0"/>
              </a:spcBef>
              <a:buFont typeface="Helvetica Neue"/>
              <a:buChar char="➢"/>
            </a:pPr>
            <a:r>
              <a:rPr lang="en-US">
                <a:latin typeface="Helvetica Neue"/>
                <a:ea typeface="Helvetica Neue"/>
                <a:cs typeface="Helvetica Neue"/>
                <a:sym typeface="Helvetica Neue"/>
              </a:rPr>
              <a:t>Create strategy for content creation</a:t>
            </a:r>
          </a:p>
          <a:p>
            <a:pPr indent="-228600" lvl="1" marL="914400" rtl="0">
              <a:spcBef>
                <a:spcPts val="0"/>
              </a:spcBef>
              <a:buFont typeface="Helvetica Neue"/>
              <a:buChar char="➢"/>
            </a:pPr>
            <a:r>
              <a:rPr lang="en-US">
                <a:latin typeface="Helvetica Neue"/>
                <a:ea typeface="Helvetica Neue"/>
                <a:cs typeface="Helvetica Neue"/>
                <a:sym typeface="Helvetica Neue"/>
              </a:rPr>
              <a:t>Create strategy for content </a:t>
            </a:r>
            <a:r>
              <a:rPr lang="en-US">
                <a:latin typeface="Helvetica Neue"/>
                <a:ea typeface="Helvetica Neue"/>
                <a:cs typeface="Helvetica Neue"/>
                <a:sym typeface="Helvetica Neue"/>
              </a:rPr>
              <a:t>curation</a:t>
            </a:r>
          </a:p>
          <a:p>
            <a:pPr indent="-228600" lvl="1" marL="914400" rtl="0">
              <a:spcBef>
                <a:spcPts val="0"/>
              </a:spcBef>
              <a:buFont typeface="Helvetica Neue"/>
              <a:buChar char="➢"/>
            </a:pPr>
            <a:r>
              <a:rPr lang="en-US">
                <a:latin typeface="Helvetica Neue"/>
                <a:ea typeface="Helvetica Neue"/>
                <a:cs typeface="Helvetica Neue"/>
                <a:sym typeface="Helvetica Neue"/>
              </a:rPr>
              <a:t>Have audience-value content</a:t>
            </a:r>
          </a:p>
          <a:p>
            <a:pPr indent="-228600" lvl="1" marL="914400" rtl="0">
              <a:spcBef>
                <a:spcPts val="0"/>
              </a:spcBef>
              <a:buFont typeface="Helvetica Neue"/>
              <a:buChar char="➢"/>
            </a:pPr>
            <a:r>
              <a:rPr lang="en-US">
                <a:latin typeface="Helvetica Neue"/>
                <a:ea typeface="Helvetica Neue"/>
                <a:cs typeface="Helvetica Neue"/>
                <a:sym typeface="Helvetica Neue"/>
              </a:rPr>
              <a:t>Avoid posting promotional-only content</a:t>
            </a:r>
          </a:p>
          <a:p>
            <a:pPr indent="-228600" lvl="1" marL="914400" rtl="0">
              <a:spcBef>
                <a:spcPts val="0"/>
              </a:spcBef>
              <a:buFont typeface="Helvetica Neue"/>
              <a:buChar char="➢"/>
            </a:pPr>
            <a:r>
              <a:rPr lang="en-US">
                <a:latin typeface="Helvetica Neue"/>
                <a:ea typeface="Helvetica Neue"/>
                <a:cs typeface="Helvetica Neue"/>
                <a:sym typeface="Helvetica Neue"/>
              </a:rPr>
              <a:t>Re-think when engagement is stagnant or dropping</a:t>
            </a:r>
          </a:p>
          <a:p>
            <a:pPr indent="0" lvl="0" marL="457200" rtl="0">
              <a:lnSpc>
                <a:spcPct val="115000"/>
              </a:lnSpc>
              <a:spcBef>
                <a:spcPts val="0"/>
              </a:spcBef>
              <a:buNone/>
            </a:pPr>
            <a:r>
              <a:t/>
            </a:r>
            <a:endParaRPr>
              <a:latin typeface="Helvetica Neue"/>
              <a:ea typeface="Helvetica Neue"/>
              <a:cs typeface="Helvetica Neue"/>
              <a:sym typeface="Helvetica Neue"/>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9" name="Shape 109"/>
        <p:cNvGrpSpPr/>
        <p:nvPr/>
      </p:nvGrpSpPr>
      <p:grpSpPr>
        <a:xfrm>
          <a:off x="0" y="0"/>
          <a:ext cx="0" cy="0"/>
          <a:chOff x="0" y="0"/>
          <a:chExt cx="0" cy="0"/>
        </a:xfrm>
      </p:grpSpPr>
      <p:sp>
        <p:nvSpPr>
          <p:cNvPr id="110" name="Shape 110"/>
          <p:cNvSpPr txBox="1"/>
          <p:nvPr>
            <p:ph type="title"/>
          </p:nvPr>
        </p:nvSpPr>
        <p:spPr>
          <a:xfrm>
            <a:off x="457200" y="274650"/>
            <a:ext cx="8686800" cy="1173900"/>
          </a:xfrm>
          <a:prstGeom prst="rect">
            <a:avLst/>
          </a:prstGeom>
        </p:spPr>
        <p:txBody>
          <a:bodyPr anchorCtr="0" anchor="b" bIns="91425" lIns="91425" rIns="91425" tIns="91425">
            <a:noAutofit/>
          </a:bodyPr>
          <a:lstStyle/>
          <a:p>
            <a:pPr lvl="0" rtl="0">
              <a:spcBef>
                <a:spcPts val="0"/>
              </a:spcBef>
              <a:buNone/>
            </a:pPr>
            <a:r>
              <a:rPr b="0" lang="en-US" sz="7200">
                <a:latin typeface="Garamond"/>
                <a:ea typeface="Garamond"/>
                <a:cs typeface="Garamond"/>
                <a:sym typeface="Garamond"/>
              </a:rPr>
              <a:t>Create Policy</a:t>
            </a:r>
          </a:p>
        </p:txBody>
      </p:sp>
      <p:sp>
        <p:nvSpPr>
          <p:cNvPr id="111" name="Shape 111"/>
          <p:cNvSpPr txBox="1"/>
          <p:nvPr>
            <p:ph idx="1" type="body"/>
          </p:nvPr>
        </p:nvSpPr>
        <p:spPr>
          <a:xfrm>
            <a:off x="457200" y="1600200"/>
            <a:ext cx="8229600" cy="4967700"/>
          </a:xfrm>
          <a:prstGeom prst="rect">
            <a:avLst/>
          </a:prstGeom>
        </p:spPr>
        <p:txBody>
          <a:bodyPr anchorCtr="0" anchor="t" bIns="91425" lIns="91425" rIns="91425" tIns="91425">
            <a:noAutofit/>
          </a:bodyPr>
          <a:lstStyle/>
          <a:p>
            <a:pPr indent="-228600" lvl="0" marL="457200" rtl="0">
              <a:spcBef>
                <a:spcPts val="0"/>
              </a:spcBef>
              <a:buFont typeface="Helvetica Neue"/>
              <a:buChar char="❖"/>
            </a:pPr>
            <a:r>
              <a:rPr lang="en-US">
                <a:latin typeface="Helvetica Neue"/>
                <a:ea typeface="Helvetica Neue"/>
                <a:cs typeface="Helvetica Neue"/>
                <a:sym typeface="Helvetica Neue"/>
              </a:rPr>
              <a:t>Staff Policy</a:t>
            </a:r>
          </a:p>
          <a:p>
            <a:pPr indent="-228600" lvl="1" marL="914400" rtl="0">
              <a:spcBef>
                <a:spcPts val="0"/>
              </a:spcBef>
              <a:buFont typeface="Helvetica Neue"/>
              <a:buChar char="➢"/>
            </a:pPr>
            <a:r>
              <a:rPr lang="en-US">
                <a:latin typeface="Helvetica Neue"/>
                <a:ea typeface="Helvetica Neue"/>
                <a:cs typeface="Helvetica Neue"/>
                <a:sym typeface="Helvetica Neue"/>
              </a:rPr>
              <a:t>Core values</a:t>
            </a:r>
          </a:p>
          <a:p>
            <a:pPr indent="-228600" lvl="1" marL="914400" rtl="0">
              <a:spcBef>
                <a:spcPts val="0"/>
              </a:spcBef>
              <a:buFont typeface="Helvetica Neue"/>
              <a:buChar char="➢"/>
            </a:pPr>
            <a:r>
              <a:rPr lang="en-US">
                <a:latin typeface="Helvetica Neue"/>
                <a:ea typeface="Helvetica Neue"/>
                <a:cs typeface="Helvetica Neue"/>
                <a:sym typeface="Helvetica Neue"/>
              </a:rPr>
              <a:t>Goals</a:t>
            </a:r>
          </a:p>
          <a:p>
            <a:pPr indent="-228600" lvl="1" marL="914400" rtl="0">
              <a:spcBef>
                <a:spcPts val="0"/>
              </a:spcBef>
              <a:buFont typeface="Helvetica Neue"/>
              <a:buChar char="➢"/>
            </a:pPr>
            <a:r>
              <a:rPr lang="en-US">
                <a:latin typeface="Helvetica Neue"/>
                <a:ea typeface="Helvetica Neue"/>
                <a:cs typeface="Helvetica Neue"/>
                <a:sym typeface="Helvetica Neue"/>
              </a:rPr>
              <a:t>Procedures</a:t>
            </a:r>
          </a:p>
          <a:p>
            <a:pPr indent="-228600" lvl="0" marL="457200" rtl="0">
              <a:spcBef>
                <a:spcPts val="0"/>
              </a:spcBef>
              <a:buFont typeface="Helvetica Neue"/>
              <a:buChar char="❖"/>
            </a:pPr>
            <a:r>
              <a:rPr lang="en-US">
                <a:latin typeface="Helvetica Neue"/>
                <a:ea typeface="Helvetica Neue"/>
                <a:cs typeface="Helvetica Neue"/>
                <a:sym typeface="Helvetica Neue"/>
              </a:rPr>
              <a:t>jeadigitalmedia.org for examples</a:t>
            </a:r>
          </a:p>
          <a:p>
            <a:pPr indent="-228600" lvl="1" marL="914400" rtl="0">
              <a:spcBef>
                <a:spcPts val="0"/>
              </a:spcBef>
              <a:buFont typeface="Helvetica Neue"/>
              <a:buChar char="➢"/>
            </a:pPr>
            <a:r>
              <a:rPr lang="en-US">
                <a:latin typeface="Helvetica Neue"/>
                <a:ea typeface="Helvetica Neue"/>
                <a:cs typeface="Helvetica Neue"/>
                <a:sym typeface="Helvetica Neue"/>
              </a:rPr>
              <a:t>tips</a:t>
            </a:r>
          </a:p>
          <a:p>
            <a:pPr indent="-228600" lvl="1" marL="914400" rtl="0">
              <a:spcBef>
                <a:spcPts val="0"/>
              </a:spcBef>
              <a:buFont typeface="Helvetica Neue"/>
              <a:buChar char="➢"/>
            </a:pPr>
            <a:r>
              <a:rPr lang="en-US">
                <a:latin typeface="Helvetica Neue"/>
                <a:ea typeface="Helvetica Neue"/>
                <a:cs typeface="Helvetica Neue"/>
                <a:sym typeface="Helvetica Neue"/>
              </a:rPr>
              <a:t>policy development</a:t>
            </a:r>
          </a:p>
          <a:p>
            <a:pPr indent="-228600" lvl="1" marL="914400" rtl="0">
              <a:spcBef>
                <a:spcPts val="0"/>
              </a:spcBef>
              <a:buFont typeface="Helvetica Neue"/>
              <a:buChar char="➢"/>
            </a:pPr>
            <a:r>
              <a:rPr lang="en-US">
                <a:latin typeface="Helvetica Neue"/>
                <a:ea typeface="Helvetica Neue"/>
                <a:cs typeface="Helvetica Neue"/>
                <a:sym typeface="Helvetica Neue"/>
              </a:rPr>
              <a:t>list of accounts from other schools</a:t>
            </a:r>
          </a:p>
          <a:p>
            <a:pPr indent="0" lvl="0" marL="457200" rtl="0">
              <a:lnSpc>
                <a:spcPct val="115000"/>
              </a:lnSpc>
              <a:spcBef>
                <a:spcPts val="0"/>
              </a:spcBef>
              <a:buNone/>
            </a:pPr>
            <a:r>
              <a:t/>
            </a:r>
            <a:endParaRPr>
              <a:latin typeface="Helvetica Neue"/>
              <a:ea typeface="Helvetica Neue"/>
              <a:cs typeface="Helvetica Neue"/>
              <a:sym typeface="Helvetica Neue"/>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5" name="Shape 115"/>
        <p:cNvGrpSpPr/>
        <p:nvPr/>
      </p:nvGrpSpPr>
      <p:grpSpPr>
        <a:xfrm>
          <a:off x="0" y="0"/>
          <a:ext cx="0" cy="0"/>
          <a:chOff x="0" y="0"/>
          <a:chExt cx="0" cy="0"/>
        </a:xfrm>
      </p:grpSpPr>
      <p:sp>
        <p:nvSpPr>
          <p:cNvPr id="116" name="Shape 116"/>
          <p:cNvSpPr txBox="1"/>
          <p:nvPr>
            <p:ph type="title"/>
          </p:nvPr>
        </p:nvSpPr>
        <p:spPr>
          <a:xfrm>
            <a:off x="457200" y="274650"/>
            <a:ext cx="8686800" cy="1173900"/>
          </a:xfrm>
          <a:prstGeom prst="rect">
            <a:avLst/>
          </a:prstGeom>
        </p:spPr>
        <p:txBody>
          <a:bodyPr anchorCtr="0" anchor="b" bIns="91425" lIns="91425" rIns="91425" tIns="91425">
            <a:noAutofit/>
          </a:bodyPr>
          <a:lstStyle/>
          <a:p>
            <a:pPr lvl="0" rtl="0">
              <a:spcBef>
                <a:spcPts val="0"/>
              </a:spcBef>
              <a:buNone/>
            </a:pPr>
            <a:r>
              <a:rPr b="0" lang="en-US" sz="7200">
                <a:latin typeface="Garamond"/>
                <a:ea typeface="Garamond"/>
                <a:cs typeface="Garamond"/>
                <a:sym typeface="Garamond"/>
              </a:rPr>
              <a:t>Build Following</a:t>
            </a:r>
          </a:p>
        </p:txBody>
      </p:sp>
      <p:sp>
        <p:nvSpPr>
          <p:cNvPr id="117" name="Shape 117"/>
          <p:cNvSpPr txBox="1"/>
          <p:nvPr>
            <p:ph idx="1" type="body"/>
          </p:nvPr>
        </p:nvSpPr>
        <p:spPr>
          <a:xfrm>
            <a:off x="457200" y="1600200"/>
            <a:ext cx="8229600" cy="4967700"/>
          </a:xfrm>
          <a:prstGeom prst="rect">
            <a:avLst/>
          </a:prstGeom>
        </p:spPr>
        <p:txBody>
          <a:bodyPr anchorCtr="0" anchor="t" bIns="91425" lIns="91425" rIns="91425" tIns="91425">
            <a:noAutofit/>
          </a:bodyPr>
          <a:lstStyle/>
          <a:p>
            <a:pPr indent="-228600" lvl="0" marL="457200" rtl="0">
              <a:spcBef>
                <a:spcPts val="0"/>
              </a:spcBef>
              <a:buFont typeface="Helvetica Neue"/>
              <a:buChar char="❖"/>
            </a:pPr>
            <a:r>
              <a:rPr lang="en-US">
                <a:latin typeface="Helvetica Neue"/>
                <a:ea typeface="Helvetica Neue"/>
                <a:cs typeface="Helvetica Neue"/>
                <a:sym typeface="Helvetica Neue"/>
              </a:rPr>
              <a:t>Be consistent</a:t>
            </a:r>
          </a:p>
          <a:p>
            <a:pPr indent="-228600" lvl="1" marL="914400" rtl="0">
              <a:spcBef>
                <a:spcPts val="0"/>
              </a:spcBef>
              <a:buFont typeface="Helvetica Neue"/>
              <a:buChar char="➢"/>
            </a:pPr>
            <a:r>
              <a:rPr lang="en-US">
                <a:latin typeface="Helvetica Neue"/>
                <a:ea typeface="Helvetica Neue"/>
                <a:cs typeface="Helvetica Neue"/>
                <a:sym typeface="Helvetica Neue"/>
              </a:rPr>
              <a:t>Be a witness</a:t>
            </a:r>
          </a:p>
          <a:p>
            <a:pPr indent="-228600" lvl="1" marL="914400" rtl="0">
              <a:spcBef>
                <a:spcPts val="0"/>
              </a:spcBef>
              <a:buFont typeface="Helvetica Neue"/>
              <a:buChar char="➢"/>
            </a:pPr>
            <a:r>
              <a:rPr lang="en-US">
                <a:latin typeface="Helvetica Neue"/>
                <a:ea typeface="Helvetica Neue"/>
                <a:cs typeface="Helvetica Neue"/>
                <a:sym typeface="Helvetica Neue"/>
              </a:rPr>
              <a:t>Be helpful</a:t>
            </a:r>
          </a:p>
          <a:p>
            <a:pPr indent="-228600" lvl="1" marL="914400" rtl="0">
              <a:spcBef>
                <a:spcPts val="0"/>
              </a:spcBef>
              <a:buFont typeface="Helvetica Neue"/>
              <a:buChar char="➢"/>
            </a:pPr>
            <a:r>
              <a:rPr lang="en-US">
                <a:latin typeface="Helvetica Neue"/>
                <a:ea typeface="Helvetica Neue"/>
                <a:cs typeface="Helvetica Neue"/>
                <a:sym typeface="Helvetica Neue"/>
              </a:rPr>
              <a:t>Be you</a:t>
            </a:r>
          </a:p>
          <a:p>
            <a:pPr indent="-228600" lvl="0" marL="457200" rtl="0">
              <a:spcBef>
                <a:spcPts val="0"/>
              </a:spcBef>
              <a:buFont typeface="Helvetica Neue"/>
              <a:buChar char="❖"/>
            </a:pPr>
            <a:r>
              <a:rPr lang="en-US">
                <a:latin typeface="Helvetica Neue"/>
                <a:ea typeface="Helvetica Neue"/>
                <a:cs typeface="Helvetica Neue"/>
                <a:sym typeface="Helvetica Neue"/>
              </a:rPr>
              <a:t>Be disciplined</a:t>
            </a:r>
          </a:p>
          <a:p>
            <a:pPr indent="-228600" lvl="1" marL="914400" rtl="0">
              <a:spcBef>
                <a:spcPts val="0"/>
              </a:spcBef>
              <a:buFont typeface="Helvetica Neue"/>
              <a:buChar char="➢"/>
            </a:pPr>
            <a:r>
              <a:rPr lang="en-US">
                <a:latin typeface="Helvetica Neue"/>
                <a:ea typeface="Helvetica Neue"/>
                <a:cs typeface="Helvetica Neue"/>
                <a:sym typeface="Helvetica Neue"/>
              </a:rPr>
              <a:t>Set goals</a:t>
            </a:r>
          </a:p>
          <a:p>
            <a:pPr indent="-228600" lvl="1" marL="914400" rtl="0">
              <a:spcBef>
                <a:spcPts val="0"/>
              </a:spcBef>
              <a:buFont typeface="Helvetica Neue"/>
              <a:buChar char="➢"/>
            </a:pPr>
            <a:r>
              <a:rPr lang="en-US">
                <a:latin typeface="Helvetica Neue"/>
                <a:ea typeface="Helvetica Neue"/>
                <a:cs typeface="Helvetica Neue"/>
                <a:sym typeface="Helvetica Neue"/>
              </a:rPr>
              <a:t>Stick to the goals</a:t>
            </a:r>
          </a:p>
          <a:p>
            <a:pPr indent="0" lvl="0" marL="457200" rtl="0">
              <a:lnSpc>
                <a:spcPct val="115000"/>
              </a:lnSpc>
              <a:spcBef>
                <a:spcPts val="0"/>
              </a:spcBef>
              <a:buNone/>
            </a:pPr>
            <a:r>
              <a:t/>
            </a:r>
            <a:endParaRPr>
              <a:latin typeface="Helvetica Neue"/>
              <a:ea typeface="Helvetica Neue"/>
              <a:cs typeface="Helvetica Neue"/>
              <a:sym typeface="Helvetica Neue"/>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1" name="Shape 121"/>
        <p:cNvGrpSpPr/>
        <p:nvPr/>
      </p:nvGrpSpPr>
      <p:grpSpPr>
        <a:xfrm>
          <a:off x="0" y="0"/>
          <a:ext cx="0" cy="0"/>
          <a:chOff x="0" y="0"/>
          <a:chExt cx="0" cy="0"/>
        </a:xfrm>
      </p:grpSpPr>
      <p:sp>
        <p:nvSpPr>
          <p:cNvPr id="122" name="Shape 122"/>
          <p:cNvSpPr txBox="1"/>
          <p:nvPr>
            <p:ph type="title"/>
          </p:nvPr>
        </p:nvSpPr>
        <p:spPr>
          <a:xfrm>
            <a:off x="457200" y="274650"/>
            <a:ext cx="8686800" cy="1173900"/>
          </a:xfrm>
          <a:prstGeom prst="rect">
            <a:avLst/>
          </a:prstGeom>
        </p:spPr>
        <p:txBody>
          <a:bodyPr anchorCtr="0" anchor="b" bIns="91425" lIns="91425" rIns="91425" tIns="91425">
            <a:noAutofit/>
          </a:bodyPr>
          <a:lstStyle/>
          <a:p>
            <a:pPr lvl="0" rtl="0">
              <a:spcBef>
                <a:spcPts val="0"/>
              </a:spcBef>
              <a:buNone/>
            </a:pPr>
            <a:r>
              <a:rPr b="0" lang="en-US" sz="7200">
                <a:latin typeface="Garamond"/>
                <a:ea typeface="Garamond"/>
                <a:cs typeface="Garamond"/>
                <a:sym typeface="Garamond"/>
              </a:rPr>
              <a:t>Build Experiences</a:t>
            </a:r>
          </a:p>
        </p:txBody>
      </p:sp>
      <p:sp>
        <p:nvSpPr>
          <p:cNvPr id="123" name="Shape 123"/>
          <p:cNvSpPr txBox="1"/>
          <p:nvPr>
            <p:ph idx="1" type="body"/>
          </p:nvPr>
        </p:nvSpPr>
        <p:spPr>
          <a:xfrm>
            <a:off x="457200" y="1600200"/>
            <a:ext cx="8229600" cy="4967700"/>
          </a:xfrm>
          <a:prstGeom prst="rect">
            <a:avLst/>
          </a:prstGeom>
        </p:spPr>
        <p:txBody>
          <a:bodyPr anchorCtr="0" anchor="t" bIns="91425" lIns="91425" rIns="91425" tIns="91425">
            <a:noAutofit/>
          </a:bodyPr>
          <a:lstStyle/>
          <a:p>
            <a:pPr indent="-228600" lvl="0" marL="457200" rtl="0">
              <a:spcBef>
                <a:spcPts val="0"/>
              </a:spcBef>
              <a:buFont typeface="Helvetica Neue"/>
              <a:buChar char="❖"/>
            </a:pPr>
            <a:r>
              <a:rPr lang="en-US">
                <a:latin typeface="Helvetica Neue"/>
                <a:ea typeface="Helvetica Neue"/>
                <a:cs typeface="Helvetica Neue"/>
                <a:sym typeface="Helvetica Neue"/>
              </a:rPr>
              <a:t>Focus on engagement with individuals</a:t>
            </a:r>
          </a:p>
          <a:p>
            <a:pPr indent="-228600" lvl="1" marL="914400" rtl="0">
              <a:spcBef>
                <a:spcPts val="0"/>
              </a:spcBef>
              <a:buFont typeface="Helvetica Neue"/>
              <a:buChar char="➢"/>
            </a:pPr>
            <a:r>
              <a:rPr lang="en-US">
                <a:latin typeface="Helvetica Neue"/>
                <a:ea typeface="Helvetica Neue"/>
                <a:cs typeface="Helvetica Neue"/>
                <a:sym typeface="Helvetica Neue"/>
              </a:rPr>
              <a:t>share, respond, interact</a:t>
            </a:r>
          </a:p>
          <a:p>
            <a:pPr indent="-228600" lvl="1" marL="914400" rtl="0">
              <a:spcBef>
                <a:spcPts val="0"/>
              </a:spcBef>
              <a:buFont typeface="Helvetica Neue"/>
              <a:buChar char="➢"/>
            </a:pPr>
            <a:r>
              <a:rPr lang="en-US">
                <a:latin typeface="Helvetica Neue"/>
                <a:ea typeface="Helvetica Neue"/>
                <a:cs typeface="Helvetica Neue"/>
                <a:sym typeface="Helvetica Neue"/>
              </a:rPr>
              <a:t>give credit, tag</a:t>
            </a:r>
          </a:p>
          <a:p>
            <a:pPr indent="-228600" lvl="1" marL="914400" rtl="0">
              <a:spcBef>
                <a:spcPts val="0"/>
              </a:spcBef>
              <a:buFont typeface="Helvetica Neue"/>
              <a:buChar char="➢"/>
            </a:pPr>
            <a:r>
              <a:rPr lang="en-US">
                <a:latin typeface="Helvetica Neue"/>
                <a:ea typeface="Helvetica Neue"/>
                <a:cs typeface="Helvetica Neue"/>
                <a:sym typeface="Helvetica Neue"/>
              </a:rPr>
              <a:t>event coverage</a:t>
            </a:r>
          </a:p>
          <a:p>
            <a:pPr indent="-228600" lvl="1" marL="914400" rtl="0">
              <a:spcBef>
                <a:spcPts val="0"/>
              </a:spcBef>
              <a:buFont typeface="Helvetica Neue"/>
              <a:buChar char="➢"/>
            </a:pPr>
            <a:r>
              <a:rPr lang="en-US">
                <a:latin typeface="Helvetica Neue"/>
                <a:ea typeface="Helvetica Neue"/>
                <a:cs typeface="Helvetica Neue"/>
                <a:sym typeface="Helvetica Neue"/>
              </a:rPr>
              <a:t>tweet ups</a:t>
            </a:r>
          </a:p>
          <a:p>
            <a:pPr indent="-228600" lvl="1" marL="914400" rtl="0">
              <a:spcBef>
                <a:spcPts val="0"/>
              </a:spcBef>
              <a:buFont typeface="Helvetica Neue"/>
              <a:buChar char="➢"/>
            </a:pPr>
            <a:r>
              <a:rPr lang="en-US">
                <a:latin typeface="Helvetica Neue"/>
                <a:ea typeface="Helvetica Neue"/>
                <a:cs typeface="Helvetica Neue"/>
                <a:sym typeface="Helvetica Neue"/>
              </a:rPr>
              <a:t>hashtags</a:t>
            </a:r>
          </a:p>
          <a:p>
            <a:pPr indent="-228600" lvl="1" marL="914400" rtl="0">
              <a:spcBef>
                <a:spcPts val="0"/>
              </a:spcBef>
              <a:buFont typeface="Helvetica Neue"/>
              <a:buChar char="➢"/>
            </a:pPr>
            <a:r>
              <a:rPr lang="en-US">
                <a:latin typeface="Helvetica Neue"/>
                <a:ea typeface="Helvetica Neue"/>
                <a:cs typeface="Helvetica Neue"/>
                <a:sym typeface="Helvetica Neue"/>
              </a:rPr>
              <a:t>takeovers</a:t>
            </a:r>
          </a:p>
          <a:p>
            <a:pPr indent="0" lvl="0" marL="457200" rtl="0">
              <a:lnSpc>
                <a:spcPct val="115000"/>
              </a:lnSpc>
              <a:spcBef>
                <a:spcPts val="0"/>
              </a:spcBef>
              <a:buNone/>
            </a:pPr>
            <a:r>
              <a:t/>
            </a:r>
            <a:endParaRPr>
              <a:latin typeface="Helvetica Neue"/>
              <a:ea typeface="Helvetica Neue"/>
              <a:cs typeface="Helvetica Neue"/>
              <a:sym typeface="Helvetica Neue"/>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 name="Shape 127"/>
        <p:cNvGrpSpPr/>
        <p:nvPr/>
      </p:nvGrpSpPr>
      <p:grpSpPr>
        <a:xfrm>
          <a:off x="0" y="0"/>
          <a:ext cx="0" cy="0"/>
          <a:chOff x="0" y="0"/>
          <a:chExt cx="0" cy="0"/>
        </a:xfrm>
      </p:grpSpPr>
      <p:sp>
        <p:nvSpPr>
          <p:cNvPr id="128" name="Shape 128"/>
          <p:cNvSpPr txBox="1"/>
          <p:nvPr>
            <p:ph type="title"/>
          </p:nvPr>
        </p:nvSpPr>
        <p:spPr>
          <a:xfrm>
            <a:off x="457200" y="274650"/>
            <a:ext cx="8686800" cy="1173900"/>
          </a:xfrm>
          <a:prstGeom prst="rect">
            <a:avLst/>
          </a:prstGeom>
        </p:spPr>
        <p:txBody>
          <a:bodyPr anchorCtr="0" anchor="b" bIns="91425" lIns="91425" rIns="91425" tIns="91425">
            <a:noAutofit/>
          </a:bodyPr>
          <a:lstStyle/>
          <a:p>
            <a:pPr lvl="0" rtl="0">
              <a:spcBef>
                <a:spcPts val="0"/>
              </a:spcBef>
              <a:buNone/>
            </a:pPr>
            <a:r>
              <a:rPr b="0" lang="en-US" sz="7200">
                <a:latin typeface="Garamond"/>
                <a:ea typeface="Garamond"/>
                <a:cs typeface="Garamond"/>
                <a:sym typeface="Garamond"/>
              </a:rPr>
              <a:t>Build Experiences</a:t>
            </a:r>
          </a:p>
        </p:txBody>
      </p:sp>
      <p:sp>
        <p:nvSpPr>
          <p:cNvPr id="129" name="Shape 129"/>
          <p:cNvSpPr txBox="1"/>
          <p:nvPr>
            <p:ph idx="1" type="body"/>
          </p:nvPr>
        </p:nvSpPr>
        <p:spPr>
          <a:xfrm>
            <a:off x="457200" y="1600200"/>
            <a:ext cx="8229600" cy="4967700"/>
          </a:xfrm>
          <a:prstGeom prst="rect">
            <a:avLst/>
          </a:prstGeom>
        </p:spPr>
        <p:txBody>
          <a:bodyPr anchorCtr="0" anchor="t" bIns="91425" lIns="91425" rIns="91425" tIns="91425">
            <a:noAutofit/>
          </a:bodyPr>
          <a:lstStyle/>
          <a:p>
            <a:pPr indent="-228600" lvl="0" marL="457200" rtl="0">
              <a:spcBef>
                <a:spcPts val="0"/>
              </a:spcBef>
              <a:buFont typeface="Helvetica Neue"/>
              <a:buChar char="❖"/>
            </a:pPr>
            <a:r>
              <a:rPr lang="en-US">
                <a:latin typeface="Helvetica Neue"/>
                <a:ea typeface="Helvetica Neue"/>
                <a:cs typeface="Helvetica Neue"/>
                <a:sym typeface="Helvetica Neue"/>
              </a:rPr>
              <a:t>Digital tools can enhance the coverage experience</a:t>
            </a:r>
          </a:p>
          <a:p>
            <a:pPr indent="-228600" lvl="1" marL="914400" rtl="0">
              <a:spcBef>
                <a:spcPts val="0"/>
              </a:spcBef>
              <a:buFont typeface="Helvetica Neue"/>
              <a:buChar char="➢"/>
            </a:pPr>
            <a:r>
              <a:rPr lang="en-US">
                <a:latin typeface="Helvetica Neue"/>
                <a:ea typeface="Helvetica Neue"/>
                <a:cs typeface="Helvetica Neue"/>
                <a:sym typeface="Helvetica Neue"/>
              </a:rPr>
              <a:t>Equipment-digital cameras, selfie sticks, mobile lenses</a:t>
            </a:r>
          </a:p>
          <a:p>
            <a:pPr indent="-228600" lvl="1" marL="914400" rtl="0">
              <a:spcBef>
                <a:spcPts val="0"/>
              </a:spcBef>
              <a:buFont typeface="Helvetica Neue"/>
              <a:buChar char="➢"/>
            </a:pPr>
            <a:r>
              <a:rPr lang="en-US">
                <a:latin typeface="Helvetica Neue"/>
                <a:ea typeface="Helvetica Neue"/>
                <a:cs typeface="Helvetica Neue"/>
                <a:sym typeface="Helvetica Neue"/>
              </a:rPr>
              <a:t>Establish posting workflow</a:t>
            </a:r>
          </a:p>
          <a:p>
            <a:pPr indent="-228600" lvl="1" marL="914400" rtl="0">
              <a:spcBef>
                <a:spcPts val="0"/>
              </a:spcBef>
              <a:buFont typeface="Helvetica Neue"/>
              <a:buChar char="➢"/>
            </a:pPr>
            <a:r>
              <a:rPr lang="en-US">
                <a:latin typeface="Helvetica Neue"/>
                <a:ea typeface="Helvetica Neue"/>
                <a:cs typeface="Helvetica Neue"/>
                <a:sym typeface="Helvetica Neue"/>
              </a:rPr>
              <a:t>DSLR to mobile sharing</a:t>
            </a:r>
          </a:p>
          <a:p>
            <a:pPr indent="-228600" lvl="1" marL="914400" rtl="0">
              <a:spcBef>
                <a:spcPts val="0"/>
              </a:spcBef>
              <a:buFont typeface="Helvetica Neue"/>
              <a:buChar char="➢"/>
            </a:pPr>
            <a:r>
              <a:rPr lang="en-US">
                <a:latin typeface="Helvetica Neue"/>
                <a:ea typeface="Helvetica Neue"/>
                <a:cs typeface="Helvetica Neue"/>
                <a:sym typeface="Helvetica Neue"/>
              </a:rPr>
              <a:t>Watermark images</a:t>
            </a:r>
          </a:p>
          <a:p>
            <a:pPr indent="-228600" lvl="1" marL="914400" rtl="0">
              <a:spcBef>
                <a:spcPts val="0"/>
              </a:spcBef>
              <a:buFont typeface="Helvetica Neue"/>
              <a:buChar char="➢"/>
            </a:pPr>
            <a:r>
              <a:rPr lang="en-US">
                <a:latin typeface="Helvetica Neue"/>
                <a:ea typeface="Helvetica Neue"/>
                <a:cs typeface="Helvetica Neue"/>
                <a:sym typeface="Helvetica Neue"/>
              </a:rPr>
              <a:t>Post-production edits before posting</a:t>
            </a:r>
          </a:p>
          <a:p>
            <a:pPr indent="-228600" lvl="1" marL="914400" rtl="0">
              <a:spcBef>
                <a:spcPts val="0"/>
              </a:spcBef>
              <a:buFont typeface="Helvetica Neue"/>
              <a:buChar char="➢"/>
            </a:pPr>
            <a:r>
              <a:rPr lang="en-US">
                <a:latin typeface="Helvetica Neue"/>
                <a:ea typeface="Helvetica Neue"/>
                <a:cs typeface="Helvetica Neue"/>
                <a:sym typeface="Helvetica Neue"/>
              </a:rPr>
              <a:t>Word art apps to make visuals out of text</a:t>
            </a:r>
          </a:p>
          <a:p>
            <a:pPr indent="0" lvl="0" marL="0" rtl="0">
              <a:spcBef>
                <a:spcPts val="0"/>
              </a:spcBef>
              <a:buNone/>
            </a:pPr>
            <a:r>
              <a:t/>
            </a:r>
            <a:endParaRPr>
              <a:latin typeface="Helvetica Neue"/>
              <a:ea typeface="Helvetica Neue"/>
              <a:cs typeface="Helvetica Neue"/>
              <a:sym typeface="Helvetica Neue"/>
            </a:endParaRPr>
          </a:p>
          <a:p>
            <a:pPr indent="0" lvl="0" marL="457200" rtl="0">
              <a:lnSpc>
                <a:spcPct val="115000"/>
              </a:lnSpc>
              <a:spcBef>
                <a:spcPts val="0"/>
              </a:spcBef>
              <a:buNone/>
            </a:pPr>
            <a:r>
              <a:t/>
            </a:r>
            <a:endParaRPr>
              <a:latin typeface="Helvetica Neue"/>
              <a:ea typeface="Helvetica Neue"/>
              <a:cs typeface="Helvetica Neue"/>
              <a:sym typeface="Helvetica Neue"/>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3" name="Shape 133"/>
        <p:cNvGrpSpPr/>
        <p:nvPr/>
      </p:nvGrpSpPr>
      <p:grpSpPr>
        <a:xfrm>
          <a:off x="0" y="0"/>
          <a:ext cx="0" cy="0"/>
          <a:chOff x="0" y="0"/>
          <a:chExt cx="0" cy="0"/>
        </a:xfrm>
      </p:grpSpPr>
      <p:pic>
        <p:nvPicPr>
          <p:cNvPr descr="IMG_6478.JPG" id="134" name="Shape 134"/>
          <p:cNvPicPr preferRelativeResize="0"/>
          <p:nvPr/>
        </p:nvPicPr>
        <p:blipFill rotWithShape="1">
          <a:blip r:embed="rId3">
            <a:alphaModFix/>
          </a:blip>
          <a:srcRect b="0" l="5555" r="5555" t="0"/>
          <a:stretch/>
        </p:blipFill>
        <p:spPr>
          <a:xfrm>
            <a:off x="0" y="0"/>
            <a:ext cx="4572000" cy="6858000"/>
          </a:xfrm>
          <a:prstGeom prst="rect">
            <a:avLst/>
          </a:prstGeom>
          <a:noFill/>
          <a:ln>
            <a:noFill/>
          </a:ln>
        </p:spPr>
      </p:pic>
      <p:pic>
        <p:nvPicPr>
          <p:cNvPr descr="IMG_7605 2.JPG" id="135" name="Shape 135"/>
          <p:cNvPicPr preferRelativeResize="0"/>
          <p:nvPr/>
        </p:nvPicPr>
        <p:blipFill rotWithShape="1">
          <a:blip r:embed="rId4">
            <a:alphaModFix/>
          </a:blip>
          <a:srcRect b="0" l="0" r="0" t="0"/>
          <a:stretch/>
        </p:blipFill>
        <p:spPr>
          <a:xfrm>
            <a:off x="4572000" y="-1"/>
            <a:ext cx="4572000" cy="6858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9" name="Shape 139"/>
        <p:cNvGrpSpPr/>
        <p:nvPr/>
      </p:nvGrpSpPr>
      <p:grpSpPr>
        <a:xfrm>
          <a:off x="0" y="0"/>
          <a:ext cx="0" cy="0"/>
          <a:chOff x="0" y="0"/>
          <a:chExt cx="0" cy="0"/>
        </a:xfrm>
      </p:grpSpPr>
      <p:pic>
        <p:nvPicPr>
          <p:cNvPr descr="FullSizeRender 2.jpg" id="140" name="Shape 140"/>
          <p:cNvPicPr preferRelativeResize="0"/>
          <p:nvPr/>
        </p:nvPicPr>
        <p:blipFill rotWithShape="1">
          <a:blip r:embed="rId3">
            <a:alphaModFix/>
          </a:blip>
          <a:srcRect b="0" l="0" r="0" t="0"/>
          <a:stretch/>
        </p:blipFill>
        <p:spPr>
          <a:xfrm>
            <a:off x="0" y="0"/>
            <a:ext cx="9144000" cy="6858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 name="Shape 34"/>
        <p:cNvGrpSpPr/>
        <p:nvPr/>
      </p:nvGrpSpPr>
      <p:grpSpPr>
        <a:xfrm>
          <a:off x="0" y="0"/>
          <a:ext cx="0" cy="0"/>
          <a:chOff x="0" y="0"/>
          <a:chExt cx="0" cy="0"/>
        </a:xfrm>
      </p:grpSpPr>
      <p:sp>
        <p:nvSpPr>
          <p:cNvPr id="35" name="Shape 35"/>
          <p:cNvSpPr txBox="1"/>
          <p:nvPr>
            <p:ph type="title"/>
          </p:nvPr>
        </p:nvSpPr>
        <p:spPr>
          <a:xfrm>
            <a:off x="457200" y="274637"/>
            <a:ext cx="8229600" cy="1143000"/>
          </a:xfrm>
          <a:prstGeom prst="rect">
            <a:avLst/>
          </a:prstGeom>
        </p:spPr>
        <p:txBody>
          <a:bodyPr anchorCtr="0" anchor="b" bIns="91425" lIns="91425" rIns="91425" tIns="91425">
            <a:noAutofit/>
          </a:bodyPr>
          <a:lstStyle/>
          <a:p>
            <a:pPr lvl="0">
              <a:spcBef>
                <a:spcPts val="0"/>
              </a:spcBef>
              <a:buNone/>
            </a:pPr>
            <a:r>
              <a:rPr b="0" lang="en-US" sz="7200">
                <a:latin typeface="Garamond"/>
                <a:ea typeface="Garamond"/>
                <a:cs typeface="Garamond"/>
                <a:sym typeface="Garamond"/>
              </a:rPr>
              <a:t>Staff Social Media Use</a:t>
            </a:r>
          </a:p>
        </p:txBody>
      </p:sp>
      <p:sp>
        <p:nvSpPr>
          <p:cNvPr id="36" name="Shape 36"/>
          <p:cNvSpPr txBox="1"/>
          <p:nvPr>
            <p:ph idx="1" type="body"/>
          </p:nvPr>
        </p:nvSpPr>
        <p:spPr>
          <a:xfrm>
            <a:off x="457200" y="1600200"/>
            <a:ext cx="8229600" cy="4967700"/>
          </a:xfrm>
          <a:prstGeom prst="rect">
            <a:avLst/>
          </a:prstGeom>
        </p:spPr>
        <p:txBody>
          <a:bodyPr anchorCtr="0" anchor="t" bIns="91425" lIns="91425" rIns="91425" tIns="91425">
            <a:noAutofit/>
          </a:bodyPr>
          <a:lstStyle/>
          <a:p>
            <a:pPr indent="-228600" lvl="0" marL="457200" rtl="0">
              <a:spcBef>
                <a:spcPts val="0"/>
              </a:spcBef>
              <a:buFont typeface="Helvetica Neue"/>
              <a:buChar char="❖"/>
            </a:pPr>
            <a:r>
              <a:rPr lang="en-US">
                <a:latin typeface="Helvetica Neue"/>
                <a:ea typeface="Helvetica Neue"/>
                <a:cs typeface="Helvetica Neue"/>
                <a:sym typeface="Helvetica Neue"/>
              </a:rPr>
              <a:t>Vision</a:t>
            </a:r>
          </a:p>
          <a:p>
            <a:pPr indent="-228600" lvl="0" marL="457200" rtl="0">
              <a:spcBef>
                <a:spcPts val="0"/>
              </a:spcBef>
              <a:buFont typeface="Helvetica Neue"/>
              <a:buChar char="❖"/>
            </a:pPr>
            <a:r>
              <a:rPr lang="en-US">
                <a:latin typeface="Helvetica Neue"/>
                <a:ea typeface="Helvetica Neue"/>
                <a:cs typeface="Helvetica Neue"/>
                <a:sym typeface="Helvetica Neue"/>
              </a:rPr>
              <a:t>Purpose</a:t>
            </a:r>
          </a:p>
          <a:p>
            <a:pPr indent="-228600" lvl="0" marL="457200" rtl="0">
              <a:spcBef>
                <a:spcPts val="0"/>
              </a:spcBef>
              <a:buFont typeface="Helvetica Neue"/>
              <a:buChar char="❖"/>
            </a:pPr>
            <a:r>
              <a:rPr lang="en-US">
                <a:latin typeface="Helvetica Neue"/>
                <a:ea typeface="Helvetica Neue"/>
                <a:cs typeface="Helvetica Neue"/>
                <a:sym typeface="Helvetica Neue"/>
              </a:rPr>
              <a:t>Intent</a:t>
            </a:r>
          </a:p>
          <a:p>
            <a:pPr lvl="0" rtl="0">
              <a:spcBef>
                <a:spcPts val="0"/>
              </a:spcBef>
              <a:buNone/>
            </a:pPr>
            <a:r>
              <a:t/>
            </a:r>
            <a:endParaRPr>
              <a:latin typeface="Helvetica Neue"/>
              <a:ea typeface="Helvetica Neue"/>
              <a:cs typeface="Helvetica Neue"/>
              <a:sym typeface="Helvetica Neue"/>
            </a:endParaRPr>
          </a:p>
          <a:p>
            <a:pPr lvl="0" rtl="0">
              <a:lnSpc>
                <a:spcPct val="115000"/>
              </a:lnSpc>
              <a:spcBef>
                <a:spcPts val="0"/>
              </a:spcBef>
              <a:buNone/>
            </a:pPr>
            <a:r>
              <a:t/>
            </a:r>
            <a:endParaRPr>
              <a:latin typeface="Helvetica Neue"/>
              <a:ea typeface="Helvetica Neue"/>
              <a:cs typeface="Helvetica Neue"/>
              <a:sym typeface="Helvetica Neue"/>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4" name="Shape 144"/>
        <p:cNvGrpSpPr/>
        <p:nvPr/>
      </p:nvGrpSpPr>
      <p:grpSpPr>
        <a:xfrm>
          <a:off x="0" y="0"/>
          <a:ext cx="0" cy="0"/>
          <a:chOff x="0" y="0"/>
          <a:chExt cx="0" cy="0"/>
        </a:xfrm>
      </p:grpSpPr>
      <p:pic>
        <p:nvPicPr>
          <p:cNvPr descr="FullSizeRender 3.jpg" id="145" name="Shape 145"/>
          <p:cNvPicPr preferRelativeResize="0"/>
          <p:nvPr/>
        </p:nvPicPr>
        <p:blipFill rotWithShape="1">
          <a:blip r:embed="rId3">
            <a:alphaModFix/>
          </a:blip>
          <a:srcRect b="0" l="0" r="0" t="0"/>
          <a:stretch/>
        </p:blipFill>
        <p:spPr>
          <a:xfrm>
            <a:off x="2000250" y="0"/>
            <a:ext cx="5143500" cy="6858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9" name="Shape 149"/>
        <p:cNvGrpSpPr/>
        <p:nvPr/>
      </p:nvGrpSpPr>
      <p:grpSpPr>
        <a:xfrm>
          <a:off x="0" y="0"/>
          <a:ext cx="0" cy="0"/>
          <a:chOff x="0" y="0"/>
          <a:chExt cx="0" cy="0"/>
        </a:xfrm>
      </p:grpSpPr>
      <p:pic>
        <p:nvPicPr>
          <p:cNvPr id="150" name="Shape 150"/>
          <p:cNvPicPr preferRelativeResize="0"/>
          <p:nvPr/>
        </p:nvPicPr>
        <p:blipFill>
          <a:blip r:embed="rId3">
            <a:alphaModFix/>
          </a:blip>
          <a:stretch>
            <a:fillRect/>
          </a:stretch>
        </p:blipFill>
        <p:spPr>
          <a:xfrm>
            <a:off x="152400" y="152400"/>
            <a:ext cx="8737606" cy="655320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4" name="Shape 154"/>
        <p:cNvGrpSpPr/>
        <p:nvPr/>
      </p:nvGrpSpPr>
      <p:grpSpPr>
        <a:xfrm>
          <a:off x="0" y="0"/>
          <a:ext cx="0" cy="0"/>
          <a:chOff x="0" y="0"/>
          <a:chExt cx="0" cy="0"/>
        </a:xfrm>
      </p:grpSpPr>
      <p:pic>
        <p:nvPicPr>
          <p:cNvPr id="155" name="Shape 155"/>
          <p:cNvPicPr preferRelativeResize="0"/>
          <p:nvPr/>
        </p:nvPicPr>
        <p:blipFill>
          <a:blip r:embed="rId3">
            <a:alphaModFix/>
          </a:blip>
          <a:stretch>
            <a:fillRect/>
          </a:stretch>
        </p:blipFill>
        <p:spPr>
          <a:xfrm>
            <a:off x="0" y="822180"/>
            <a:ext cx="2977499" cy="5293315"/>
          </a:xfrm>
          <a:prstGeom prst="rect">
            <a:avLst/>
          </a:prstGeom>
          <a:noFill/>
          <a:ln>
            <a:noFill/>
          </a:ln>
        </p:spPr>
      </p:pic>
      <p:pic>
        <p:nvPicPr>
          <p:cNvPr id="156" name="Shape 156"/>
          <p:cNvPicPr preferRelativeResize="0"/>
          <p:nvPr/>
        </p:nvPicPr>
        <p:blipFill>
          <a:blip r:embed="rId4">
            <a:alphaModFix/>
          </a:blip>
          <a:stretch>
            <a:fillRect/>
          </a:stretch>
        </p:blipFill>
        <p:spPr>
          <a:xfrm>
            <a:off x="3083250" y="822155"/>
            <a:ext cx="2977499" cy="5293365"/>
          </a:xfrm>
          <a:prstGeom prst="rect">
            <a:avLst/>
          </a:prstGeom>
          <a:noFill/>
          <a:ln>
            <a:noFill/>
          </a:ln>
        </p:spPr>
      </p:pic>
      <p:pic>
        <p:nvPicPr>
          <p:cNvPr id="157" name="Shape 157"/>
          <p:cNvPicPr preferRelativeResize="0"/>
          <p:nvPr/>
        </p:nvPicPr>
        <p:blipFill>
          <a:blip r:embed="rId5">
            <a:alphaModFix/>
          </a:blip>
          <a:stretch>
            <a:fillRect/>
          </a:stretch>
        </p:blipFill>
        <p:spPr>
          <a:xfrm>
            <a:off x="6166502" y="822180"/>
            <a:ext cx="2977499" cy="529336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1" name="Shape 161"/>
        <p:cNvGrpSpPr/>
        <p:nvPr/>
      </p:nvGrpSpPr>
      <p:grpSpPr>
        <a:xfrm>
          <a:off x="0" y="0"/>
          <a:ext cx="0" cy="0"/>
          <a:chOff x="0" y="0"/>
          <a:chExt cx="0" cy="0"/>
        </a:xfrm>
      </p:grpSpPr>
      <p:pic>
        <p:nvPicPr>
          <p:cNvPr descr="IMG_8726.PNG" id="162" name="Shape 162"/>
          <p:cNvPicPr preferRelativeResize="0"/>
          <p:nvPr/>
        </p:nvPicPr>
        <p:blipFill rotWithShape="1">
          <a:blip r:embed="rId3">
            <a:alphaModFix/>
          </a:blip>
          <a:srcRect b="0" l="0" r="0" t="0"/>
          <a:stretch/>
        </p:blipFill>
        <p:spPr>
          <a:xfrm>
            <a:off x="-76195" y="0"/>
            <a:ext cx="3855600" cy="6858000"/>
          </a:xfrm>
          <a:prstGeom prst="rect">
            <a:avLst/>
          </a:prstGeom>
          <a:noFill/>
          <a:ln>
            <a:noFill/>
          </a:ln>
        </p:spPr>
      </p:pic>
      <p:pic>
        <p:nvPicPr>
          <p:cNvPr descr="IMG_8727.PNG" id="163" name="Shape 163"/>
          <p:cNvPicPr preferRelativeResize="0"/>
          <p:nvPr/>
        </p:nvPicPr>
        <p:blipFill rotWithShape="1">
          <a:blip r:embed="rId4">
            <a:alphaModFix/>
          </a:blip>
          <a:srcRect b="0" l="0" r="0" t="0"/>
          <a:stretch/>
        </p:blipFill>
        <p:spPr>
          <a:xfrm>
            <a:off x="2540948" y="-119062"/>
            <a:ext cx="3855600" cy="6858000"/>
          </a:xfrm>
          <a:prstGeom prst="rect">
            <a:avLst/>
          </a:prstGeom>
          <a:noFill/>
          <a:ln>
            <a:noFill/>
          </a:ln>
        </p:spPr>
      </p:pic>
      <p:pic>
        <p:nvPicPr>
          <p:cNvPr descr="IMG_8728.PNG" id="164" name="Shape 164"/>
          <p:cNvPicPr preferRelativeResize="0"/>
          <p:nvPr/>
        </p:nvPicPr>
        <p:blipFill rotWithShape="1">
          <a:blip r:embed="rId5">
            <a:alphaModFix/>
          </a:blip>
          <a:srcRect b="0" l="0" r="0" t="0"/>
          <a:stretch/>
        </p:blipFill>
        <p:spPr>
          <a:xfrm>
            <a:off x="5268828" y="0"/>
            <a:ext cx="3855600" cy="68580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8" name="Shape 168"/>
        <p:cNvGrpSpPr/>
        <p:nvPr/>
      </p:nvGrpSpPr>
      <p:grpSpPr>
        <a:xfrm>
          <a:off x="0" y="0"/>
          <a:ext cx="0" cy="0"/>
          <a:chOff x="0" y="0"/>
          <a:chExt cx="0" cy="0"/>
        </a:xfrm>
      </p:grpSpPr>
      <p:pic>
        <p:nvPicPr>
          <p:cNvPr descr="Screen Shot 2017-02-25 at 2.32.56 PM.png" id="169" name="Shape 169"/>
          <p:cNvPicPr preferRelativeResize="0"/>
          <p:nvPr/>
        </p:nvPicPr>
        <p:blipFill rotWithShape="1">
          <a:blip r:embed="rId3">
            <a:alphaModFix/>
          </a:blip>
          <a:srcRect b="0" l="0" r="0" t="0"/>
          <a:stretch/>
        </p:blipFill>
        <p:spPr>
          <a:xfrm>
            <a:off x="410691" y="723302"/>
            <a:ext cx="8322600" cy="54114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3" name="Shape 173"/>
        <p:cNvGrpSpPr/>
        <p:nvPr/>
      </p:nvGrpSpPr>
      <p:grpSpPr>
        <a:xfrm>
          <a:off x="0" y="0"/>
          <a:ext cx="0" cy="0"/>
          <a:chOff x="0" y="0"/>
          <a:chExt cx="0" cy="0"/>
        </a:xfrm>
      </p:grpSpPr>
      <p:pic>
        <p:nvPicPr>
          <p:cNvPr descr="IMG_6536.JPG" id="174" name="Shape 174"/>
          <p:cNvPicPr preferRelativeResize="0"/>
          <p:nvPr/>
        </p:nvPicPr>
        <p:blipFill rotWithShape="1">
          <a:blip r:embed="rId3">
            <a:alphaModFix/>
          </a:blip>
          <a:srcRect b="0" l="0" r="0" t="0"/>
          <a:stretch/>
        </p:blipFill>
        <p:spPr>
          <a:xfrm>
            <a:off x="-1" y="297025"/>
            <a:ext cx="9144000" cy="6096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8" name="Shape 178"/>
        <p:cNvGrpSpPr/>
        <p:nvPr/>
      </p:nvGrpSpPr>
      <p:grpSpPr>
        <a:xfrm>
          <a:off x="0" y="0"/>
          <a:ext cx="0" cy="0"/>
          <a:chOff x="0" y="0"/>
          <a:chExt cx="0" cy="0"/>
        </a:xfrm>
      </p:grpSpPr>
      <p:sp>
        <p:nvSpPr>
          <p:cNvPr id="179" name="Shape 179"/>
          <p:cNvSpPr txBox="1"/>
          <p:nvPr>
            <p:ph type="title"/>
          </p:nvPr>
        </p:nvSpPr>
        <p:spPr>
          <a:xfrm>
            <a:off x="457200" y="274650"/>
            <a:ext cx="8686800" cy="1173900"/>
          </a:xfrm>
          <a:prstGeom prst="rect">
            <a:avLst/>
          </a:prstGeom>
        </p:spPr>
        <p:txBody>
          <a:bodyPr anchorCtr="0" anchor="b" bIns="91425" lIns="91425" rIns="91425" tIns="91425">
            <a:noAutofit/>
          </a:bodyPr>
          <a:lstStyle/>
          <a:p>
            <a:pPr lvl="0" rtl="0">
              <a:spcBef>
                <a:spcPts val="0"/>
              </a:spcBef>
              <a:buNone/>
            </a:pPr>
            <a:r>
              <a:rPr b="0" lang="en-US" sz="7200">
                <a:latin typeface="Garamond"/>
                <a:ea typeface="Garamond"/>
                <a:cs typeface="Garamond"/>
                <a:sym typeface="Garamond"/>
              </a:rPr>
              <a:t>Build Community</a:t>
            </a:r>
          </a:p>
        </p:txBody>
      </p:sp>
      <p:sp>
        <p:nvSpPr>
          <p:cNvPr id="180" name="Shape 180"/>
          <p:cNvSpPr txBox="1"/>
          <p:nvPr>
            <p:ph idx="1" type="body"/>
          </p:nvPr>
        </p:nvSpPr>
        <p:spPr>
          <a:xfrm>
            <a:off x="457200" y="1600200"/>
            <a:ext cx="8229600" cy="4967700"/>
          </a:xfrm>
          <a:prstGeom prst="rect">
            <a:avLst/>
          </a:prstGeom>
        </p:spPr>
        <p:txBody>
          <a:bodyPr anchorCtr="0" anchor="t" bIns="91425" lIns="91425" rIns="91425" tIns="91425">
            <a:noAutofit/>
          </a:bodyPr>
          <a:lstStyle/>
          <a:p>
            <a:pPr indent="-228600" lvl="0" marL="457200" rtl="0">
              <a:spcBef>
                <a:spcPts val="0"/>
              </a:spcBef>
              <a:buFont typeface="Helvetica Neue"/>
              <a:buChar char="❖"/>
            </a:pPr>
            <a:r>
              <a:rPr lang="en-US">
                <a:latin typeface="Helvetica Neue"/>
                <a:ea typeface="Helvetica Neue"/>
                <a:cs typeface="Helvetica Neue"/>
                <a:sym typeface="Helvetica Neue"/>
              </a:rPr>
              <a:t>Use social media trends</a:t>
            </a:r>
          </a:p>
          <a:p>
            <a:pPr indent="-228600" lvl="1" marL="914400" rtl="0">
              <a:spcBef>
                <a:spcPts val="0"/>
              </a:spcBef>
              <a:buFont typeface="Helvetica Neue"/>
              <a:buChar char="➢"/>
            </a:pPr>
            <a:r>
              <a:rPr lang="en-US">
                <a:latin typeface="Helvetica Neue"/>
                <a:ea typeface="Helvetica Neue"/>
                <a:cs typeface="Helvetica Neue"/>
                <a:sym typeface="Helvetica Neue"/>
              </a:rPr>
              <a:t>#WCW </a:t>
            </a:r>
          </a:p>
          <a:p>
            <a:pPr indent="-228600" lvl="1" marL="914400" rtl="0">
              <a:spcBef>
                <a:spcPts val="0"/>
              </a:spcBef>
              <a:buFont typeface="Helvetica Neue"/>
              <a:buChar char="➢"/>
            </a:pPr>
            <a:r>
              <a:rPr lang="en-US">
                <a:latin typeface="Helvetica Neue"/>
                <a:ea typeface="Helvetica Neue"/>
                <a:cs typeface="Helvetica Neue"/>
                <a:sym typeface="Helvetica Neue"/>
              </a:rPr>
              <a:t>#MCM</a:t>
            </a:r>
          </a:p>
          <a:p>
            <a:pPr indent="-228600" lvl="1" marL="914400" rtl="0">
              <a:spcBef>
                <a:spcPts val="0"/>
              </a:spcBef>
              <a:buFont typeface="Helvetica Neue"/>
              <a:buChar char="➢"/>
            </a:pPr>
            <a:r>
              <a:rPr lang="en-US">
                <a:latin typeface="Helvetica Neue"/>
                <a:ea typeface="Helvetica Neue"/>
                <a:cs typeface="Helvetica Neue"/>
                <a:sym typeface="Helvetica Neue"/>
              </a:rPr>
              <a:t>#TBT</a:t>
            </a:r>
          </a:p>
          <a:p>
            <a:pPr indent="-228600" lvl="1" marL="914400" rtl="0">
              <a:spcBef>
                <a:spcPts val="0"/>
              </a:spcBef>
              <a:buFont typeface="Helvetica Neue"/>
              <a:buChar char="➢"/>
            </a:pPr>
            <a:r>
              <a:rPr lang="en-US">
                <a:latin typeface="Helvetica Neue"/>
                <a:ea typeface="Helvetica Neue"/>
                <a:cs typeface="Helvetica Neue"/>
                <a:sym typeface="Helvetica Neue"/>
              </a:rPr>
              <a:t>Piggy back on major events </a:t>
            </a:r>
          </a:p>
          <a:p>
            <a:pPr indent="0" lvl="0" marL="0" rtl="0">
              <a:spcBef>
                <a:spcPts val="0"/>
              </a:spcBef>
              <a:buNone/>
            </a:pPr>
            <a:r>
              <a:t/>
            </a:r>
            <a:endParaRPr>
              <a:latin typeface="Helvetica Neue"/>
              <a:ea typeface="Helvetica Neue"/>
              <a:cs typeface="Helvetica Neue"/>
              <a:sym typeface="Helvetica Neue"/>
            </a:endParaRPr>
          </a:p>
          <a:p>
            <a:pPr indent="0" lvl="0" marL="457200" rtl="0">
              <a:lnSpc>
                <a:spcPct val="115000"/>
              </a:lnSpc>
              <a:spcBef>
                <a:spcPts val="0"/>
              </a:spcBef>
              <a:buNone/>
            </a:pPr>
            <a:r>
              <a:t/>
            </a:r>
            <a:endParaRPr>
              <a:latin typeface="Helvetica Neue"/>
              <a:ea typeface="Helvetica Neue"/>
              <a:cs typeface="Helvetica Neue"/>
              <a:sym typeface="Helvetica Neue"/>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4" name="Shape 184"/>
        <p:cNvGrpSpPr/>
        <p:nvPr/>
      </p:nvGrpSpPr>
      <p:grpSpPr>
        <a:xfrm>
          <a:off x="0" y="0"/>
          <a:ext cx="0" cy="0"/>
          <a:chOff x="0" y="0"/>
          <a:chExt cx="0" cy="0"/>
        </a:xfrm>
      </p:grpSpPr>
      <p:pic>
        <p:nvPicPr>
          <p:cNvPr descr="Screen Shot 2015-07-10 at 5.58.28 PM.png" id="185" name="Shape 185"/>
          <p:cNvPicPr preferRelativeResize="0"/>
          <p:nvPr/>
        </p:nvPicPr>
        <p:blipFill rotWithShape="1">
          <a:blip r:embed="rId3">
            <a:alphaModFix/>
          </a:blip>
          <a:srcRect b="0" l="0" r="0" t="0"/>
          <a:stretch/>
        </p:blipFill>
        <p:spPr>
          <a:xfrm>
            <a:off x="407700" y="773690"/>
            <a:ext cx="8077200" cy="53106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9" name="Shape 189"/>
        <p:cNvGrpSpPr/>
        <p:nvPr/>
      </p:nvGrpSpPr>
      <p:grpSpPr>
        <a:xfrm>
          <a:off x="0" y="0"/>
          <a:ext cx="0" cy="0"/>
          <a:chOff x="0" y="0"/>
          <a:chExt cx="0" cy="0"/>
        </a:xfrm>
      </p:grpSpPr>
      <p:pic>
        <p:nvPicPr>
          <p:cNvPr descr="Screen Shot 2015-07-10 at 5.58.44 PM.png" id="190" name="Shape 190"/>
          <p:cNvPicPr preferRelativeResize="0"/>
          <p:nvPr/>
        </p:nvPicPr>
        <p:blipFill rotWithShape="1">
          <a:blip r:embed="rId3">
            <a:alphaModFix/>
          </a:blip>
          <a:srcRect b="0" l="0" r="0" t="0"/>
          <a:stretch/>
        </p:blipFill>
        <p:spPr>
          <a:xfrm>
            <a:off x="533400" y="712390"/>
            <a:ext cx="8077200" cy="53322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4" name="Shape 194"/>
        <p:cNvGrpSpPr/>
        <p:nvPr/>
      </p:nvGrpSpPr>
      <p:grpSpPr>
        <a:xfrm>
          <a:off x="0" y="0"/>
          <a:ext cx="0" cy="0"/>
          <a:chOff x="0" y="0"/>
          <a:chExt cx="0" cy="0"/>
        </a:xfrm>
      </p:grpSpPr>
      <p:sp>
        <p:nvSpPr>
          <p:cNvPr id="195" name="Shape 195"/>
          <p:cNvSpPr txBox="1"/>
          <p:nvPr>
            <p:ph type="title"/>
          </p:nvPr>
        </p:nvSpPr>
        <p:spPr>
          <a:xfrm>
            <a:off x="457200" y="274650"/>
            <a:ext cx="8686800" cy="1173900"/>
          </a:xfrm>
          <a:prstGeom prst="rect">
            <a:avLst/>
          </a:prstGeom>
        </p:spPr>
        <p:txBody>
          <a:bodyPr anchorCtr="0" anchor="b" bIns="91425" lIns="91425" rIns="91425" tIns="91425">
            <a:noAutofit/>
          </a:bodyPr>
          <a:lstStyle/>
          <a:p>
            <a:pPr lvl="0" rtl="0">
              <a:spcBef>
                <a:spcPts val="0"/>
              </a:spcBef>
              <a:buNone/>
            </a:pPr>
            <a:r>
              <a:rPr b="0" lang="en-US" sz="7200">
                <a:latin typeface="Garamond"/>
                <a:ea typeface="Garamond"/>
                <a:cs typeface="Garamond"/>
                <a:sym typeface="Garamond"/>
              </a:rPr>
              <a:t>Build Community</a:t>
            </a:r>
          </a:p>
        </p:txBody>
      </p:sp>
      <p:sp>
        <p:nvSpPr>
          <p:cNvPr id="196" name="Shape 196"/>
          <p:cNvSpPr txBox="1"/>
          <p:nvPr>
            <p:ph idx="1" type="body"/>
          </p:nvPr>
        </p:nvSpPr>
        <p:spPr>
          <a:xfrm>
            <a:off x="457200" y="1600200"/>
            <a:ext cx="8229600" cy="4967700"/>
          </a:xfrm>
          <a:prstGeom prst="rect">
            <a:avLst/>
          </a:prstGeom>
        </p:spPr>
        <p:txBody>
          <a:bodyPr anchorCtr="0" anchor="t" bIns="91425" lIns="91425" rIns="91425" tIns="91425">
            <a:noAutofit/>
          </a:bodyPr>
          <a:lstStyle/>
          <a:p>
            <a:pPr indent="-228600" lvl="0" marL="457200" rtl="0">
              <a:spcBef>
                <a:spcPts val="0"/>
              </a:spcBef>
              <a:buFont typeface="Helvetica Neue"/>
              <a:buChar char="❖"/>
            </a:pPr>
            <a:r>
              <a:rPr lang="en-US">
                <a:latin typeface="Helvetica Neue"/>
                <a:ea typeface="Helvetica Neue"/>
                <a:cs typeface="Helvetica Neue"/>
                <a:sym typeface="Helvetica Neue"/>
              </a:rPr>
              <a:t>Sharing</a:t>
            </a:r>
          </a:p>
          <a:p>
            <a:pPr indent="-228600" lvl="1" marL="914400" rtl="0">
              <a:spcBef>
                <a:spcPts val="0"/>
              </a:spcBef>
              <a:buFont typeface="Helvetica Neue"/>
              <a:buChar char="➢"/>
            </a:pPr>
            <a:r>
              <a:rPr lang="en-US">
                <a:latin typeface="Helvetica Neue"/>
                <a:ea typeface="Helvetica Neue"/>
                <a:cs typeface="Helvetica Neue"/>
                <a:sym typeface="Helvetica Neue"/>
              </a:rPr>
              <a:t>Coverage</a:t>
            </a:r>
          </a:p>
          <a:p>
            <a:pPr indent="-228600" lvl="1" marL="914400" rtl="0">
              <a:spcBef>
                <a:spcPts val="0"/>
              </a:spcBef>
              <a:buFont typeface="Helvetica Neue"/>
              <a:buChar char="➢"/>
            </a:pPr>
            <a:r>
              <a:rPr lang="en-US">
                <a:latin typeface="Helvetica Neue"/>
                <a:ea typeface="Helvetica Neue"/>
                <a:cs typeface="Helvetica Neue"/>
                <a:sym typeface="Helvetica Neue"/>
              </a:rPr>
              <a:t>Trust</a:t>
            </a:r>
          </a:p>
          <a:p>
            <a:pPr indent="-228600" lvl="1" marL="914400" rtl="0">
              <a:spcBef>
                <a:spcPts val="0"/>
              </a:spcBef>
              <a:buFont typeface="Helvetica Neue"/>
              <a:buChar char="➢"/>
            </a:pPr>
            <a:r>
              <a:rPr lang="en-US">
                <a:latin typeface="Helvetica Neue"/>
                <a:ea typeface="Helvetica Neue"/>
                <a:cs typeface="Helvetica Neue"/>
                <a:sym typeface="Helvetica Neue"/>
              </a:rPr>
              <a:t>Creditability</a:t>
            </a:r>
          </a:p>
          <a:p>
            <a:pPr indent="-228600" lvl="1" marL="914400" rtl="0">
              <a:spcBef>
                <a:spcPts val="0"/>
              </a:spcBef>
              <a:buFont typeface="Helvetica Neue"/>
              <a:buChar char="➢"/>
            </a:pPr>
            <a:r>
              <a:rPr lang="en-US">
                <a:latin typeface="Helvetica Neue"/>
                <a:ea typeface="Helvetica Neue"/>
                <a:cs typeface="Helvetica Neue"/>
                <a:sym typeface="Helvetica Neue"/>
              </a:rPr>
              <a:t>Reliability</a:t>
            </a:r>
          </a:p>
          <a:p>
            <a:pPr indent="0" lvl="0" marL="0" rtl="0">
              <a:spcBef>
                <a:spcPts val="0"/>
              </a:spcBef>
              <a:buNone/>
            </a:pPr>
            <a:r>
              <a:t/>
            </a:r>
            <a:endParaRPr>
              <a:latin typeface="Helvetica Neue"/>
              <a:ea typeface="Helvetica Neue"/>
              <a:cs typeface="Helvetica Neue"/>
              <a:sym typeface="Helvetica Neue"/>
            </a:endParaRPr>
          </a:p>
          <a:p>
            <a:pPr indent="0" lvl="0" marL="457200" rtl="0">
              <a:lnSpc>
                <a:spcPct val="115000"/>
              </a:lnSpc>
              <a:spcBef>
                <a:spcPts val="0"/>
              </a:spcBef>
              <a:buNone/>
            </a:pPr>
            <a:r>
              <a:t/>
            </a:r>
            <a:endParaRPr>
              <a:latin typeface="Helvetica Neue"/>
              <a:ea typeface="Helvetica Neue"/>
              <a:cs typeface="Helvetica Neue"/>
              <a:sym typeface="Helvetica Neue"/>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 name="Shape 40"/>
        <p:cNvGrpSpPr/>
        <p:nvPr/>
      </p:nvGrpSpPr>
      <p:grpSpPr>
        <a:xfrm>
          <a:off x="0" y="0"/>
          <a:ext cx="0" cy="0"/>
          <a:chOff x="0" y="0"/>
          <a:chExt cx="0" cy="0"/>
        </a:xfrm>
      </p:grpSpPr>
      <p:sp>
        <p:nvSpPr>
          <p:cNvPr id="41" name="Shape 41"/>
          <p:cNvSpPr txBox="1"/>
          <p:nvPr>
            <p:ph type="title"/>
          </p:nvPr>
        </p:nvSpPr>
        <p:spPr>
          <a:xfrm>
            <a:off x="457200" y="274637"/>
            <a:ext cx="8229600" cy="1143000"/>
          </a:xfrm>
          <a:prstGeom prst="rect">
            <a:avLst/>
          </a:prstGeom>
        </p:spPr>
        <p:txBody>
          <a:bodyPr anchorCtr="0" anchor="b" bIns="91425" lIns="91425" rIns="91425" tIns="91425">
            <a:noAutofit/>
          </a:bodyPr>
          <a:lstStyle/>
          <a:p>
            <a:pPr lvl="0" rtl="0">
              <a:spcBef>
                <a:spcPts val="0"/>
              </a:spcBef>
              <a:buNone/>
            </a:pPr>
            <a:r>
              <a:rPr b="0" lang="en-US" sz="7200">
                <a:latin typeface="Garamond"/>
                <a:ea typeface="Garamond"/>
                <a:cs typeface="Garamond"/>
                <a:sym typeface="Garamond"/>
              </a:rPr>
              <a:t>Visual Verbal</a:t>
            </a:r>
          </a:p>
        </p:txBody>
      </p:sp>
      <p:sp>
        <p:nvSpPr>
          <p:cNvPr id="42" name="Shape 42"/>
          <p:cNvSpPr txBox="1"/>
          <p:nvPr>
            <p:ph idx="1" type="body"/>
          </p:nvPr>
        </p:nvSpPr>
        <p:spPr>
          <a:xfrm>
            <a:off x="457200" y="1600200"/>
            <a:ext cx="8619900" cy="4967700"/>
          </a:xfrm>
          <a:prstGeom prst="rect">
            <a:avLst/>
          </a:prstGeom>
        </p:spPr>
        <p:txBody>
          <a:bodyPr anchorCtr="0" anchor="t" bIns="91425" lIns="91425" rIns="91425" tIns="91425">
            <a:noAutofit/>
          </a:bodyPr>
          <a:lstStyle/>
          <a:p>
            <a:pPr lvl="0" rtl="0">
              <a:spcBef>
                <a:spcPts val="0"/>
              </a:spcBef>
              <a:buNone/>
            </a:pPr>
            <a:r>
              <a:rPr lang="en-US">
                <a:latin typeface="Helvetica Neue"/>
                <a:ea typeface="Helvetica Neue"/>
                <a:cs typeface="Helvetica Neue"/>
                <a:sym typeface="Helvetica Neue"/>
              </a:rPr>
              <a:t>Our vision for social media helps us build our voice as a staff. </a:t>
            </a:r>
          </a:p>
          <a:p>
            <a:pPr lvl="0" rtl="0">
              <a:spcBef>
                <a:spcPts val="0"/>
              </a:spcBef>
              <a:buNone/>
            </a:pPr>
            <a:r>
              <a:t/>
            </a:r>
            <a:endParaRPr>
              <a:latin typeface="Helvetica Neue"/>
              <a:ea typeface="Helvetica Neue"/>
              <a:cs typeface="Helvetica Neue"/>
              <a:sym typeface="Helvetica Neue"/>
            </a:endParaRPr>
          </a:p>
          <a:p>
            <a:pPr indent="-228600" lvl="0" marL="457200" rtl="0">
              <a:spcBef>
                <a:spcPts val="0"/>
              </a:spcBef>
              <a:buFont typeface="Helvetica Neue"/>
              <a:buChar char="❖"/>
            </a:pPr>
            <a:r>
              <a:rPr lang="en-US">
                <a:latin typeface="Helvetica Neue"/>
                <a:ea typeface="Helvetica Neue"/>
                <a:cs typeface="Helvetica Neue"/>
                <a:sym typeface="Helvetica Neue"/>
              </a:rPr>
              <a:t>Be consistent</a:t>
            </a:r>
          </a:p>
          <a:p>
            <a:pPr indent="-228600" lvl="0" marL="457200" rtl="0">
              <a:spcBef>
                <a:spcPts val="0"/>
              </a:spcBef>
              <a:buFont typeface="Helvetica Neue"/>
              <a:buChar char="❖"/>
            </a:pPr>
            <a:r>
              <a:rPr lang="en-US">
                <a:latin typeface="Helvetica Neue"/>
                <a:ea typeface="Helvetica Neue"/>
                <a:cs typeface="Helvetica Neue"/>
                <a:sym typeface="Helvetica Neue"/>
              </a:rPr>
              <a:t>Build community with audience</a:t>
            </a:r>
          </a:p>
          <a:p>
            <a:pPr lvl="0" rtl="0">
              <a:lnSpc>
                <a:spcPct val="115000"/>
              </a:lnSpc>
              <a:spcBef>
                <a:spcPts val="0"/>
              </a:spcBef>
              <a:buNone/>
            </a:pPr>
            <a:r>
              <a:t/>
            </a:r>
            <a:endParaRPr>
              <a:latin typeface="Helvetica Neue"/>
              <a:ea typeface="Helvetica Neue"/>
              <a:cs typeface="Helvetica Neue"/>
              <a:sym typeface="Helvetica Neue"/>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0" name="Shape 200"/>
        <p:cNvGrpSpPr/>
        <p:nvPr/>
      </p:nvGrpSpPr>
      <p:grpSpPr>
        <a:xfrm>
          <a:off x="0" y="0"/>
          <a:ext cx="0" cy="0"/>
          <a:chOff x="0" y="0"/>
          <a:chExt cx="0" cy="0"/>
        </a:xfrm>
      </p:grpSpPr>
      <p:sp>
        <p:nvSpPr>
          <p:cNvPr id="201" name="Shape 201"/>
          <p:cNvSpPr txBox="1"/>
          <p:nvPr>
            <p:ph type="title"/>
          </p:nvPr>
        </p:nvSpPr>
        <p:spPr>
          <a:xfrm>
            <a:off x="457200" y="274650"/>
            <a:ext cx="8686800" cy="1173900"/>
          </a:xfrm>
          <a:prstGeom prst="rect">
            <a:avLst/>
          </a:prstGeom>
        </p:spPr>
        <p:txBody>
          <a:bodyPr anchorCtr="0" anchor="b" bIns="91425" lIns="91425" rIns="91425" tIns="91425">
            <a:noAutofit/>
          </a:bodyPr>
          <a:lstStyle/>
          <a:p>
            <a:pPr lvl="0" rtl="0">
              <a:spcBef>
                <a:spcPts val="0"/>
              </a:spcBef>
              <a:buNone/>
            </a:pPr>
            <a:r>
              <a:rPr b="0" lang="en-US" sz="7200">
                <a:latin typeface="Garamond"/>
                <a:ea typeface="Garamond"/>
                <a:cs typeface="Garamond"/>
                <a:sym typeface="Garamond"/>
              </a:rPr>
              <a:t>Build Community</a:t>
            </a:r>
          </a:p>
        </p:txBody>
      </p:sp>
      <p:sp>
        <p:nvSpPr>
          <p:cNvPr id="202" name="Shape 202"/>
          <p:cNvSpPr txBox="1"/>
          <p:nvPr>
            <p:ph idx="1" type="body"/>
          </p:nvPr>
        </p:nvSpPr>
        <p:spPr>
          <a:xfrm>
            <a:off x="457200" y="1600200"/>
            <a:ext cx="8229600" cy="4967700"/>
          </a:xfrm>
          <a:prstGeom prst="rect">
            <a:avLst/>
          </a:prstGeom>
        </p:spPr>
        <p:txBody>
          <a:bodyPr anchorCtr="0" anchor="t" bIns="91425" lIns="91425" rIns="91425" tIns="91425">
            <a:noAutofit/>
          </a:bodyPr>
          <a:lstStyle/>
          <a:p>
            <a:pPr indent="-419100" lvl="0" marL="457200" marR="0" rtl="0" algn="l">
              <a:lnSpc>
                <a:spcPct val="100000"/>
              </a:lnSpc>
              <a:spcBef>
                <a:spcPts val="0"/>
              </a:spcBef>
              <a:spcAft>
                <a:spcPts val="0"/>
              </a:spcAft>
              <a:buClr>
                <a:schemeClr val="dk1"/>
              </a:buClr>
              <a:buSzPct val="100000"/>
              <a:buFont typeface="Helvetica Neue"/>
              <a:buChar char="❖"/>
            </a:pPr>
            <a:r>
              <a:rPr lang="en-US">
                <a:latin typeface="Helvetica Neue"/>
                <a:ea typeface="Helvetica Neue"/>
                <a:cs typeface="Helvetica Neue"/>
                <a:sym typeface="Helvetica Neue"/>
              </a:rPr>
              <a:t>Give your audience variety </a:t>
            </a:r>
          </a:p>
          <a:p>
            <a:pPr indent="-228600" lvl="0" marL="457200" marR="0" rtl="0" algn="l">
              <a:lnSpc>
                <a:spcPct val="100000"/>
              </a:lnSpc>
              <a:spcBef>
                <a:spcPts val="0"/>
              </a:spcBef>
              <a:spcAft>
                <a:spcPts val="0"/>
              </a:spcAft>
              <a:buFont typeface="Helvetica Neue"/>
              <a:buChar char="❖"/>
            </a:pPr>
            <a:r>
              <a:rPr lang="en-US">
                <a:latin typeface="Helvetica Neue"/>
                <a:ea typeface="Helvetica Neue"/>
                <a:cs typeface="Helvetica Neue"/>
                <a:sym typeface="Helvetica Neue"/>
              </a:rPr>
              <a:t>Emphasize content they want</a:t>
            </a:r>
          </a:p>
          <a:p>
            <a:pPr indent="-228600" lvl="0" marL="457200" marR="0" rtl="0" algn="l">
              <a:lnSpc>
                <a:spcPct val="100000"/>
              </a:lnSpc>
              <a:spcBef>
                <a:spcPts val="0"/>
              </a:spcBef>
              <a:spcAft>
                <a:spcPts val="0"/>
              </a:spcAft>
              <a:buFont typeface="Helvetica Neue"/>
              <a:buChar char="❖"/>
            </a:pPr>
            <a:r>
              <a:rPr lang="en-US">
                <a:latin typeface="Helvetica Neue"/>
                <a:ea typeface="Helvetica Neue"/>
                <a:cs typeface="Helvetica Neue"/>
                <a:sym typeface="Helvetica Neue"/>
              </a:rPr>
              <a:t>Never trade quality for quantity</a:t>
            </a:r>
          </a:p>
          <a:p>
            <a:pPr indent="-228600" lvl="0" marL="457200" marR="0" rtl="0" algn="l">
              <a:lnSpc>
                <a:spcPct val="100000"/>
              </a:lnSpc>
              <a:spcBef>
                <a:spcPts val="0"/>
              </a:spcBef>
              <a:spcAft>
                <a:spcPts val="0"/>
              </a:spcAft>
              <a:buFont typeface="Helvetica Neue"/>
              <a:buChar char="❖"/>
            </a:pPr>
            <a:r>
              <a:rPr lang="en-US">
                <a:latin typeface="Helvetica Neue"/>
                <a:ea typeface="Helvetica Neue"/>
                <a:cs typeface="Helvetica Neue"/>
                <a:sym typeface="Helvetica Neue"/>
              </a:rPr>
              <a:t>Have fun with audience</a:t>
            </a:r>
          </a:p>
          <a:p>
            <a:pPr indent="-228600" lvl="0" marL="457200" marR="0" rtl="0" algn="l">
              <a:lnSpc>
                <a:spcPct val="100000"/>
              </a:lnSpc>
              <a:spcBef>
                <a:spcPts val="0"/>
              </a:spcBef>
              <a:spcAft>
                <a:spcPts val="0"/>
              </a:spcAft>
              <a:buFont typeface="Helvetica Neue"/>
              <a:buChar char="❖"/>
            </a:pPr>
            <a:r>
              <a:rPr lang="en-US">
                <a:latin typeface="Helvetica Neue"/>
                <a:ea typeface="Helvetica Neue"/>
                <a:cs typeface="Helvetica Neue"/>
                <a:sym typeface="Helvetica Neue"/>
              </a:rPr>
              <a:t>They will respond will you need them</a:t>
            </a:r>
          </a:p>
          <a:p>
            <a:pPr indent="-228600" lvl="0" marL="457200" marR="0" rtl="0" algn="l">
              <a:lnSpc>
                <a:spcPct val="100000"/>
              </a:lnSpc>
              <a:spcBef>
                <a:spcPts val="0"/>
              </a:spcBef>
              <a:spcAft>
                <a:spcPts val="0"/>
              </a:spcAft>
              <a:buFont typeface="Helvetica Neue"/>
              <a:buChar char="❖"/>
            </a:pPr>
            <a:r>
              <a:rPr lang="en-US">
                <a:latin typeface="Helvetica Neue"/>
                <a:ea typeface="Helvetica Neue"/>
                <a:cs typeface="Helvetica Neue"/>
                <a:sym typeface="Helvetica Neue"/>
              </a:rPr>
              <a:t>They will bring you ideas...both directly and indirectly</a:t>
            </a: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6" name="Shape 206"/>
        <p:cNvGrpSpPr/>
        <p:nvPr/>
      </p:nvGrpSpPr>
      <p:grpSpPr>
        <a:xfrm>
          <a:off x="0" y="0"/>
          <a:ext cx="0" cy="0"/>
          <a:chOff x="0" y="0"/>
          <a:chExt cx="0" cy="0"/>
        </a:xfrm>
      </p:grpSpPr>
      <p:pic>
        <p:nvPicPr>
          <p:cNvPr descr="Screen Shot 2015-07-06 at 9.56.06 PM.png" id="207" name="Shape 207"/>
          <p:cNvPicPr preferRelativeResize="0"/>
          <p:nvPr/>
        </p:nvPicPr>
        <p:blipFill rotWithShape="1">
          <a:blip r:embed="rId3">
            <a:alphaModFix/>
          </a:blip>
          <a:srcRect b="0" l="0" r="0" t="0"/>
          <a:stretch/>
        </p:blipFill>
        <p:spPr>
          <a:xfrm>
            <a:off x="901641" y="425410"/>
            <a:ext cx="7340700" cy="60072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1" name="Shape 211"/>
        <p:cNvGrpSpPr/>
        <p:nvPr/>
      </p:nvGrpSpPr>
      <p:grpSpPr>
        <a:xfrm>
          <a:off x="0" y="0"/>
          <a:ext cx="0" cy="0"/>
          <a:chOff x="0" y="0"/>
          <a:chExt cx="0" cy="0"/>
        </a:xfrm>
      </p:grpSpPr>
      <p:pic>
        <p:nvPicPr>
          <p:cNvPr descr="Screen Shot 2015-07-06 at 9.55.31 PM.png" id="212" name="Shape 212"/>
          <p:cNvPicPr preferRelativeResize="0"/>
          <p:nvPr/>
        </p:nvPicPr>
        <p:blipFill rotWithShape="1">
          <a:blip r:embed="rId3">
            <a:alphaModFix/>
          </a:blip>
          <a:srcRect b="0" l="0" r="0" t="0"/>
          <a:stretch/>
        </p:blipFill>
        <p:spPr>
          <a:xfrm>
            <a:off x="1464742" y="363975"/>
            <a:ext cx="6214500" cy="62901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6" name="Shape 216"/>
        <p:cNvGrpSpPr/>
        <p:nvPr/>
      </p:nvGrpSpPr>
      <p:grpSpPr>
        <a:xfrm>
          <a:off x="0" y="0"/>
          <a:ext cx="0" cy="0"/>
          <a:chOff x="0" y="0"/>
          <a:chExt cx="0" cy="0"/>
        </a:xfrm>
      </p:grpSpPr>
      <p:pic>
        <p:nvPicPr>
          <p:cNvPr descr="Screen Shot 2015-07-06 at 9.57.12 PM.png" id="217" name="Shape 217"/>
          <p:cNvPicPr preferRelativeResize="0"/>
          <p:nvPr/>
        </p:nvPicPr>
        <p:blipFill rotWithShape="1">
          <a:blip r:embed="rId3">
            <a:alphaModFix/>
          </a:blip>
          <a:srcRect b="0" l="0" r="0" t="0"/>
          <a:stretch/>
        </p:blipFill>
        <p:spPr>
          <a:xfrm>
            <a:off x="35987" y="84934"/>
            <a:ext cx="9072000" cy="2982300"/>
          </a:xfrm>
          <a:prstGeom prst="rect">
            <a:avLst/>
          </a:prstGeom>
          <a:noFill/>
          <a:ln>
            <a:noFill/>
          </a:ln>
        </p:spPr>
      </p:pic>
      <p:pic>
        <p:nvPicPr>
          <p:cNvPr descr="Screen Shot 2015-07-06 at 9.57.26 PM.png" id="218" name="Shape 218"/>
          <p:cNvPicPr preferRelativeResize="0"/>
          <p:nvPr/>
        </p:nvPicPr>
        <p:blipFill rotWithShape="1">
          <a:blip r:embed="rId4">
            <a:alphaModFix/>
          </a:blip>
          <a:srcRect b="0" l="0" r="0" t="0"/>
          <a:stretch/>
        </p:blipFill>
        <p:spPr>
          <a:xfrm>
            <a:off x="0" y="1025309"/>
            <a:ext cx="6707100" cy="5905500"/>
          </a:xfrm>
          <a:prstGeom prst="rect">
            <a:avLst/>
          </a:prstGeom>
          <a:noFill/>
          <a:ln>
            <a:noFill/>
          </a:ln>
        </p:spPr>
      </p:pic>
      <p:pic>
        <p:nvPicPr>
          <p:cNvPr descr="Screen Shot 2015-07-06 at 9.57.42 PM.png" id="219" name="Shape 219"/>
          <p:cNvPicPr preferRelativeResize="0"/>
          <p:nvPr/>
        </p:nvPicPr>
        <p:blipFill rotWithShape="1">
          <a:blip r:embed="rId5">
            <a:alphaModFix/>
          </a:blip>
          <a:srcRect b="0" l="0" r="0" t="0"/>
          <a:stretch/>
        </p:blipFill>
        <p:spPr>
          <a:xfrm>
            <a:off x="771698" y="1106575"/>
            <a:ext cx="8195700" cy="5914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8"/>
                                        </p:tgtEl>
                                        <p:attrNameLst>
                                          <p:attrName>style.visibility</p:attrName>
                                        </p:attrNameLst>
                                      </p:cBhvr>
                                      <p:to>
                                        <p:strVal val="visible"/>
                                      </p:to>
                                    </p:set>
                                    <p:animEffect filter="fade" transition="in">
                                      <p:cBhvr>
                                        <p:cTn dur="1000"/>
                                        <p:tgtEl>
                                          <p:spTgt spid="2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9"/>
                                        </p:tgtEl>
                                        <p:attrNameLst>
                                          <p:attrName>style.visibility</p:attrName>
                                        </p:attrNameLst>
                                      </p:cBhvr>
                                      <p:to>
                                        <p:strVal val="visible"/>
                                      </p:to>
                                    </p:set>
                                    <p:animEffect filter="fade" transition="in">
                                      <p:cBhvr>
                                        <p:cTn dur="1000"/>
                                        <p:tgtEl>
                                          <p:spTgt spid="2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3" name="Shape 223"/>
        <p:cNvGrpSpPr/>
        <p:nvPr/>
      </p:nvGrpSpPr>
      <p:grpSpPr>
        <a:xfrm>
          <a:off x="0" y="0"/>
          <a:ext cx="0" cy="0"/>
          <a:chOff x="0" y="0"/>
          <a:chExt cx="0" cy="0"/>
        </a:xfrm>
      </p:grpSpPr>
      <p:sp>
        <p:nvSpPr>
          <p:cNvPr id="224" name="Shape 224"/>
          <p:cNvSpPr txBox="1"/>
          <p:nvPr>
            <p:ph type="title"/>
          </p:nvPr>
        </p:nvSpPr>
        <p:spPr>
          <a:xfrm>
            <a:off x="457200" y="274650"/>
            <a:ext cx="8686800" cy="1173900"/>
          </a:xfrm>
          <a:prstGeom prst="rect">
            <a:avLst/>
          </a:prstGeom>
        </p:spPr>
        <p:txBody>
          <a:bodyPr anchorCtr="0" anchor="b" bIns="91425" lIns="91425" rIns="91425" tIns="91425">
            <a:noAutofit/>
          </a:bodyPr>
          <a:lstStyle/>
          <a:p>
            <a:pPr lvl="0" rtl="0">
              <a:spcBef>
                <a:spcPts val="0"/>
              </a:spcBef>
              <a:buNone/>
            </a:pPr>
            <a:r>
              <a:rPr b="0" lang="en-US" sz="7200">
                <a:latin typeface="Garamond"/>
                <a:ea typeface="Garamond"/>
                <a:cs typeface="Garamond"/>
                <a:sym typeface="Garamond"/>
              </a:rPr>
              <a:t>Coverage</a:t>
            </a:r>
          </a:p>
        </p:txBody>
      </p:sp>
      <p:sp>
        <p:nvSpPr>
          <p:cNvPr id="225" name="Shape 225"/>
          <p:cNvSpPr txBox="1"/>
          <p:nvPr>
            <p:ph idx="1" type="body"/>
          </p:nvPr>
        </p:nvSpPr>
        <p:spPr>
          <a:xfrm>
            <a:off x="457200" y="1600200"/>
            <a:ext cx="8229600" cy="4967700"/>
          </a:xfrm>
          <a:prstGeom prst="rect">
            <a:avLst/>
          </a:prstGeom>
        </p:spPr>
        <p:txBody>
          <a:bodyPr anchorCtr="0" anchor="t" bIns="91425" lIns="91425" rIns="91425" tIns="91425">
            <a:noAutofit/>
          </a:bodyPr>
          <a:lstStyle/>
          <a:p>
            <a:pPr indent="-419100" lvl="0" marL="457200" marR="0" rtl="0" algn="l">
              <a:lnSpc>
                <a:spcPct val="100000"/>
              </a:lnSpc>
              <a:spcBef>
                <a:spcPts val="0"/>
              </a:spcBef>
              <a:spcAft>
                <a:spcPts val="0"/>
              </a:spcAft>
              <a:buClr>
                <a:schemeClr val="dk1"/>
              </a:buClr>
              <a:buSzPct val="100000"/>
              <a:buFont typeface="Helvetica Neue"/>
              <a:buChar char="❖"/>
            </a:pPr>
            <a:r>
              <a:rPr lang="en-US">
                <a:latin typeface="Helvetica Neue"/>
                <a:ea typeface="Helvetica Neue"/>
                <a:cs typeface="Helvetica Neue"/>
                <a:sym typeface="Helvetica Neue"/>
              </a:rPr>
              <a:t>Give your audience variety </a:t>
            </a:r>
          </a:p>
          <a:p>
            <a:pPr indent="-228600" lvl="0" marL="457200" marR="0" rtl="0" algn="l">
              <a:lnSpc>
                <a:spcPct val="100000"/>
              </a:lnSpc>
              <a:spcBef>
                <a:spcPts val="0"/>
              </a:spcBef>
              <a:spcAft>
                <a:spcPts val="0"/>
              </a:spcAft>
              <a:buFont typeface="Helvetica Neue"/>
              <a:buChar char="❖"/>
            </a:pPr>
            <a:r>
              <a:rPr lang="en-US">
                <a:latin typeface="Helvetica Neue"/>
                <a:ea typeface="Helvetica Neue"/>
                <a:cs typeface="Helvetica Neue"/>
                <a:sym typeface="Helvetica Neue"/>
              </a:rPr>
              <a:t>Emphasize content they want</a:t>
            </a:r>
          </a:p>
          <a:p>
            <a:pPr indent="-228600" lvl="0" marL="457200" marR="0" rtl="0" algn="l">
              <a:lnSpc>
                <a:spcPct val="100000"/>
              </a:lnSpc>
              <a:spcBef>
                <a:spcPts val="0"/>
              </a:spcBef>
              <a:spcAft>
                <a:spcPts val="0"/>
              </a:spcAft>
              <a:buFont typeface="Helvetica Neue"/>
              <a:buChar char="❖"/>
            </a:pPr>
            <a:r>
              <a:rPr lang="en-US">
                <a:latin typeface="Helvetica Neue"/>
                <a:ea typeface="Helvetica Neue"/>
                <a:cs typeface="Helvetica Neue"/>
                <a:sym typeface="Helvetica Neue"/>
              </a:rPr>
              <a:t>Never trade quality for quantity</a:t>
            </a:r>
          </a:p>
          <a:p>
            <a:pPr indent="-228600" lvl="0" marL="457200" marR="0" rtl="0" algn="l">
              <a:lnSpc>
                <a:spcPct val="100000"/>
              </a:lnSpc>
              <a:spcBef>
                <a:spcPts val="0"/>
              </a:spcBef>
              <a:spcAft>
                <a:spcPts val="0"/>
              </a:spcAft>
              <a:buFont typeface="Helvetica Neue"/>
              <a:buChar char="❖"/>
            </a:pPr>
            <a:r>
              <a:rPr lang="en-US">
                <a:latin typeface="Helvetica Neue"/>
                <a:ea typeface="Helvetica Neue"/>
                <a:cs typeface="Helvetica Neue"/>
                <a:sym typeface="Helvetica Neue"/>
              </a:rPr>
              <a:t>Have fun with audience</a:t>
            </a:r>
          </a:p>
          <a:p>
            <a:pPr indent="-228600" lvl="0" marL="457200" marR="0" rtl="0" algn="l">
              <a:lnSpc>
                <a:spcPct val="100000"/>
              </a:lnSpc>
              <a:spcBef>
                <a:spcPts val="0"/>
              </a:spcBef>
              <a:spcAft>
                <a:spcPts val="0"/>
              </a:spcAft>
              <a:buFont typeface="Helvetica Neue"/>
              <a:buChar char="❖"/>
            </a:pPr>
            <a:r>
              <a:rPr lang="en-US">
                <a:latin typeface="Helvetica Neue"/>
                <a:ea typeface="Helvetica Neue"/>
                <a:cs typeface="Helvetica Neue"/>
                <a:sym typeface="Helvetica Neue"/>
              </a:rPr>
              <a:t>They will respond will you need them</a:t>
            </a:r>
          </a:p>
          <a:p>
            <a:pPr indent="-228600" lvl="0" marL="457200" marR="0" rtl="0" algn="l">
              <a:lnSpc>
                <a:spcPct val="100000"/>
              </a:lnSpc>
              <a:spcBef>
                <a:spcPts val="0"/>
              </a:spcBef>
              <a:spcAft>
                <a:spcPts val="0"/>
              </a:spcAft>
              <a:buFont typeface="Helvetica Neue"/>
              <a:buChar char="❖"/>
            </a:pPr>
            <a:r>
              <a:rPr lang="en-US">
                <a:latin typeface="Helvetica Neue"/>
                <a:ea typeface="Helvetica Neue"/>
                <a:cs typeface="Helvetica Neue"/>
                <a:sym typeface="Helvetica Neue"/>
              </a:rPr>
              <a:t>They will bring you ideas...both directly and indirectly</a:t>
            </a: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9" name="Shape 229"/>
        <p:cNvGrpSpPr/>
        <p:nvPr/>
      </p:nvGrpSpPr>
      <p:grpSpPr>
        <a:xfrm>
          <a:off x="0" y="0"/>
          <a:ext cx="0" cy="0"/>
          <a:chOff x="0" y="0"/>
          <a:chExt cx="0" cy="0"/>
        </a:xfrm>
      </p:grpSpPr>
      <p:pic>
        <p:nvPicPr>
          <p:cNvPr descr="Screen Shot 2016-04-15 at 9.47.06 AM.png" id="230" name="Shape 230"/>
          <p:cNvPicPr preferRelativeResize="0"/>
          <p:nvPr/>
        </p:nvPicPr>
        <p:blipFill rotWithShape="1">
          <a:blip r:embed="rId3">
            <a:alphaModFix/>
          </a:blip>
          <a:srcRect b="0" l="0" r="0" t="0"/>
          <a:stretch/>
        </p:blipFill>
        <p:spPr>
          <a:xfrm>
            <a:off x="1553641" y="568229"/>
            <a:ext cx="3517800" cy="5372100"/>
          </a:xfrm>
          <a:prstGeom prst="rect">
            <a:avLst/>
          </a:prstGeom>
          <a:noFill/>
          <a:ln>
            <a:noFill/>
          </a:ln>
        </p:spPr>
      </p:pic>
      <p:pic>
        <p:nvPicPr>
          <p:cNvPr descr="Screen Shot 2016-04-15 at 9.55.39 AM.png" id="231" name="Shape 231"/>
          <p:cNvPicPr preferRelativeResize="0"/>
          <p:nvPr/>
        </p:nvPicPr>
        <p:blipFill rotWithShape="1">
          <a:blip r:embed="rId4">
            <a:alphaModFix/>
          </a:blip>
          <a:srcRect b="0" l="0" r="0" t="0"/>
          <a:stretch/>
        </p:blipFill>
        <p:spPr>
          <a:xfrm>
            <a:off x="5071450" y="400054"/>
            <a:ext cx="1816200" cy="605789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5" name="Shape 235"/>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 name="Shape 46"/>
        <p:cNvGrpSpPr/>
        <p:nvPr/>
      </p:nvGrpSpPr>
      <p:grpSpPr>
        <a:xfrm>
          <a:off x="0" y="0"/>
          <a:ext cx="0" cy="0"/>
          <a:chOff x="0" y="0"/>
          <a:chExt cx="0" cy="0"/>
        </a:xfrm>
      </p:grpSpPr>
      <p:sp>
        <p:nvSpPr>
          <p:cNvPr id="47" name="Shape 47"/>
          <p:cNvSpPr txBox="1"/>
          <p:nvPr>
            <p:ph type="title"/>
          </p:nvPr>
        </p:nvSpPr>
        <p:spPr>
          <a:xfrm>
            <a:off x="457200" y="274637"/>
            <a:ext cx="8229600" cy="1143000"/>
          </a:xfrm>
          <a:prstGeom prst="rect">
            <a:avLst/>
          </a:prstGeom>
        </p:spPr>
        <p:txBody>
          <a:bodyPr anchorCtr="0" anchor="b" bIns="91425" lIns="91425" rIns="91425" tIns="91425">
            <a:noAutofit/>
          </a:bodyPr>
          <a:lstStyle/>
          <a:p>
            <a:pPr lvl="0" rtl="0">
              <a:spcBef>
                <a:spcPts val="0"/>
              </a:spcBef>
              <a:buNone/>
            </a:pPr>
            <a:r>
              <a:rPr b="0" lang="en-US" sz="7200">
                <a:latin typeface="Garamond"/>
                <a:ea typeface="Garamond"/>
                <a:cs typeface="Garamond"/>
                <a:sym typeface="Garamond"/>
              </a:rPr>
              <a:t>Audience</a:t>
            </a:r>
          </a:p>
        </p:txBody>
      </p:sp>
      <p:sp>
        <p:nvSpPr>
          <p:cNvPr id="48" name="Shape 48"/>
          <p:cNvSpPr txBox="1"/>
          <p:nvPr>
            <p:ph idx="1" type="body"/>
          </p:nvPr>
        </p:nvSpPr>
        <p:spPr>
          <a:xfrm>
            <a:off x="457200" y="1600200"/>
            <a:ext cx="8229600" cy="4967700"/>
          </a:xfrm>
          <a:prstGeom prst="rect">
            <a:avLst/>
          </a:prstGeom>
        </p:spPr>
        <p:txBody>
          <a:bodyPr anchorCtr="0" anchor="t" bIns="91425" lIns="91425" rIns="91425" tIns="91425">
            <a:noAutofit/>
          </a:bodyPr>
          <a:lstStyle/>
          <a:p>
            <a:pPr indent="-228600" lvl="0" marL="457200" rtl="0">
              <a:spcBef>
                <a:spcPts val="0"/>
              </a:spcBef>
              <a:buFont typeface="Helvetica Neue"/>
              <a:buChar char="❖"/>
            </a:pPr>
            <a:r>
              <a:rPr lang="en-US">
                <a:latin typeface="Helvetica Neue"/>
                <a:ea typeface="Helvetica Neue"/>
                <a:cs typeface="Helvetica Neue"/>
                <a:sym typeface="Helvetica Neue"/>
              </a:rPr>
              <a:t>We need to be where they are</a:t>
            </a:r>
          </a:p>
          <a:p>
            <a:pPr indent="-228600" lvl="0" marL="457200" rtl="0">
              <a:spcBef>
                <a:spcPts val="0"/>
              </a:spcBef>
              <a:buFont typeface="Helvetica Neue"/>
              <a:buChar char="❖"/>
            </a:pPr>
            <a:r>
              <a:rPr lang="en-US">
                <a:latin typeface="Helvetica Neue"/>
                <a:ea typeface="Helvetica Neue"/>
                <a:cs typeface="Helvetica Neue"/>
                <a:sym typeface="Helvetica Neue"/>
              </a:rPr>
              <a:t>Learn who target audience is</a:t>
            </a:r>
          </a:p>
          <a:p>
            <a:pPr indent="-228600" lvl="0" marL="457200" rtl="0">
              <a:spcBef>
                <a:spcPts val="0"/>
              </a:spcBef>
              <a:buFont typeface="Helvetica Neue"/>
              <a:buChar char="❖"/>
            </a:pPr>
            <a:r>
              <a:rPr lang="en-US">
                <a:latin typeface="Helvetica Neue"/>
                <a:ea typeface="Helvetica Neue"/>
                <a:cs typeface="Helvetica Neue"/>
                <a:sym typeface="Helvetica Neue"/>
              </a:rPr>
              <a:t>From our audience will learn:</a:t>
            </a:r>
          </a:p>
          <a:p>
            <a:pPr indent="-228600" lvl="1" marL="914400" rtl="0">
              <a:spcBef>
                <a:spcPts val="0"/>
              </a:spcBef>
              <a:buFont typeface="Helvetica Neue"/>
              <a:buChar char="➢"/>
            </a:pPr>
            <a:r>
              <a:rPr lang="en-US">
                <a:latin typeface="Helvetica Neue"/>
                <a:ea typeface="Helvetica Neue"/>
                <a:cs typeface="Helvetica Neue"/>
                <a:sym typeface="Helvetica Neue"/>
              </a:rPr>
              <a:t>likes, dislikes</a:t>
            </a:r>
          </a:p>
          <a:p>
            <a:pPr indent="-228600" lvl="1" marL="914400" rtl="0">
              <a:spcBef>
                <a:spcPts val="0"/>
              </a:spcBef>
              <a:buFont typeface="Helvetica Neue"/>
              <a:buChar char="➢"/>
            </a:pPr>
            <a:r>
              <a:rPr lang="en-US">
                <a:latin typeface="Helvetica Neue"/>
                <a:ea typeface="Helvetica Neue"/>
                <a:cs typeface="Helvetica Neue"/>
                <a:sym typeface="Helvetica Neue"/>
              </a:rPr>
              <a:t>values</a:t>
            </a:r>
          </a:p>
          <a:p>
            <a:pPr indent="-228600" lvl="1" marL="914400" rtl="0">
              <a:spcBef>
                <a:spcPts val="0"/>
              </a:spcBef>
              <a:buFont typeface="Helvetica Neue"/>
              <a:buChar char="➢"/>
            </a:pPr>
            <a:r>
              <a:rPr lang="en-US">
                <a:latin typeface="Helvetica Neue"/>
                <a:ea typeface="Helvetica Neue"/>
                <a:cs typeface="Helvetica Neue"/>
                <a:sym typeface="Helvetica Neue"/>
              </a:rPr>
              <a:t>beliefs</a:t>
            </a:r>
          </a:p>
          <a:p>
            <a:pPr indent="-228600" lvl="1" marL="914400" rtl="0">
              <a:spcBef>
                <a:spcPts val="0"/>
              </a:spcBef>
              <a:buFont typeface="Helvetica Neue"/>
              <a:buChar char="➢"/>
            </a:pPr>
            <a:r>
              <a:rPr lang="en-US">
                <a:latin typeface="Helvetica Neue"/>
                <a:ea typeface="Helvetica Neue"/>
                <a:cs typeface="Helvetica Neue"/>
                <a:sym typeface="Helvetica Neue"/>
              </a:rPr>
              <a:t>behaviors</a:t>
            </a:r>
          </a:p>
          <a:p>
            <a:pPr indent="-228600" lvl="1" marL="914400" rtl="0">
              <a:spcBef>
                <a:spcPts val="0"/>
              </a:spcBef>
              <a:buFont typeface="Helvetica Neue"/>
              <a:buChar char="➢"/>
            </a:pPr>
            <a:r>
              <a:rPr lang="en-US">
                <a:latin typeface="Helvetica Neue"/>
                <a:ea typeface="Helvetica Neue"/>
                <a:cs typeface="Helvetica Neue"/>
                <a:sym typeface="Helvetica Neue"/>
              </a:rPr>
              <a:t>relationships</a:t>
            </a:r>
          </a:p>
          <a:p>
            <a:pPr indent="-228600" lvl="1" marL="914400" rtl="0">
              <a:spcBef>
                <a:spcPts val="0"/>
              </a:spcBef>
              <a:buFont typeface="Helvetica Neue"/>
              <a:buChar char="➢"/>
            </a:pPr>
            <a:r>
              <a:rPr lang="en-US">
                <a:latin typeface="Helvetica Neue"/>
                <a:ea typeface="Helvetica Neue"/>
                <a:cs typeface="Helvetica Neue"/>
                <a:sym typeface="Helvetica Neue"/>
              </a:rPr>
              <a:t>environment</a:t>
            </a:r>
          </a:p>
          <a:p>
            <a:pPr indent="0" lvl="0" marL="457200" rtl="0">
              <a:spcBef>
                <a:spcPts val="0"/>
              </a:spcBef>
              <a:buNone/>
            </a:pPr>
            <a:r>
              <a:rPr lang="en-US">
                <a:latin typeface="Helvetica Neue"/>
                <a:ea typeface="Helvetica Neue"/>
                <a:cs typeface="Helvetica Neue"/>
                <a:sym typeface="Helvetica Neue"/>
              </a:rPr>
              <a:t> </a:t>
            </a:r>
          </a:p>
          <a:p>
            <a:pPr lvl="0" rtl="0">
              <a:spcBef>
                <a:spcPts val="0"/>
              </a:spcBef>
              <a:buNone/>
            </a:pPr>
            <a:r>
              <a:t/>
            </a:r>
            <a:endParaRPr>
              <a:latin typeface="Helvetica Neue"/>
              <a:ea typeface="Helvetica Neue"/>
              <a:cs typeface="Helvetica Neue"/>
              <a:sym typeface="Helvetica Neue"/>
            </a:endParaRPr>
          </a:p>
          <a:p>
            <a:pPr lvl="0" rtl="0">
              <a:lnSpc>
                <a:spcPct val="115000"/>
              </a:lnSpc>
              <a:spcBef>
                <a:spcPts val="0"/>
              </a:spcBef>
              <a:buNone/>
            </a:pPr>
            <a:r>
              <a:t/>
            </a:r>
            <a:endParaRPr>
              <a:latin typeface="Helvetica Neue"/>
              <a:ea typeface="Helvetica Neue"/>
              <a:cs typeface="Helvetica Neue"/>
              <a:sym typeface="Helvetica Neue"/>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 name="Shape 52"/>
        <p:cNvGrpSpPr/>
        <p:nvPr/>
      </p:nvGrpSpPr>
      <p:grpSpPr>
        <a:xfrm>
          <a:off x="0" y="0"/>
          <a:ext cx="0" cy="0"/>
          <a:chOff x="0" y="0"/>
          <a:chExt cx="0" cy="0"/>
        </a:xfrm>
      </p:grpSpPr>
      <p:sp>
        <p:nvSpPr>
          <p:cNvPr id="53" name="Shape 53"/>
          <p:cNvSpPr txBox="1"/>
          <p:nvPr>
            <p:ph type="title"/>
          </p:nvPr>
        </p:nvSpPr>
        <p:spPr>
          <a:xfrm>
            <a:off x="457200" y="274637"/>
            <a:ext cx="8229600" cy="1143000"/>
          </a:xfrm>
          <a:prstGeom prst="rect">
            <a:avLst/>
          </a:prstGeom>
        </p:spPr>
        <p:txBody>
          <a:bodyPr anchorCtr="0" anchor="b" bIns="91425" lIns="91425" rIns="91425" tIns="91425">
            <a:noAutofit/>
          </a:bodyPr>
          <a:lstStyle/>
          <a:p>
            <a:pPr lvl="0" rtl="0">
              <a:spcBef>
                <a:spcPts val="0"/>
              </a:spcBef>
              <a:buNone/>
            </a:pPr>
            <a:r>
              <a:rPr b="0" lang="en-US" sz="7200">
                <a:latin typeface="Garamond"/>
                <a:ea typeface="Garamond"/>
                <a:cs typeface="Garamond"/>
                <a:sym typeface="Garamond"/>
              </a:rPr>
              <a:t>Social Experiment</a:t>
            </a:r>
          </a:p>
        </p:txBody>
      </p:sp>
      <p:sp>
        <p:nvSpPr>
          <p:cNvPr id="54" name="Shape 54"/>
          <p:cNvSpPr txBox="1"/>
          <p:nvPr>
            <p:ph idx="1" type="body"/>
          </p:nvPr>
        </p:nvSpPr>
        <p:spPr>
          <a:xfrm>
            <a:off x="457200" y="1528850"/>
            <a:ext cx="8229600" cy="5039100"/>
          </a:xfrm>
          <a:prstGeom prst="rect">
            <a:avLst/>
          </a:prstGeom>
        </p:spPr>
        <p:txBody>
          <a:bodyPr anchorCtr="0" anchor="t" bIns="91425" lIns="91425" rIns="91425" tIns="91425">
            <a:noAutofit/>
          </a:bodyPr>
          <a:lstStyle/>
          <a:p>
            <a:pPr lvl="0" rtl="0" algn="l">
              <a:lnSpc>
                <a:spcPct val="150000"/>
              </a:lnSpc>
              <a:spcBef>
                <a:spcPts val="0"/>
              </a:spcBef>
              <a:buNone/>
            </a:pPr>
            <a:r>
              <a:rPr lang="en-US" sz="3600">
                <a:latin typeface="Helvetica Neue"/>
                <a:ea typeface="Helvetica Neue"/>
                <a:cs typeface="Helvetica Neue"/>
                <a:sym typeface="Helvetica Neue"/>
              </a:rPr>
              <a:t>build VOICE</a:t>
            </a:r>
          </a:p>
          <a:p>
            <a:pPr lvl="0" rtl="0" algn="l">
              <a:lnSpc>
                <a:spcPct val="150000"/>
              </a:lnSpc>
              <a:spcBef>
                <a:spcPts val="0"/>
              </a:spcBef>
              <a:buNone/>
            </a:pPr>
            <a:r>
              <a:rPr lang="en-US" sz="4800">
                <a:latin typeface="Helvetica Neue"/>
                <a:ea typeface="Helvetica Neue"/>
                <a:cs typeface="Helvetica Neue"/>
                <a:sym typeface="Helvetica Neue"/>
              </a:rPr>
              <a:t>build FOLLOWING</a:t>
            </a:r>
          </a:p>
          <a:p>
            <a:pPr lvl="0" rtl="0" algn="l">
              <a:lnSpc>
                <a:spcPct val="150000"/>
              </a:lnSpc>
              <a:spcBef>
                <a:spcPts val="0"/>
              </a:spcBef>
              <a:buNone/>
            </a:pPr>
            <a:r>
              <a:rPr lang="en-US" sz="6000">
                <a:latin typeface="Helvetica Neue"/>
                <a:ea typeface="Helvetica Neue"/>
                <a:cs typeface="Helvetica Neue"/>
                <a:sym typeface="Helvetica Neue"/>
              </a:rPr>
              <a:t>build EXPERIENCES</a:t>
            </a:r>
          </a:p>
          <a:p>
            <a:pPr lvl="0" rtl="0" algn="l">
              <a:lnSpc>
                <a:spcPct val="150000"/>
              </a:lnSpc>
              <a:spcBef>
                <a:spcPts val="0"/>
              </a:spcBef>
              <a:buNone/>
            </a:pPr>
            <a:r>
              <a:rPr lang="en-US" sz="7200">
                <a:latin typeface="Helvetica Neue"/>
                <a:ea typeface="Helvetica Neue"/>
                <a:cs typeface="Helvetica Neue"/>
                <a:sym typeface="Helvetica Neue"/>
              </a:rPr>
              <a:t>build COMMUNITY</a:t>
            </a:r>
          </a:p>
          <a:p>
            <a:pPr lvl="0" rtl="0" algn="ctr">
              <a:spcBef>
                <a:spcPts val="0"/>
              </a:spcBef>
              <a:buNone/>
            </a:pPr>
            <a:r>
              <a:t/>
            </a:r>
            <a:endParaRPr>
              <a:latin typeface="Helvetica Neue"/>
              <a:ea typeface="Helvetica Neue"/>
              <a:cs typeface="Helvetica Neue"/>
              <a:sym typeface="Helvetica Neue"/>
            </a:endParaRPr>
          </a:p>
          <a:p>
            <a:pPr lvl="0" rtl="0" algn="ctr">
              <a:spcBef>
                <a:spcPts val="0"/>
              </a:spcBef>
              <a:buNone/>
            </a:pPr>
            <a:r>
              <a:t/>
            </a:r>
            <a:endParaRPr>
              <a:latin typeface="Helvetica Neue"/>
              <a:ea typeface="Helvetica Neue"/>
              <a:cs typeface="Helvetica Neue"/>
              <a:sym typeface="Helvetica Neue"/>
            </a:endParaRPr>
          </a:p>
          <a:p>
            <a:pPr lvl="0" rtl="0" algn="ctr">
              <a:lnSpc>
                <a:spcPct val="115000"/>
              </a:lnSpc>
              <a:spcBef>
                <a:spcPts val="0"/>
              </a:spcBef>
              <a:buNone/>
            </a:pPr>
            <a:r>
              <a:t/>
            </a:r>
            <a:endParaRPr>
              <a:latin typeface="Helvetica Neue"/>
              <a:ea typeface="Helvetica Neue"/>
              <a:cs typeface="Helvetica Neue"/>
              <a:sym typeface="Helvetica Neue"/>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 name="Shape 58"/>
        <p:cNvGrpSpPr/>
        <p:nvPr/>
      </p:nvGrpSpPr>
      <p:grpSpPr>
        <a:xfrm>
          <a:off x="0" y="0"/>
          <a:ext cx="0" cy="0"/>
          <a:chOff x="0" y="0"/>
          <a:chExt cx="0" cy="0"/>
        </a:xfrm>
      </p:grpSpPr>
      <p:sp>
        <p:nvSpPr>
          <p:cNvPr id="59" name="Shape 59"/>
          <p:cNvSpPr txBox="1"/>
          <p:nvPr>
            <p:ph type="title"/>
          </p:nvPr>
        </p:nvSpPr>
        <p:spPr>
          <a:xfrm>
            <a:off x="457200" y="274650"/>
            <a:ext cx="8686800" cy="1173900"/>
          </a:xfrm>
          <a:prstGeom prst="rect">
            <a:avLst/>
          </a:prstGeom>
        </p:spPr>
        <p:txBody>
          <a:bodyPr anchorCtr="0" anchor="b" bIns="91425" lIns="91425" rIns="91425" tIns="91425">
            <a:noAutofit/>
          </a:bodyPr>
          <a:lstStyle/>
          <a:p>
            <a:pPr lvl="0" rtl="0">
              <a:spcBef>
                <a:spcPts val="0"/>
              </a:spcBef>
              <a:buNone/>
            </a:pPr>
            <a:r>
              <a:rPr b="0" lang="en-US" sz="7200">
                <a:latin typeface="Garamond"/>
                <a:ea typeface="Garamond"/>
                <a:cs typeface="Garamond"/>
                <a:sym typeface="Garamond"/>
              </a:rPr>
              <a:t>Action Plan</a:t>
            </a:r>
          </a:p>
        </p:txBody>
      </p:sp>
      <p:sp>
        <p:nvSpPr>
          <p:cNvPr id="60" name="Shape 60"/>
          <p:cNvSpPr txBox="1"/>
          <p:nvPr>
            <p:ph idx="1" type="body"/>
          </p:nvPr>
        </p:nvSpPr>
        <p:spPr>
          <a:xfrm>
            <a:off x="457200" y="1600200"/>
            <a:ext cx="8229600" cy="4967700"/>
          </a:xfrm>
          <a:prstGeom prst="rect">
            <a:avLst/>
          </a:prstGeom>
        </p:spPr>
        <p:txBody>
          <a:bodyPr anchorCtr="0" anchor="t" bIns="91425" lIns="91425" rIns="91425" tIns="91425">
            <a:noAutofit/>
          </a:bodyPr>
          <a:lstStyle/>
          <a:p>
            <a:pPr indent="-228600" lvl="0" marL="457200" rtl="0">
              <a:spcBef>
                <a:spcPts val="0"/>
              </a:spcBef>
              <a:buFont typeface="Helvetica Neue"/>
              <a:buChar char="❖"/>
            </a:pPr>
            <a:r>
              <a:rPr lang="en-US">
                <a:latin typeface="Helvetica Neue"/>
                <a:ea typeface="Helvetica Neue"/>
                <a:cs typeface="Helvetica Neue"/>
                <a:sym typeface="Helvetica Neue"/>
              </a:rPr>
              <a:t>Create content to share</a:t>
            </a:r>
          </a:p>
          <a:p>
            <a:pPr indent="-228600" lvl="1" marL="914400" rtl="0">
              <a:spcBef>
                <a:spcPts val="0"/>
              </a:spcBef>
              <a:buFont typeface="Helvetica Neue"/>
              <a:buChar char="➢"/>
            </a:pPr>
            <a:r>
              <a:rPr lang="en-US">
                <a:latin typeface="Helvetica Neue"/>
                <a:ea typeface="Helvetica Neue"/>
                <a:cs typeface="Helvetica Neue"/>
                <a:sym typeface="Helvetica Neue"/>
              </a:rPr>
              <a:t>Photos</a:t>
            </a:r>
          </a:p>
          <a:p>
            <a:pPr indent="-228600" lvl="1" marL="914400" rtl="0">
              <a:spcBef>
                <a:spcPts val="0"/>
              </a:spcBef>
              <a:buFont typeface="Helvetica Neue"/>
              <a:buChar char="➢"/>
            </a:pPr>
            <a:r>
              <a:rPr lang="en-US">
                <a:latin typeface="Helvetica Neue"/>
                <a:ea typeface="Helvetica Neue"/>
                <a:cs typeface="Helvetica Neue"/>
                <a:sym typeface="Helvetica Neue"/>
              </a:rPr>
              <a:t>Stories</a:t>
            </a:r>
          </a:p>
          <a:p>
            <a:pPr indent="-228600" lvl="1" marL="914400" rtl="0">
              <a:spcBef>
                <a:spcPts val="0"/>
              </a:spcBef>
              <a:buFont typeface="Helvetica Neue"/>
              <a:buChar char="➢"/>
            </a:pPr>
            <a:r>
              <a:rPr lang="en-US">
                <a:latin typeface="Helvetica Neue"/>
                <a:ea typeface="Helvetica Neue"/>
                <a:cs typeface="Helvetica Neue"/>
                <a:sym typeface="Helvetica Neue"/>
              </a:rPr>
              <a:t>Personalities </a:t>
            </a:r>
          </a:p>
          <a:p>
            <a:pPr indent="0" lvl="0" marL="457200" rtl="0">
              <a:spcBef>
                <a:spcPts val="0"/>
              </a:spcBef>
              <a:buNone/>
            </a:pPr>
            <a:r>
              <a:t/>
            </a:r>
            <a:endParaRPr>
              <a:latin typeface="Helvetica Neue"/>
              <a:ea typeface="Helvetica Neue"/>
              <a:cs typeface="Helvetica Neue"/>
              <a:sym typeface="Helvetica Neue"/>
            </a:endParaRPr>
          </a:p>
          <a:p>
            <a:pPr indent="-228600" lvl="0" marL="457200" rtl="0">
              <a:spcBef>
                <a:spcPts val="0"/>
              </a:spcBef>
              <a:buFont typeface="Helvetica Neue"/>
              <a:buChar char="❖"/>
            </a:pPr>
            <a:r>
              <a:rPr lang="en-US">
                <a:latin typeface="Helvetica Neue"/>
                <a:ea typeface="Helvetica Neue"/>
                <a:cs typeface="Helvetica Neue"/>
                <a:sym typeface="Helvetica Neue"/>
              </a:rPr>
              <a:t>Cultivate &amp; generate new ideas</a:t>
            </a:r>
          </a:p>
          <a:p>
            <a:pPr indent="-228600" lvl="1" marL="914400" rtl="0">
              <a:spcBef>
                <a:spcPts val="0"/>
              </a:spcBef>
              <a:buFont typeface="Helvetica Neue"/>
              <a:buChar char="➢"/>
            </a:pPr>
            <a:r>
              <a:rPr lang="en-US">
                <a:latin typeface="Helvetica Neue"/>
                <a:ea typeface="Helvetica Neue"/>
                <a:cs typeface="Helvetica Neue"/>
                <a:sym typeface="Helvetica Neue"/>
              </a:rPr>
              <a:t>Using the audience's photos, stories, personalities how can it influence our story gathering process, how can our audience help us develop new story ideas</a:t>
            </a:r>
          </a:p>
          <a:p>
            <a:pPr indent="0" lvl="0" marL="457200" rtl="0">
              <a:spcBef>
                <a:spcPts val="0"/>
              </a:spcBef>
              <a:buNone/>
            </a:pPr>
            <a:r>
              <a:rPr lang="en-US">
                <a:latin typeface="Helvetica Neue"/>
                <a:ea typeface="Helvetica Neue"/>
                <a:cs typeface="Helvetica Neue"/>
                <a:sym typeface="Helvetica Neue"/>
              </a:rPr>
              <a:t>  </a:t>
            </a:r>
          </a:p>
          <a:p>
            <a:pPr lvl="0" rtl="0">
              <a:spcBef>
                <a:spcPts val="0"/>
              </a:spcBef>
              <a:buNone/>
            </a:pPr>
            <a:r>
              <a:t/>
            </a:r>
            <a:endParaRPr>
              <a:latin typeface="Helvetica Neue"/>
              <a:ea typeface="Helvetica Neue"/>
              <a:cs typeface="Helvetica Neue"/>
              <a:sym typeface="Helvetica Neue"/>
            </a:endParaRPr>
          </a:p>
          <a:p>
            <a:pPr lvl="0" rtl="0">
              <a:lnSpc>
                <a:spcPct val="115000"/>
              </a:lnSpc>
              <a:spcBef>
                <a:spcPts val="0"/>
              </a:spcBef>
              <a:buNone/>
            </a:pPr>
            <a:r>
              <a:t/>
            </a:r>
            <a:endParaRPr>
              <a:latin typeface="Helvetica Neue"/>
              <a:ea typeface="Helvetica Neue"/>
              <a:cs typeface="Helvetica Neue"/>
              <a:sym typeface="Helvetica Neue"/>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 name="Shape 64"/>
        <p:cNvGrpSpPr/>
        <p:nvPr/>
      </p:nvGrpSpPr>
      <p:grpSpPr>
        <a:xfrm>
          <a:off x="0" y="0"/>
          <a:ext cx="0" cy="0"/>
          <a:chOff x="0" y="0"/>
          <a:chExt cx="0" cy="0"/>
        </a:xfrm>
      </p:grpSpPr>
      <p:sp>
        <p:nvSpPr>
          <p:cNvPr id="65" name="Shape 65"/>
          <p:cNvSpPr txBox="1"/>
          <p:nvPr>
            <p:ph type="title"/>
          </p:nvPr>
        </p:nvSpPr>
        <p:spPr>
          <a:xfrm>
            <a:off x="457200" y="274650"/>
            <a:ext cx="8686800" cy="1173900"/>
          </a:xfrm>
          <a:prstGeom prst="rect">
            <a:avLst/>
          </a:prstGeom>
        </p:spPr>
        <p:txBody>
          <a:bodyPr anchorCtr="0" anchor="b" bIns="91425" lIns="91425" rIns="91425" tIns="91425">
            <a:noAutofit/>
          </a:bodyPr>
          <a:lstStyle/>
          <a:p>
            <a:pPr lvl="0" rtl="0">
              <a:spcBef>
                <a:spcPts val="0"/>
              </a:spcBef>
              <a:buNone/>
            </a:pPr>
            <a:r>
              <a:rPr b="0" lang="en-US" sz="7200">
                <a:latin typeface="Garamond"/>
                <a:ea typeface="Garamond"/>
                <a:cs typeface="Garamond"/>
                <a:sym typeface="Garamond"/>
              </a:rPr>
              <a:t>Build Voice</a:t>
            </a:r>
          </a:p>
        </p:txBody>
      </p:sp>
      <p:sp>
        <p:nvSpPr>
          <p:cNvPr id="66" name="Shape 66"/>
          <p:cNvSpPr txBox="1"/>
          <p:nvPr>
            <p:ph idx="1" type="body"/>
          </p:nvPr>
        </p:nvSpPr>
        <p:spPr>
          <a:xfrm>
            <a:off x="457200" y="1600200"/>
            <a:ext cx="8229600" cy="4967700"/>
          </a:xfrm>
          <a:prstGeom prst="rect">
            <a:avLst/>
          </a:prstGeom>
        </p:spPr>
        <p:txBody>
          <a:bodyPr anchorCtr="0" anchor="t" bIns="91425" lIns="91425" rIns="91425" tIns="91425">
            <a:noAutofit/>
          </a:bodyPr>
          <a:lstStyle/>
          <a:p>
            <a:pPr indent="-228600" lvl="0" marL="457200" rtl="0">
              <a:spcBef>
                <a:spcPts val="0"/>
              </a:spcBef>
              <a:buFont typeface="Helvetica Neue"/>
              <a:buChar char="❖"/>
            </a:pPr>
            <a:r>
              <a:rPr lang="en-US">
                <a:latin typeface="Helvetica Neue"/>
                <a:ea typeface="Helvetica Neue"/>
                <a:cs typeface="Helvetica Neue"/>
                <a:sym typeface="Helvetica Neue"/>
              </a:rPr>
              <a:t>Journalism is journalism so the reporting goal is the same </a:t>
            </a:r>
          </a:p>
          <a:p>
            <a:pPr indent="-228600" lvl="1" marL="914400" rtl="0">
              <a:spcBef>
                <a:spcPts val="0"/>
              </a:spcBef>
              <a:buFont typeface="Helvetica Neue"/>
              <a:buChar char="➢"/>
            </a:pPr>
            <a:r>
              <a:rPr lang="en-US">
                <a:latin typeface="Helvetica Neue"/>
                <a:ea typeface="Helvetica Neue"/>
                <a:cs typeface="Helvetica Neue"/>
                <a:sym typeface="Helvetica Neue"/>
              </a:rPr>
              <a:t>Inform</a:t>
            </a:r>
          </a:p>
          <a:p>
            <a:pPr indent="-228600" lvl="1" marL="914400" rtl="0">
              <a:spcBef>
                <a:spcPts val="0"/>
              </a:spcBef>
              <a:buFont typeface="Helvetica Neue"/>
              <a:buChar char="➢"/>
            </a:pPr>
            <a:r>
              <a:rPr lang="en-US">
                <a:latin typeface="Helvetica Neue"/>
                <a:ea typeface="Helvetica Neue"/>
                <a:cs typeface="Helvetica Neue"/>
                <a:sym typeface="Helvetica Neue"/>
              </a:rPr>
              <a:t>Educate</a:t>
            </a:r>
          </a:p>
          <a:p>
            <a:pPr indent="-228600" lvl="1" marL="914400" rtl="0">
              <a:spcBef>
                <a:spcPts val="0"/>
              </a:spcBef>
              <a:buFont typeface="Helvetica Neue"/>
              <a:buChar char="➢"/>
            </a:pPr>
            <a:r>
              <a:rPr lang="en-US">
                <a:latin typeface="Helvetica Neue"/>
                <a:ea typeface="Helvetica Neue"/>
                <a:cs typeface="Helvetica Neue"/>
                <a:sym typeface="Helvetica Neue"/>
              </a:rPr>
              <a:t>Entertain</a:t>
            </a:r>
          </a:p>
          <a:p>
            <a:pPr lvl="0" rtl="0">
              <a:lnSpc>
                <a:spcPct val="115000"/>
              </a:lnSpc>
              <a:spcBef>
                <a:spcPts val="0"/>
              </a:spcBef>
              <a:buClr>
                <a:schemeClr val="dk1"/>
              </a:buClr>
              <a:buSzPct val="36666"/>
              <a:buFont typeface="Arial"/>
              <a:buNone/>
            </a:pPr>
            <a:r>
              <a:t/>
            </a:r>
            <a:endParaRPr>
              <a:latin typeface="Helvetica Neue"/>
              <a:ea typeface="Helvetica Neue"/>
              <a:cs typeface="Helvetica Neue"/>
              <a:sym typeface="Helvetica Neue"/>
            </a:endParaRPr>
          </a:p>
          <a:p>
            <a:pPr indent="-228600" lvl="0" marL="457200" rtl="0">
              <a:spcBef>
                <a:spcPts val="0"/>
              </a:spcBef>
              <a:buFont typeface="Helvetica Neue"/>
              <a:buChar char="❖"/>
            </a:pPr>
            <a:r>
              <a:rPr lang="en-US">
                <a:latin typeface="Helvetica Neue"/>
                <a:ea typeface="Helvetica Neue"/>
                <a:cs typeface="Helvetica Neue"/>
                <a:sym typeface="Helvetica Neue"/>
              </a:rPr>
              <a:t>In return for consistent reporting on social media, we will build a following that will inspire new ideas for coverage our audience needs or wants</a:t>
            </a:r>
          </a:p>
          <a:p>
            <a:pPr indent="0" lvl="0" marL="457200" rtl="0">
              <a:spcBef>
                <a:spcPts val="0"/>
              </a:spcBef>
              <a:buNone/>
            </a:pPr>
            <a:r>
              <a:rPr lang="en-US">
                <a:latin typeface="Helvetica Neue"/>
                <a:ea typeface="Helvetica Neue"/>
                <a:cs typeface="Helvetica Neue"/>
                <a:sym typeface="Helvetica Neue"/>
              </a:rPr>
              <a:t>  </a:t>
            </a:r>
          </a:p>
          <a:p>
            <a:pPr lvl="0" rtl="0">
              <a:spcBef>
                <a:spcPts val="0"/>
              </a:spcBef>
              <a:buNone/>
            </a:pPr>
            <a:r>
              <a:t/>
            </a:r>
            <a:endParaRPr>
              <a:latin typeface="Helvetica Neue"/>
              <a:ea typeface="Helvetica Neue"/>
              <a:cs typeface="Helvetica Neue"/>
              <a:sym typeface="Helvetica Neue"/>
            </a:endParaRPr>
          </a:p>
          <a:p>
            <a:pPr lvl="0" rtl="0">
              <a:lnSpc>
                <a:spcPct val="115000"/>
              </a:lnSpc>
              <a:spcBef>
                <a:spcPts val="0"/>
              </a:spcBef>
              <a:buNone/>
            </a:pPr>
            <a:r>
              <a:t/>
            </a:r>
            <a:endParaRPr>
              <a:latin typeface="Helvetica Neue"/>
              <a:ea typeface="Helvetica Neue"/>
              <a:cs typeface="Helvetica Neue"/>
              <a:sym typeface="Helvetica Neue"/>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 name="Shape 70"/>
        <p:cNvGrpSpPr/>
        <p:nvPr/>
      </p:nvGrpSpPr>
      <p:grpSpPr>
        <a:xfrm>
          <a:off x="0" y="0"/>
          <a:ext cx="0" cy="0"/>
          <a:chOff x="0" y="0"/>
          <a:chExt cx="0" cy="0"/>
        </a:xfrm>
      </p:grpSpPr>
      <p:sp>
        <p:nvSpPr>
          <p:cNvPr id="71" name="Shape 71"/>
          <p:cNvSpPr txBox="1"/>
          <p:nvPr>
            <p:ph type="title"/>
          </p:nvPr>
        </p:nvSpPr>
        <p:spPr>
          <a:xfrm>
            <a:off x="457200" y="274650"/>
            <a:ext cx="8686800" cy="1173900"/>
          </a:xfrm>
          <a:prstGeom prst="rect">
            <a:avLst/>
          </a:prstGeom>
        </p:spPr>
        <p:txBody>
          <a:bodyPr anchorCtr="0" anchor="b" bIns="91425" lIns="91425" rIns="91425" tIns="91425">
            <a:noAutofit/>
          </a:bodyPr>
          <a:lstStyle/>
          <a:p>
            <a:pPr lvl="0" rtl="0">
              <a:spcBef>
                <a:spcPts val="0"/>
              </a:spcBef>
              <a:buNone/>
            </a:pPr>
            <a:r>
              <a:rPr b="0" lang="en-US" sz="7200">
                <a:latin typeface="Garamond"/>
                <a:ea typeface="Garamond"/>
                <a:cs typeface="Garamond"/>
                <a:sym typeface="Garamond"/>
              </a:rPr>
              <a:t>Build Voice</a:t>
            </a:r>
          </a:p>
        </p:txBody>
      </p:sp>
      <p:sp>
        <p:nvSpPr>
          <p:cNvPr id="72" name="Shape 72"/>
          <p:cNvSpPr txBox="1"/>
          <p:nvPr>
            <p:ph idx="1" type="body"/>
          </p:nvPr>
        </p:nvSpPr>
        <p:spPr>
          <a:xfrm>
            <a:off x="457200" y="1600200"/>
            <a:ext cx="8229600" cy="4967700"/>
          </a:xfrm>
          <a:prstGeom prst="rect">
            <a:avLst/>
          </a:prstGeom>
        </p:spPr>
        <p:txBody>
          <a:bodyPr anchorCtr="0" anchor="t" bIns="91425" lIns="91425" rIns="91425" tIns="91425">
            <a:noAutofit/>
          </a:bodyPr>
          <a:lstStyle/>
          <a:p>
            <a:pPr indent="-228600" lvl="0" marL="457200" rtl="0">
              <a:spcBef>
                <a:spcPts val="0"/>
              </a:spcBef>
              <a:buFont typeface="Helvetica Neue"/>
              <a:buChar char="❖"/>
            </a:pPr>
            <a:r>
              <a:rPr lang="en-US">
                <a:latin typeface="Helvetica Neue"/>
                <a:ea typeface="Helvetica Neue"/>
                <a:cs typeface="Helvetica Neue"/>
                <a:sym typeface="Helvetica Neue"/>
              </a:rPr>
              <a:t>Use what you have</a:t>
            </a:r>
          </a:p>
          <a:p>
            <a:pPr indent="-228600" lvl="1" marL="914400" rtl="0">
              <a:spcBef>
                <a:spcPts val="0"/>
              </a:spcBef>
              <a:buFont typeface="Helvetica Neue"/>
              <a:buChar char="➢"/>
            </a:pPr>
            <a:r>
              <a:rPr lang="en-US">
                <a:latin typeface="Helvetica Neue"/>
                <a:ea typeface="Helvetica Neue"/>
                <a:cs typeface="Helvetica Neue"/>
                <a:sym typeface="Helvetica Neue"/>
              </a:rPr>
              <a:t>Reporting &amp; interviewing skills</a:t>
            </a:r>
          </a:p>
          <a:p>
            <a:pPr indent="-228600" lvl="1" marL="914400" rtl="0">
              <a:spcBef>
                <a:spcPts val="0"/>
              </a:spcBef>
              <a:buFont typeface="Helvetica Neue"/>
              <a:buChar char="➢"/>
            </a:pPr>
            <a:r>
              <a:rPr lang="en-US">
                <a:latin typeface="Helvetica Neue"/>
                <a:ea typeface="Helvetica Neue"/>
                <a:cs typeface="Helvetica Neue"/>
                <a:sym typeface="Helvetica Neue"/>
              </a:rPr>
              <a:t>Photography &amp; video skills</a:t>
            </a:r>
          </a:p>
          <a:p>
            <a:pPr indent="-228600" lvl="1" marL="914400" rtl="0">
              <a:spcBef>
                <a:spcPts val="0"/>
              </a:spcBef>
              <a:buFont typeface="Helvetica Neue"/>
              <a:buChar char="➢"/>
            </a:pPr>
            <a:r>
              <a:rPr lang="en-US">
                <a:latin typeface="Helvetica Neue"/>
                <a:ea typeface="Helvetica Neue"/>
                <a:cs typeface="Helvetica Neue"/>
                <a:sym typeface="Helvetica Neue"/>
              </a:rPr>
              <a:t>Sharing news, information &amp; other content</a:t>
            </a:r>
          </a:p>
          <a:p>
            <a:pPr indent="0" lvl="0" marL="457200" rtl="0">
              <a:spcBef>
                <a:spcPts val="0"/>
              </a:spcBef>
              <a:buNone/>
            </a:pPr>
            <a:r>
              <a:t/>
            </a:r>
            <a:endParaRPr>
              <a:latin typeface="Helvetica Neue"/>
              <a:ea typeface="Helvetica Neue"/>
              <a:cs typeface="Helvetica Neue"/>
              <a:sym typeface="Helvetica Neue"/>
            </a:endParaRPr>
          </a:p>
          <a:p>
            <a:pPr indent="-228600" lvl="0" marL="457200" rtl="0">
              <a:spcBef>
                <a:spcPts val="0"/>
              </a:spcBef>
              <a:buFont typeface="Helvetica Neue"/>
              <a:buChar char="❖"/>
            </a:pPr>
            <a:r>
              <a:rPr lang="en-US">
                <a:latin typeface="Helvetica Neue"/>
                <a:ea typeface="Helvetica Neue"/>
                <a:cs typeface="Helvetica Neue"/>
                <a:sym typeface="Helvetica Neue"/>
              </a:rPr>
              <a:t>Know your limits</a:t>
            </a:r>
          </a:p>
          <a:p>
            <a:pPr indent="-228600" lvl="1" marL="914400" rtl="0">
              <a:lnSpc>
                <a:spcPct val="115000"/>
              </a:lnSpc>
              <a:spcBef>
                <a:spcPts val="0"/>
              </a:spcBef>
              <a:buFont typeface="Helvetica Neue"/>
              <a:buChar char="➢"/>
            </a:pPr>
            <a:r>
              <a:rPr lang="en-US">
                <a:latin typeface="Helvetica Neue"/>
                <a:ea typeface="Helvetica Neue"/>
                <a:cs typeface="Helvetica Neue"/>
                <a:sym typeface="Helvetica Neue"/>
              </a:rPr>
              <a:t>Focus on one platform</a:t>
            </a:r>
          </a:p>
          <a:p>
            <a:pPr indent="-228600" lvl="1" marL="914400" rtl="0">
              <a:lnSpc>
                <a:spcPct val="115000"/>
              </a:lnSpc>
              <a:spcBef>
                <a:spcPts val="0"/>
              </a:spcBef>
              <a:buFont typeface="Helvetica Neue"/>
              <a:buChar char="➢"/>
            </a:pPr>
            <a:r>
              <a:rPr lang="en-US">
                <a:latin typeface="Helvetica Neue"/>
                <a:ea typeface="Helvetica Neue"/>
                <a:cs typeface="Helvetica Neue"/>
                <a:sym typeface="Helvetica Neue"/>
              </a:rPr>
              <a:t>Don’t overwhelm or stretch thin</a:t>
            </a:r>
          </a:p>
          <a:p>
            <a:pPr indent="-228600" lvl="1" marL="914400" rtl="0">
              <a:lnSpc>
                <a:spcPct val="115000"/>
              </a:lnSpc>
              <a:spcBef>
                <a:spcPts val="0"/>
              </a:spcBef>
              <a:buFont typeface="Helvetica Neue"/>
              <a:buChar char="➢"/>
            </a:pPr>
            <a:r>
              <a:rPr lang="en-US">
                <a:latin typeface="Helvetica Neue"/>
                <a:ea typeface="Helvetica Neue"/>
                <a:cs typeface="Helvetica Neue"/>
                <a:sym typeface="Helvetica Neue"/>
              </a:rPr>
              <a:t>Get traction &amp; then expand</a:t>
            </a:r>
          </a:p>
          <a:p>
            <a:pPr indent="-228600" lvl="1" marL="914400" rtl="0">
              <a:lnSpc>
                <a:spcPct val="115000"/>
              </a:lnSpc>
              <a:spcBef>
                <a:spcPts val="0"/>
              </a:spcBef>
              <a:buFont typeface="Helvetica Neue"/>
              <a:buChar char="➢"/>
            </a:pPr>
            <a:r>
              <a:rPr lang="en-US">
                <a:latin typeface="Helvetica Neue"/>
                <a:ea typeface="Helvetica Neue"/>
                <a:cs typeface="Helvetica Neue"/>
                <a:sym typeface="Helvetica Neue"/>
              </a:rPr>
              <a:t>Share the type of content your staff does well</a:t>
            </a: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 name="Shape 76"/>
        <p:cNvGrpSpPr/>
        <p:nvPr/>
      </p:nvGrpSpPr>
      <p:grpSpPr>
        <a:xfrm>
          <a:off x="0" y="0"/>
          <a:ext cx="0" cy="0"/>
          <a:chOff x="0" y="0"/>
          <a:chExt cx="0" cy="0"/>
        </a:xfrm>
      </p:grpSpPr>
      <p:pic>
        <p:nvPicPr>
          <p:cNvPr descr="Instagram Profile Settings.png" id="77" name="Shape 77"/>
          <p:cNvPicPr preferRelativeResize="0"/>
          <p:nvPr/>
        </p:nvPicPr>
        <p:blipFill rotWithShape="1">
          <a:blip r:embed="rId3">
            <a:alphaModFix/>
          </a:blip>
          <a:srcRect b="0" l="0" r="0" t="0"/>
          <a:stretch/>
        </p:blipFill>
        <p:spPr>
          <a:xfrm>
            <a:off x="-1677" y="-1"/>
            <a:ext cx="3857700" cy="6858000"/>
          </a:xfrm>
          <a:prstGeom prst="rect">
            <a:avLst/>
          </a:prstGeom>
          <a:noFill/>
          <a:ln>
            <a:noFill/>
          </a:ln>
        </p:spPr>
      </p:pic>
      <p:pic>
        <p:nvPicPr>
          <p:cNvPr descr="Screen Shot 2017-02-25 at 9.10.17 AM.png" id="78" name="Shape 78"/>
          <p:cNvPicPr preferRelativeResize="0"/>
          <p:nvPr/>
        </p:nvPicPr>
        <p:blipFill rotWithShape="1">
          <a:blip r:embed="rId4">
            <a:alphaModFix/>
          </a:blip>
          <a:srcRect b="0" l="0" r="0" t="0"/>
          <a:stretch/>
        </p:blipFill>
        <p:spPr>
          <a:xfrm>
            <a:off x="-57451" y="1267848"/>
            <a:ext cx="9258900" cy="3965400"/>
          </a:xfrm>
          <a:prstGeom prst="rect">
            <a:avLst/>
          </a:prstGeom>
          <a:noFill/>
          <a:ln>
            <a:noFill/>
          </a:ln>
        </p:spPr>
      </p:pic>
      <p:pic>
        <p:nvPicPr>
          <p:cNvPr descr="Screen Shot 2017-02-25 at 9.09.25 AM.png" id="79" name="Shape 79"/>
          <p:cNvPicPr preferRelativeResize="0"/>
          <p:nvPr/>
        </p:nvPicPr>
        <p:blipFill rotWithShape="1">
          <a:blip r:embed="rId5">
            <a:alphaModFix/>
          </a:blip>
          <a:srcRect b="0" l="0" r="0" t="0"/>
          <a:stretch/>
        </p:blipFill>
        <p:spPr>
          <a:xfrm>
            <a:off x="1408205" y="497834"/>
            <a:ext cx="7735800" cy="5191800"/>
          </a:xfrm>
          <a:prstGeom prst="rect">
            <a:avLst/>
          </a:prstGeom>
          <a:noFill/>
          <a:ln>
            <a:noFill/>
          </a:ln>
        </p:spPr>
      </p:pic>
      <p:sp>
        <p:nvSpPr>
          <p:cNvPr id="80" name="Shape 80"/>
          <p:cNvSpPr txBox="1"/>
          <p:nvPr>
            <p:ph idx="1" type="body"/>
          </p:nvPr>
        </p:nvSpPr>
        <p:spPr>
          <a:xfrm>
            <a:off x="3886950" y="5747875"/>
            <a:ext cx="5314500" cy="1168500"/>
          </a:xfrm>
          <a:prstGeom prst="rect">
            <a:avLst/>
          </a:prstGeom>
        </p:spPr>
        <p:txBody>
          <a:bodyPr anchorCtr="0" anchor="t" bIns="91425" lIns="91425" rIns="91425" tIns="91425">
            <a:noAutofit/>
          </a:bodyPr>
          <a:lstStyle/>
          <a:p>
            <a:pPr indent="0" lvl="0" marL="0" rtl="0">
              <a:spcBef>
                <a:spcPts val="0"/>
              </a:spcBef>
              <a:buNone/>
            </a:pPr>
            <a:r>
              <a:rPr lang="en-US" sz="1400">
                <a:latin typeface="Helvetica Neue"/>
                <a:ea typeface="Helvetica Neue"/>
                <a:cs typeface="Helvetica Neue"/>
                <a:sym typeface="Helvetica Neue"/>
              </a:rPr>
              <a:t>Example: Consider starting with Instagram. </a:t>
            </a:r>
          </a:p>
          <a:p>
            <a:pPr indent="0" lvl="0" marL="0" rtl="0">
              <a:spcBef>
                <a:spcPts val="0"/>
              </a:spcBef>
              <a:buNone/>
            </a:pPr>
            <a:r>
              <a:rPr lang="en-US" sz="1400">
                <a:latin typeface="Helvetica Neue"/>
                <a:ea typeface="Helvetica Neue"/>
                <a:cs typeface="Helvetica Neue"/>
                <a:sym typeface="Helvetica Neue"/>
              </a:rPr>
              <a:t>Turn on sharing options to cross-post to Twitter</a:t>
            </a:r>
          </a:p>
          <a:p>
            <a:pPr indent="0" lvl="0" marL="457200" rtl="0">
              <a:spcBef>
                <a:spcPts val="0"/>
              </a:spcBef>
              <a:buNone/>
            </a:pPr>
            <a:r>
              <a:rPr lang="en-US">
                <a:latin typeface="Helvetica Neue"/>
                <a:ea typeface="Helvetica Neue"/>
                <a:cs typeface="Helvetica Neue"/>
                <a:sym typeface="Helvetica Neue"/>
              </a:rPr>
              <a:t>  </a:t>
            </a:r>
          </a:p>
          <a:p>
            <a:pPr lvl="0" rtl="0">
              <a:spcBef>
                <a:spcPts val="0"/>
              </a:spcBef>
              <a:buNone/>
            </a:pPr>
            <a:r>
              <a:t/>
            </a:r>
            <a:endParaRPr>
              <a:latin typeface="Helvetica Neue"/>
              <a:ea typeface="Helvetica Neue"/>
              <a:cs typeface="Helvetica Neue"/>
              <a:sym typeface="Helvetica Neue"/>
            </a:endParaRPr>
          </a:p>
          <a:p>
            <a:pPr lvl="0" rtl="0">
              <a:lnSpc>
                <a:spcPct val="115000"/>
              </a:lnSpc>
              <a:spcBef>
                <a:spcPts val="0"/>
              </a:spcBef>
              <a:buNone/>
            </a:pPr>
            <a:r>
              <a:t/>
            </a:r>
            <a:endParaRPr>
              <a:latin typeface="Helvetica Neue"/>
              <a:ea typeface="Helvetica Neue"/>
              <a:cs typeface="Helvetica Neue"/>
              <a:sym typeface="Helvetica Neu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
                                        </p:tgtEl>
                                        <p:attrNameLst>
                                          <p:attrName>style.visibility</p:attrName>
                                        </p:attrNameLst>
                                      </p:cBhvr>
                                      <p:to>
                                        <p:strVal val="visible"/>
                                      </p:to>
                                    </p:set>
                                    <p:animEffect filter="fade" transition="in">
                                      <p:cBhvr>
                                        <p:cTn dur="1000"/>
                                        <p:tgtEl>
                                          <p:spTgt spid="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
                                        </p:tgtEl>
                                        <p:attrNameLst>
                                          <p:attrName>style.visibility</p:attrName>
                                        </p:attrNameLst>
                                      </p:cBhvr>
                                      <p:to>
                                        <p:strVal val="visible"/>
                                      </p:to>
                                    </p:set>
                                    <p:animEffect filter="fade" transition="in">
                                      <p:cBhvr>
                                        <p:cTn dur="1000"/>
                                        <p:tgtEl>
                                          <p:spTgt spid="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