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9144000"/>
  <p:notesSz cx="6858000" cy="9144000"/>
  <p:embeddedFontLst>
    <p:embeddedFont>
      <p:font typeface="Garamond"/>
      <p:regular r:id="rId14"/>
      <p:bold r:id="rId15"/>
      <p:italic r:id="rId16"/>
      <p:boldItalic r:id="rId17"/>
    </p:embeddedFont>
    <p:embeddedFont>
      <p:font typeface="Helvetica Neue"/>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HelveticaNeue-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HelveticaNeue-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Garamond-bold.fntdata"/><Relationship Id="rId14" Type="http://schemas.openxmlformats.org/officeDocument/2006/relationships/font" Target="fonts/Garamond-regular.fntdata"/><Relationship Id="rId17" Type="http://schemas.openxmlformats.org/officeDocument/2006/relationships/font" Target="fonts/Garamond-boldItalic.fntdata"/><Relationship Id="rId16" Type="http://schemas.openxmlformats.org/officeDocument/2006/relationships/font" Target="fonts/Garamond-italic.fntdata"/><Relationship Id="rId5" Type="http://schemas.openxmlformats.org/officeDocument/2006/relationships/slide" Target="slides/slide1.xml"/><Relationship Id="rId19" Type="http://schemas.openxmlformats.org/officeDocument/2006/relationships/font" Target="fonts/HelveticaNeue-bold.fntdata"/><Relationship Id="rId6" Type="http://schemas.openxmlformats.org/officeDocument/2006/relationships/slide" Target="slides/slide2.xml"/><Relationship Id="rId18" Type="http://schemas.openxmlformats.org/officeDocument/2006/relationships/font" Target="fonts/HelveticaNeue-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 name="Shape 24"/>
        <p:cNvGrpSpPr/>
        <p:nvPr/>
      </p:nvGrpSpPr>
      <p:grpSpPr>
        <a:xfrm>
          <a:off x="0" y="0"/>
          <a:ext cx="0" cy="0"/>
          <a:chOff x="0" y="0"/>
          <a:chExt cx="0" cy="0"/>
        </a:xfrm>
      </p:grpSpPr>
      <p:sp>
        <p:nvSpPr>
          <p:cNvPr id="25" name="Shape 2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26" name="Shape 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 name="Shape 31"/>
        <p:cNvGrpSpPr/>
        <p:nvPr/>
      </p:nvGrpSpPr>
      <p:grpSpPr>
        <a:xfrm>
          <a:off x="0" y="0"/>
          <a:ext cx="0" cy="0"/>
          <a:chOff x="0" y="0"/>
          <a:chExt cx="0" cy="0"/>
        </a:xfrm>
      </p:grpSpPr>
      <p:sp>
        <p:nvSpPr>
          <p:cNvPr id="32" name="Shape 32"/>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p:spPr>
      </p:sp>
      <p:sp>
        <p:nvSpPr>
          <p:cNvPr id="33" name="Shape 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9" name="Shape 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5" name="Shape 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1" name="Shape 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2111123"/>
            <a:ext cx="7772400" cy="1546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0" name="Shape 10"/>
          <p:cNvSpPr txBox="1"/>
          <p:nvPr>
            <p:ph idx="1" type="subTitle"/>
          </p:nvPr>
        </p:nvSpPr>
        <p:spPr>
          <a:xfrm>
            <a:off x="685800" y="3786737"/>
            <a:ext cx="7772400" cy="1046400"/>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 name="Shape 13"/>
          <p:cNvSpPr txBox="1"/>
          <p:nvPr>
            <p:ph idx="1" type="body"/>
          </p:nvPr>
        </p:nvSpPr>
        <p:spPr>
          <a:xfrm>
            <a:off x="457200" y="1600200"/>
            <a:ext cx="82296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 type="body"/>
          </p:nvPr>
        </p:nvSpPr>
        <p:spPr>
          <a:xfrm>
            <a:off x="457200"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7" name="Shape 17"/>
          <p:cNvSpPr txBox="1"/>
          <p:nvPr>
            <p:ph idx="2" type="body"/>
          </p:nvPr>
        </p:nvSpPr>
        <p:spPr>
          <a:xfrm>
            <a:off x="4692273"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5875078"/>
            <a:ext cx="8229600" cy="692700"/>
          </a:xfrm>
          <a:prstGeom prst="rect">
            <a:avLst/>
          </a:prstGeom>
        </p:spPr>
        <p:txBody>
          <a:bodyPr anchorCtr="0" anchor="t" bIns="91425" lIns="91425" rIns="91425" tIns="91425"/>
          <a:lstStyle>
            <a:lvl1pPr lvl="0"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2" name="Shape 2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name="JEA">
    <p:bg>
      <p:bgPr>
        <a:solidFill>
          <a:schemeClr val="lt1"/>
        </a:solidFill>
      </p:bgPr>
    </p:bg>
    <p:spTree>
      <p:nvGrpSpPr>
        <p:cNvPr id="23" name="Shape 2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a:spcBef>
                <a:spcPts val="600"/>
              </a:spcBef>
              <a:buClr>
                <a:schemeClr val="dk1"/>
              </a:buClr>
              <a:buSzPct val="100000"/>
              <a:buChar char="●"/>
              <a:defRPr sz="3000">
                <a:solidFill>
                  <a:schemeClr val="dk1"/>
                </a:solidFill>
              </a:defRPr>
            </a:lvl1pPr>
            <a:lvl2pPr lvl="1">
              <a:spcBef>
                <a:spcPts val="480"/>
              </a:spcBef>
              <a:buClr>
                <a:schemeClr val="dk1"/>
              </a:buClr>
              <a:buSzPct val="100000"/>
              <a:buChar char="○"/>
              <a:defRPr sz="2400">
                <a:solidFill>
                  <a:schemeClr val="dk1"/>
                </a:solidFill>
              </a:defRPr>
            </a:lvl2pPr>
            <a:lvl3pPr lvl="2">
              <a:spcBef>
                <a:spcPts val="480"/>
              </a:spcBef>
              <a:buClr>
                <a:schemeClr val="dk1"/>
              </a:buClr>
              <a:buSzPct val="100000"/>
              <a:buChar char="■"/>
              <a:defRPr sz="2400">
                <a:solidFill>
                  <a:schemeClr val="dk1"/>
                </a:solidFill>
              </a:defRPr>
            </a:lvl3pPr>
            <a:lvl4pPr lvl="3">
              <a:spcBef>
                <a:spcPts val="360"/>
              </a:spcBef>
              <a:buClr>
                <a:schemeClr val="dk1"/>
              </a:buClr>
              <a:buSzPct val="100000"/>
              <a:buChar char="●"/>
              <a:defRPr sz="1800">
                <a:solidFill>
                  <a:schemeClr val="dk1"/>
                </a:solidFill>
              </a:defRPr>
            </a:lvl4pPr>
            <a:lvl5pPr lvl="4">
              <a:spcBef>
                <a:spcPts val="360"/>
              </a:spcBef>
              <a:buClr>
                <a:schemeClr val="dk1"/>
              </a:buClr>
              <a:buSzPct val="100000"/>
              <a:buChar char="○"/>
              <a:defRPr sz="1800">
                <a:solidFill>
                  <a:schemeClr val="dk1"/>
                </a:solidFill>
              </a:defRPr>
            </a:lvl5pPr>
            <a:lvl6pPr lvl="5">
              <a:spcBef>
                <a:spcPts val="360"/>
              </a:spcBef>
              <a:buClr>
                <a:schemeClr val="dk1"/>
              </a:buClr>
              <a:buSzPct val="100000"/>
              <a:buChar char="■"/>
              <a:defRPr sz="1800">
                <a:solidFill>
                  <a:schemeClr val="dk1"/>
                </a:solidFill>
              </a:defRPr>
            </a:lvl6pPr>
            <a:lvl7pPr lvl="6">
              <a:spcBef>
                <a:spcPts val="360"/>
              </a:spcBef>
              <a:buClr>
                <a:schemeClr val="dk1"/>
              </a:buClr>
              <a:buSzPct val="100000"/>
              <a:buChar char="●"/>
              <a:defRPr sz="1800">
                <a:solidFill>
                  <a:schemeClr val="dk1"/>
                </a:solidFill>
              </a:defRPr>
            </a:lvl7pPr>
            <a:lvl8pPr lvl="7">
              <a:spcBef>
                <a:spcPts val="360"/>
              </a:spcBef>
              <a:buClr>
                <a:schemeClr val="dk1"/>
              </a:buClr>
              <a:buSzPct val="100000"/>
              <a:buChar char="○"/>
              <a:defRPr sz="1800">
                <a:solidFill>
                  <a:schemeClr val="dk1"/>
                </a:solidFill>
              </a:defRPr>
            </a:lvl8pPr>
            <a:lvl9pPr lvl="8">
              <a:spcBef>
                <a:spcPts val="360"/>
              </a:spcBef>
              <a:buClr>
                <a:schemeClr val="dk1"/>
              </a:buClr>
              <a:buSzPct val="100000"/>
              <a:buChar char="■"/>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 name="Shape 27"/>
        <p:cNvGrpSpPr/>
        <p:nvPr/>
      </p:nvGrpSpPr>
      <p:grpSpPr>
        <a:xfrm>
          <a:off x="0" y="0"/>
          <a:ext cx="0" cy="0"/>
          <a:chOff x="0" y="0"/>
          <a:chExt cx="0" cy="0"/>
        </a:xfrm>
      </p:grpSpPr>
      <p:pic>
        <p:nvPicPr>
          <p:cNvPr descr="curriculum-background.jpg" id="28" name="Shape 28"/>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9" name="Shape 29"/>
          <p:cNvSpPr txBox="1"/>
          <p:nvPr/>
        </p:nvSpPr>
        <p:spPr>
          <a:xfrm>
            <a:off x="-12750" y="1309575"/>
            <a:ext cx="9144000" cy="3693299"/>
          </a:xfrm>
          <a:prstGeom prst="rect">
            <a:avLst/>
          </a:prstGeom>
          <a:noFill/>
          <a:ln>
            <a:noFill/>
          </a:ln>
        </p:spPr>
        <p:txBody>
          <a:bodyPr anchorCtr="0" anchor="ctr" bIns="91425" lIns="91425" rIns="91425" tIns="91425">
            <a:noAutofit/>
          </a:bodyPr>
          <a:lstStyle/>
          <a:p>
            <a:pPr lvl="0" rtl="0" algn="ctr">
              <a:spcBef>
                <a:spcPts val="0"/>
              </a:spcBef>
              <a:buNone/>
            </a:pPr>
            <a:r>
              <a:rPr lang="en-US" sz="9600">
                <a:latin typeface="Garamond"/>
                <a:ea typeface="Garamond"/>
                <a:cs typeface="Garamond"/>
                <a:sym typeface="Garamond"/>
              </a:rPr>
              <a:t>Pitch In</a:t>
            </a:r>
          </a:p>
          <a:p>
            <a:pPr lvl="0" algn="ctr">
              <a:spcBef>
                <a:spcPts val="0"/>
              </a:spcBef>
              <a:buNone/>
            </a:pPr>
            <a:r>
              <a:rPr lang="en-US" sz="3000">
                <a:latin typeface="Garamond"/>
                <a:ea typeface="Garamond"/>
                <a:cs typeface="Garamond"/>
                <a:sym typeface="Garamond"/>
              </a:rPr>
              <a:t>Story pitch meeting tips for staff &amp; leaders</a:t>
            </a:r>
          </a:p>
        </p:txBody>
      </p:sp>
      <p:sp>
        <p:nvSpPr>
          <p:cNvPr id="30" name="Shape 30"/>
          <p:cNvSpPr txBox="1"/>
          <p:nvPr/>
        </p:nvSpPr>
        <p:spPr>
          <a:xfrm>
            <a:off x="-12750" y="5174600"/>
            <a:ext cx="9144000" cy="1321499"/>
          </a:xfrm>
          <a:prstGeom prst="rect">
            <a:avLst/>
          </a:prstGeom>
          <a:noFill/>
          <a:ln>
            <a:noFill/>
          </a:ln>
        </p:spPr>
        <p:txBody>
          <a:bodyPr anchorCtr="0" anchor="t" bIns="91425" lIns="91425" rIns="91425" tIns="91425">
            <a:noAutofit/>
          </a:bodyPr>
          <a:lstStyle/>
          <a:p>
            <a:pPr lvl="0" algn="ctr">
              <a:spcBef>
                <a:spcPts val="0"/>
              </a:spcBef>
              <a:buNone/>
            </a:pPr>
            <a:r>
              <a:rPr lang="en-US" sz="3000">
                <a:latin typeface="Helvetica Neue"/>
                <a:ea typeface="Helvetica Neue"/>
                <a:cs typeface="Helvetica Neue"/>
                <a:sym typeface="Helvetica Neue"/>
              </a:rPr>
              <a:t>News Gathering</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 name="Shape 34"/>
        <p:cNvGrpSpPr/>
        <p:nvPr/>
      </p:nvGrpSpPr>
      <p:grpSpPr>
        <a:xfrm>
          <a:off x="0" y="0"/>
          <a:ext cx="0" cy="0"/>
          <a:chOff x="0" y="0"/>
          <a:chExt cx="0" cy="0"/>
        </a:xfrm>
      </p:grpSpPr>
      <p:sp>
        <p:nvSpPr>
          <p:cNvPr id="35" name="Shape 35"/>
          <p:cNvSpPr txBox="1"/>
          <p:nvPr>
            <p:ph type="title"/>
          </p:nvPr>
        </p:nvSpPr>
        <p:spPr>
          <a:xfrm>
            <a:off x="457200" y="274637"/>
            <a:ext cx="8229600" cy="1143000"/>
          </a:xfrm>
          <a:prstGeom prst="rect">
            <a:avLst/>
          </a:prstGeom>
        </p:spPr>
        <p:txBody>
          <a:bodyPr anchorCtr="0" anchor="b" bIns="91425" lIns="91425" rIns="91425" tIns="91425">
            <a:noAutofit/>
          </a:bodyPr>
          <a:lstStyle/>
          <a:p>
            <a:pPr lvl="0">
              <a:spcBef>
                <a:spcPts val="0"/>
              </a:spcBef>
              <a:buNone/>
            </a:pPr>
            <a:r>
              <a:rPr lang="en-US">
                <a:latin typeface="Helvetica Neue"/>
                <a:ea typeface="Helvetica Neue"/>
                <a:cs typeface="Helvetica Neue"/>
                <a:sym typeface="Helvetica Neue"/>
              </a:rPr>
              <a:t>Expectations</a:t>
            </a:r>
          </a:p>
        </p:txBody>
      </p:sp>
      <p:sp>
        <p:nvSpPr>
          <p:cNvPr id="36" name="Shape 36"/>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228600" lvl="0" marL="457200" rtl="0">
              <a:spcBef>
                <a:spcPts val="0"/>
              </a:spcBef>
              <a:buFont typeface="Helvetica Neue"/>
            </a:pPr>
            <a:r>
              <a:rPr lang="en-US">
                <a:latin typeface="Helvetica Neue"/>
                <a:ea typeface="Helvetica Neue"/>
                <a:cs typeface="Helvetica Neue"/>
                <a:sym typeface="Helvetica Neue"/>
              </a:rPr>
              <a:t>Forum for story ideas</a:t>
            </a:r>
          </a:p>
          <a:p>
            <a:pPr indent="-228600" lvl="1" marL="914400" rtl="0">
              <a:spcBef>
                <a:spcPts val="0"/>
              </a:spcBef>
              <a:buFont typeface="Helvetica Neue"/>
            </a:pPr>
            <a:r>
              <a:rPr lang="en-US">
                <a:latin typeface="Helvetica Neue"/>
                <a:ea typeface="Helvetica Neue"/>
                <a:cs typeface="Helvetica Neue"/>
                <a:sym typeface="Helvetica Neue"/>
              </a:rPr>
              <a:t>Presentation</a:t>
            </a:r>
          </a:p>
          <a:p>
            <a:pPr indent="-228600" lvl="1" marL="914400" rtl="0">
              <a:spcBef>
                <a:spcPts val="0"/>
              </a:spcBef>
              <a:buFont typeface="Helvetica Neue"/>
            </a:pPr>
            <a:r>
              <a:rPr lang="en-US">
                <a:latin typeface="Helvetica Neue"/>
                <a:ea typeface="Helvetica Neue"/>
                <a:cs typeface="Helvetica Neue"/>
                <a:sym typeface="Helvetica Neue"/>
              </a:rPr>
              <a:t>Discussion</a:t>
            </a:r>
          </a:p>
          <a:p>
            <a:pPr indent="-228600" lvl="1" marL="914400" rtl="0">
              <a:spcBef>
                <a:spcPts val="0"/>
              </a:spcBef>
              <a:buFont typeface="Helvetica Neue"/>
            </a:pPr>
            <a:r>
              <a:rPr lang="en-US">
                <a:latin typeface="Helvetica Neue"/>
                <a:ea typeface="Helvetica Neue"/>
                <a:cs typeface="Helvetica Neue"/>
                <a:sym typeface="Helvetica Neue"/>
              </a:rPr>
              <a:t>Acceptance</a:t>
            </a:r>
          </a:p>
          <a:p>
            <a:pPr indent="-228600" lvl="1" marL="914400" rtl="0">
              <a:spcBef>
                <a:spcPts val="0"/>
              </a:spcBef>
              <a:buFont typeface="Helvetica Neue"/>
            </a:pPr>
            <a:r>
              <a:rPr lang="en-US">
                <a:latin typeface="Helvetica Neue"/>
                <a:ea typeface="Helvetica Neue"/>
                <a:cs typeface="Helvetica Neue"/>
                <a:sym typeface="Helvetica Neue"/>
              </a:rPr>
              <a:t>Rejection</a:t>
            </a:r>
          </a:p>
          <a:p>
            <a:pPr indent="-228600" lvl="0" marL="457200" rtl="0">
              <a:spcBef>
                <a:spcPts val="0"/>
              </a:spcBef>
              <a:buFont typeface="Helvetica Neue"/>
            </a:pPr>
            <a:r>
              <a:rPr lang="en-US">
                <a:latin typeface="Helvetica Neue"/>
                <a:ea typeface="Helvetica Neue"/>
                <a:cs typeface="Helvetica Neue"/>
                <a:sym typeface="Helvetica Neue"/>
              </a:rPr>
              <a:t>Follow regular schedule</a:t>
            </a:r>
          </a:p>
          <a:p>
            <a:pPr indent="-228600" lvl="0" marL="457200" rtl="0">
              <a:spcBef>
                <a:spcPts val="0"/>
              </a:spcBef>
              <a:buFont typeface="Helvetica Neue"/>
            </a:pPr>
            <a:r>
              <a:rPr lang="en-US">
                <a:latin typeface="Helvetica Neue"/>
                <a:ea typeface="Helvetica Neue"/>
                <a:cs typeface="Helvetica Neue"/>
                <a:sym typeface="Helvetica Neue"/>
              </a:rPr>
              <a:t>Concise, efficient pace to meeting</a:t>
            </a:r>
          </a:p>
          <a:p>
            <a:pPr indent="-228600" lvl="0" marL="457200" rtl="0">
              <a:spcBef>
                <a:spcPts val="0"/>
              </a:spcBef>
              <a:buFont typeface="Helvetica Neue"/>
            </a:pPr>
            <a:r>
              <a:rPr lang="en-US">
                <a:latin typeface="Helvetica Neue"/>
                <a:ea typeface="Helvetica Neue"/>
                <a:cs typeface="Helvetica Neue"/>
                <a:sym typeface="Helvetica Neue"/>
              </a:rPr>
              <a:t>Participants come prepared</a:t>
            </a:r>
          </a:p>
          <a:p>
            <a:pPr indent="-228600" lvl="0" marL="457200" rtl="0">
              <a:spcBef>
                <a:spcPts val="0"/>
              </a:spcBef>
              <a:buFont typeface="Helvetica Neue"/>
            </a:pPr>
            <a:r>
              <a:rPr lang="en-US">
                <a:latin typeface="Helvetica Neue"/>
                <a:ea typeface="Helvetica Neue"/>
                <a:cs typeface="Helvetica Neue"/>
                <a:sym typeface="Helvetica Neue"/>
              </a:rPr>
              <a:t>Safe environment to share</a:t>
            </a:r>
          </a:p>
          <a:p>
            <a:pPr indent="-228600" lvl="0" marL="457200">
              <a:spcBef>
                <a:spcPts val="0"/>
              </a:spcBef>
              <a:buFont typeface="Helvetica Neue"/>
            </a:pPr>
            <a:r>
              <a:rPr lang="en-US">
                <a:latin typeface="Helvetica Neue"/>
                <a:ea typeface="Helvetica Neue"/>
                <a:cs typeface="Helvetica Neue"/>
                <a:sym typeface="Helvetica Neue"/>
              </a:rPr>
              <a:t>Follow up</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Helvetica Neue"/>
                <a:ea typeface="Helvetica Neue"/>
                <a:cs typeface="Helvetica Neue"/>
                <a:sym typeface="Helvetica Neue"/>
              </a:rPr>
              <a:t>Reporter Responsibilities </a:t>
            </a:r>
          </a:p>
        </p:txBody>
      </p:sp>
      <p:sp>
        <p:nvSpPr>
          <p:cNvPr id="42" name="Shape 42"/>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228600" lvl="0" marL="457200" rtl="0">
              <a:spcBef>
                <a:spcPts val="0"/>
              </a:spcBef>
              <a:buFont typeface="Helvetica Neue"/>
            </a:pPr>
            <a:r>
              <a:rPr lang="en-US">
                <a:latin typeface="Helvetica Neue"/>
                <a:ea typeface="Helvetica Neue"/>
                <a:cs typeface="Helvetica Neue"/>
                <a:sym typeface="Helvetica Neue"/>
              </a:rPr>
              <a:t>Generate prospective ideas</a:t>
            </a:r>
          </a:p>
          <a:p>
            <a:pPr indent="-228600" lvl="1" marL="914400" rtl="0">
              <a:spcBef>
                <a:spcPts val="0"/>
              </a:spcBef>
              <a:buFont typeface="Helvetica Neue"/>
            </a:pPr>
            <a:r>
              <a:rPr lang="en-US">
                <a:latin typeface="Helvetica Neue"/>
                <a:ea typeface="Helvetica Neue"/>
                <a:cs typeface="Helvetica Neue"/>
                <a:sym typeface="Helvetica Neue"/>
              </a:rPr>
              <a:t>Review calendars</a:t>
            </a:r>
          </a:p>
          <a:p>
            <a:pPr indent="-228600" lvl="1" marL="914400" rtl="0">
              <a:spcBef>
                <a:spcPts val="0"/>
              </a:spcBef>
              <a:buFont typeface="Helvetica Neue"/>
            </a:pPr>
            <a:r>
              <a:rPr lang="en-US">
                <a:latin typeface="Helvetica Neue"/>
                <a:ea typeface="Helvetica Neue"/>
                <a:cs typeface="Helvetica Neue"/>
                <a:sym typeface="Helvetica Neue"/>
              </a:rPr>
              <a:t>Follow up with beats</a:t>
            </a:r>
          </a:p>
          <a:p>
            <a:pPr indent="-228600" lvl="1" marL="914400" rtl="0">
              <a:spcBef>
                <a:spcPts val="0"/>
              </a:spcBef>
              <a:buFont typeface="Helvetica Neue"/>
            </a:pPr>
            <a:r>
              <a:rPr lang="en-US">
                <a:latin typeface="Helvetica Neue"/>
                <a:ea typeface="Helvetica Neue"/>
                <a:cs typeface="Helvetica Neue"/>
                <a:sym typeface="Helvetica Neue"/>
              </a:rPr>
              <a:t>Troll social media &amp; man-on-the-street conversations</a:t>
            </a:r>
          </a:p>
          <a:p>
            <a:pPr indent="-228600" lvl="1" marL="914400" rtl="0">
              <a:spcBef>
                <a:spcPts val="0"/>
              </a:spcBef>
              <a:buFont typeface="Helvetica Neue"/>
            </a:pPr>
            <a:r>
              <a:rPr lang="en-US">
                <a:latin typeface="Helvetica Neue"/>
                <a:ea typeface="Helvetica Neue"/>
                <a:cs typeface="Helvetica Neue"/>
                <a:sym typeface="Helvetica Neue"/>
              </a:rPr>
              <a:t>Review other media outlets </a:t>
            </a:r>
          </a:p>
          <a:p>
            <a:pPr indent="-228600" lvl="1" marL="914400" rtl="0">
              <a:spcBef>
                <a:spcPts val="0"/>
              </a:spcBef>
              <a:buFont typeface="Helvetica Neue"/>
            </a:pPr>
            <a:r>
              <a:rPr lang="en-US">
                <a:latin typeface="Helvetica Neue"/>
                <a:ea typeface="Helvetica Neue"/>
                <a:cs typeface="Helvetica Neue"/>
                <a:sym typeface="Helvetica Neue"/>
              </a:rPr>
              <a:t>Be inspired by samples from pros</a:t>
            </a:r>
          </a:p>
          <a:p>
            <a:pPr indent="-419100" lvl="0" marL="457200" marR="0" rtl="0" algn="l">
              <a:lnSpc>
                <a:spcPct val="100000"/>
              </a:lnSpc>
              <a:spcBef>
                <a:spcPts val="600"/>
              </a:spcBef>
              <a:spcAft>
                <a:spcPts val="0"/>
              </a:spcAft>
              <a:buClr>
                <a:schemeClr val="dk1"/>
              </a:buClr>
              <a:buSzPct val="100000"/>
              <a:buFont typeface="Helvetica Neue"/>
            </a:pPr>
            <a:r>
              <a:rPr lang="en-US">
                <a:latin typeface="Helvetica Neue"/>
                <a:ea typeface="Helvetica Neue"/>
                <a:cs typeface="Helvetica Neue"/>
                <a:sym typeface="Helvetica Neue"/>
              </a:rPr>
              <a:t>Be original </a:t>
            </a:r>
          </a:p>
          <a:p>
            <a:pPr indent="-228600" lvl="1" marL="914400" marR="0" rtl="0" algn="l">
              <a:lnSpc>
                <a:spcPct val="100000"/>
              </a:lnSpc>
              <a:spcBef>
                <a:spcPts val="600"/>
              </a:spcBef>
              <a:spcAft>
                <a:spcPts val="0"/>
              </a:spcAft>
              <a:buFont typeface="Helvetica Neue"/>
            </a:pPr>
            <a:r>
              <a:rPr lang="en-US">
                <a:latin typeface="Helvetica Neue"/>
                <a:ea typeface="Helvetica Neue"/>
                <a:cs typeface="Helvetica Neue"/>
                <a:sym typeface="Helvetica Neue"/>
              </a:rPr>
              <a:t>Review old publications</a:t>
            </a:r>
          </a:p>
          <a:p>
            <a:pPr indent="-228600" lvl="1" marL="914400" marR="0" rtl="0" algn="l">
              <a:lnSpc>
                <a:spcPct val="100000"/>
              </a:lnSpc>
              <a:spcBef>
                <a:spcPts val="600"/>
              </a:spcBef>
              <a:spcAft>
                <a:spcPts val="0"/>
              </a:spcAft>
              <a:buFont typeface="Helvetica Neue"/>
            </a:pPr>
            <a:r>
              <a:rPr lang="en-US">
                <a:latin typeface="Helvetica Neue"/>
                <a:ea typeface="Helvetica Neue"/>
                <a:cs typeface="Helvetica Neue"/>
                <a:sym typeface="Helvetica Neue"/>
              </a:rPr>
              <a:t>Look for fresh angle</a:t>
            </a:r>
          </a:p>
          <a:p>
            <a:pPr indent="-228600" lvl="1" marL="914400" marR="0" rtl="0" algn="l">
              <a:lnSpc>
                <a:spcPct val="100000"/>
              </a:lnSpc>
              <a:spcBef>
                <a:spcPts val="600"/>
              </a:spcBef>
              <a:spcAft>
                <a:spcPts val="0"/>
              </a:spcAft>
              <a:buFont typeface="Helvetica Neue"/>
            </a:pPr>
            <a:r>
              <a:rPr lang="en-US">
                <a:latin typeface="Helvetica Neue"/>
                <a:ea typeface="Helvetica Neue"/>
                <a:cs typeface="Helvetica Neue"/>
                <a:sym typeface="Helvetica Neue"/>
              </a:rPr>
              <a:t>Overused sources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 name="Shape 46"/>
        <p:cNvGrpSpPr/>
        <p:nvPr/>
      </p:nvGrpSpPr>
      <p:grpSpPr>
        <a:xfrm>
          <a:off x="0" y="0"/>
          <a:ext cx="0" cy="0"/>
          <a:chOff x="0" y="0"/>
          <a:chExt cx="0" cy="0"/>
        </a:xfrm>
      </p:grpSpPr>
      <p:sp>
        <p:nvSpPr>
          <p:cNvPr id="47" name="Shape 47"/>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Clr>
                <a:schemeClr val="dk1"/>
              </a:buClr>
              <a:buSzPct val="30555"/>
              <a:buFont typeface="Arial"/>
              <a:buNone/>
            </a:pPr>
            <a:r>
              <a:rPr lang="en-US">
                <a:latin typeface="Helvetica Neue"/>
                <a:ea typeface="Helvetica Neue"/>
                <a:cs typeface="Helvetica Neue"/>
                <a:sym typeface="Helvetica Neue"/>
              </a:rPr>
              <a:t>Reporter Responsibilities</a:t>
            </a:r>
          </a:p>
        </p:txBody>
      </p:sp>
      <p:sp>
        <p:nvSpPr>
          <p:cNvPr id="48" name="Shape 48"/>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228600" lvl="0" marL="457200" rtl="0">
              <a:spcBef>
                <a:spcPts val="0"/>
              </a:spcBef>
              <a:buFont typeface="Helvetica Neue"/>
            </a:pPr>
            <a:r>
              <a:rPr lang="en-US">
                <a:latin typeface="Helvetica Neue"/>
                <a:ea typeface="Helvetica Neue"/>
                <a:cs typeface="Helvetica Neue"/>
                <a:sym typeface="Helvetica Neue"/>
              </a:rPr>
              <a:t>Identify element of news</a:t>
            </a:r>
          </a:p>
          <a:p>
            <a:pPr indent="-228600" lvl="1" marL="914400" rtl="0">
              <a:spcBef>
                <a:spcPts val="0"/>
              </a:spcBef>
              <a:buFont typeface="Helvetica Neue"/>
            </a:pPr>
            <a:r>
              <a:rPr lang="en-US">
                <a:latin typeface="Helvetica Neue"/>
                <a:ea typeface="Helvetica Neue"/>
                <a:cs typeface="Helvetica Neue"/>
                <a:sym typeface="Helvetica Neue"/>
              </a:rPr>
              <a:t>Timeliness</a:t>
            </a:r>
          </a:p>
          <a:p>
            <a:pPr indent="-228600" lvl="1" marL="914400" rtl="0">
              <a:spcBef>
                <a:spcPts val="0"/>
              </a:spcBef>
              <a:buFont typeface="Helvetica Neue"/>
            </a:pPr>
            <a:r>
              <a:rPr lang="en-US">
                <a:latin typeface="Helvetica Neue"/>
                <a:ea typeface="Helvetica Neue"/>
                <a:cs typeface="Helvetica Neue"/>
                <a:sym typeface="Helvetica Neue"/>
              </a:rPr>
              <a:t>Proximity</a:t>
            </a:r>
          </a:p>
          <a:p>
            <a:pPr indent="-228600" lvl="1" marL="914400" rtl="0">
              <a:spcBef>
                <a:spcPts val="0"/>
              </a:spcBef>
              <a:buFont typeface="Helvetica Neue"/>
            </a:pPr>
            <a:r>
              <a:rPr lang="en-US">
                <a:latin typeface="Helvetica Neue"/>
                <a:ea typeface="Helvetica Neue"/>
                <a:cs typeface="Helvetica Neue"/>
                <a:sym typeface="Helvetica Neue"/>
              </a:rPr>
              <a:t>Prominence</a:t>
            </a:r>
            <a:r>
              <a:rPr lang="en-US">
                <a:latin typeface="Helvetica Neue"/>
                <a:ea typeface="Helvetica Neue"/>
                <a:cs typeface="Helvetica Neue"/>
                <a:sym typeface="Helvetica Neue"/>
              </a:rPr>
              <a:t> </a:t>
            </a:r>
          </a:p>
          <a:p>
            <a:pPr indent="-228600" lvl="1" marL="914400" rtl="0">
              <a:spcBef>
                <a:spcPts val="0"/>
              </a:spcBef>
              <a:buFont typeface="Helvetica Neue"/>
            </a:pPr>
            <a:r>
              <a:rPr lang="en-US">
                <a:latin typeface="Helvetica Neue"/>
                <a:ea typeface="Helvetica Neue"/>
                <a:cs typeface="Helvetica Neue"/>
                <a:sym typeface="Helvetica Neue"/>
              </a:rPr>
              <a:t>Conflict</a:t>
            </a:r>
          </a:p>
          <a:p>
            <a:pPr indent="-228600" lvl="1" marL="914400" rtl="0">
              <a:spcBef>
                <a:spcPts val="0"/>
              </a:spcBef>
              <a:buFont typeface="Helvetica Neue"/>
            </a:pPr>
            <a:r>
              <a:rPr lang="en-US">
                <a:latin typeface="Helvetica Neue"/>
                <a:ea typeface="Helvetica Neue"/>
                <a:cs typeface="Helvetica Neue"/>
                <a:sym typeface="Helvetica Neue"/>
              </a:rPr>
              <a:t>Consequence</a:t>
            </a:r>
          </a:p>
          <a:p>
            <a:pPr indent="-228600" lvl="1" marL="914400" rtl="0">
              <a:spcBef>
                <a:spcPts val="0"/>
              </a:spcBef>
              <a:buFont typeface="Helvetica Neue"/>
            </a:pPr>
            <a:r>
              <a:rPr lang="en-US">
                <a:latin typeface="Helvetica Neue"/>
                <a:ea typeface="Helvetica Neue"/>
                <a:cs typeface="Helvetica Neue"/>
                <a:sym typeface="Helvetica Neue"/>
              </a:rPr>
              <a:t>Oddity</a:t>
            </a:r>
          </a:p>
          <a:p>
            <a:pPr indent="-228600" lvl="1" marL="914400" rtl="0">
              <a:spcBef>
                <a:spcPts val="0"/>
              </a:spcBef>
              <a:buFont typeface="Helvetica Neue"/>
            </a:pPr>
            <a:r>
              <a:rPr lang="en-US">
                <a:latin typeface="Helvetica Neue"/>
                <a:ea typeface="Helvetica Neue"/>
                <a:cs typeface="Helvetica Neue"/>
                <a:sym typeface="Helvetica Neue"/>
              </a:rPr>
              <a:t>Human Interest</a:t>
            </a:r>
          </a:p>
          <a:p>
            <a:pPr indent="-228600" lvl="0" marL="457200" rtl="0">
              <a:spcBef>
                <a:spcPts val="0"/>
              </a:spcBef>
              <a:buFont typeface="Helvetica Neue"/>
            </a:pPr>
            <a:r>
              <a:rPr lang="en-US">
                <a:latin typeface="Helvetica Neue"/>
                <a:ea typeface="Helvetica Neue"/>
                <a:cs typeface="Helvetica Neue"/>
                <a:sym typeface="Helvetica Neue"/>
              </a:rPr>
              <a:t>Do the work </a:t>
            </a:r>
          </a:p>
          <a:p>
            <a:pPr indent="-228600" lvl="1" marL="914400" rtl="0">
              <a:spcBef>
                <a:spcPts val="0"/>
              </a:spcBef>
              <a:buFont typeface="Helvetica Neue"/>
            </a:pPr>
            <a:r>
              <a:rPr lang="en-US">
                <a:latin typeface="Helvetica Neue"/>
                <a:ea typeface="Helvetica Neue"/>
                <a:cs typeface="Helvetica Neue"/>
                <a:sym typeface="Helvetica Neue"/>
              </a:rPr>
              <a:t>What is the story about?</a:t>
            </a:r>
          </a:p>
          <a:p>
            <a:pPr indent="-228600" lvl="1" marL="914400" rtl="0">
              <a:spcBef>
                <a:spcPts val="0"/>
              </a:spcBef>
              <a:buFont typeface="Helvetica Neue"/>
            </a:pPr>
            <a:r>
              <a:rPr lang="en-US">
                <a:latin typeface="Helvetica Neue"/>
                <a:ea typeface="Helvetica Neue"/>
                <a:cs typeface="Helvetica Neue"/>
                <a:sym typeface="Helvetica Neue"/>
              </a:rPr>
              <a:t>Don’t be a calendar</a:t>
            </a:r>
          </a:p>
          <a:p>
            <a:pPr indent="-228600" lvl="1" marL="914400" rtl="0">
              <a:spcBef>
                <a:spcPts val="0"/>
              </a:spcBef>
              <a:buFont typeface="Helvetica Neue"/>
            </a:pPr>
            <a:r>
              <a:rPr lang="en-US">
                <a:latin typeface="Helvetica Neue"/>
                <a:ea typeface="Helvetica Neue"/>
                <a:cs typeface="Helvetica Neue"/>
                <a:sym typeface="Helvetica Neue"/>
              </a:rPr>
              <a:t>Preliminary interviews with potential sources</a:t>
            </a:r>
          </a:p>
          <a:p>
            <a:pPr indent="-228600" lvl="1" marL="914400" rtl="0">
              <a:spcBef>
                <a:spcPts val="0"/>
              </a:spcBef>
              <a:buFont typeface="Helvetica Neue"/>
            </a:pPr>
            <a:r>
              <a:rPr lang="en-US">
                <a:latin typeface="Helvetica Neue"/>
                <a:ea typeface="Helvetica Neue"/>
                <a:cs typeface="Helvetica Neue"/>
                <a:sym typeface="Helvetica Neue"/>
              </a:rPr>
              <a:t>Become an expert &amp; be confident in your idea</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 name="Shape 52"/>
        <p:cNvGrpSpPr/>
        <p:nvPr/>
      </p:nvGrpSpPr>
      <p:grpSpPr>
        <a:xfrm>
          <a:off x="0" y="0"/>
          <a:ext cx="0" cy="0"/>
          <a:chOff x="0" y="0"/>
          <a:chExt cx="0" cy="0"/>
        </a:xfrm>
      </p:grpSpPr>
      <p:sp>
        <p:nvSpPr>
          <p:cNvPr id="53" name="Shape 53"/>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Clr>
                <a:schemeClr val="dk1"/>
              </a:buClr>
              <a:buSzPct val="30555"/>
              <a:buFont typeface="Arial"/>
              <a:buNone/>
            </a:pPr>
            <a:r>
              <a:rPr lang="en-US">
                <a:latin typeface="Helvetica Neue"/>
                <a:ea typeface="Helvetica Neue"/>
                <a:cs typeface="Helvetica Neue"/>
                <a:sym typeface="Helvetica Neue"/>
              </a:rPr>
              <a:t>Reporter Responsibilities</a:t>
            </a:r>
          </a:p>
        </p:txBody>
      </p:sp>
      <p:sp>
        <p:nvSpPr>
          <p:cNvPr id="54" name="Shape 54"/>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228600" lvl="0" marL="457200" rtl="0">
              <a:spcBef>
                <a:spcPts val="0"/>
              </a:spcBef>
              <a:buFont typeface="Helvetica Neue"/>
            </a:pPr>
            <a:r>
              <a:rPr lang="en-US">
                <a:latin typeface="Helvetica Neue"/>
                <a:ea typeface="Helvetica Neue"/>
                <a:cs typeface="Helvetica Neue"/>
                <a:sym typeface="Helvetica Neue"/>
              </a:rPr>
              <a:t>Outline your pitch </a:t>
            </a:r>
          </a:p>
          <a:p>
            <a:pPr indent="-228600" lvl="1" marL="914400" rtl="0">
              <a:spcBef>
                <a:spcPts val="0"/>
              </a:spcBef>
              <a:buFont typeface="Helvetica Neue"/>
            </a:pPr>
            <a:r>
              <a:rPr lang="en-US">
                <a:latin typeface="Helvetica Neue"/>
                <a:ea typeface="Helvetica Neue"/>
                <a:cs typeface="Helvetica Neue"/>
                <a:sym typeface="Helvetica Neue"/>
              </a:rPr>
              <a:t>Graphic organizer to plan coverage</a:t>
            </a:r>
          </a:p>
          <a:p>
            <a:pPr indent="-228600" lvl="1" marL="914400" rtl="0">
              <a:spcBef>
                <a:spcPts val="0"/>
              </a:spcBef>
              <a:buFont typeface="Helvetica Neue"/>
            </a:pPr>
            <a:r>
              <a:rPr lang="en-US">
                <a:latin typeface="Helvetica Neue"/>
                <a:ea typeface="Helvetica Neue"/>
                <a:cs typeface="Helvetica Neue"/>
                <a:sym typeface="Helvetica Neue"/>
              </a:rPr>
              <a:t>Think visually and verbally</a:t>
            </a:r>
          </a:p>
          <a:p>
            <a:pPr indent="-228600" lvl="1" marL="914400" rtl="0">
              <a:spcBef>
                <a:spcPts val="0"/>
              </a:spcBef>
              <a:buFont typeface="Helvetica Neue"/>
            </a:pPr>
            <a:r>
              <a:rPr lang="en-US">
                <a:latin typeface="Helvetica Neue"/>
                <a:ea typeface="Helvetica Neue"/>
                <a:cs typeface="Helvetica Neue"/>
                <a:sym typeface="Helvetica Neue"/>
              </a:rPr>
              <a:t>Evaluate for validity</a:t>
            </a:r>
          </a:p>
          <a:p>
            <a:pPr indent="-228600" lvl="1" marL="914400" rtl="0">
              <a:spcBef>
                <a:spcPts val="0"/>
              </a:spcBef>
              <a:buFont typeface="Helvetica Neue"/>
            </a:pPr>
            <a:r>
              <a:rPr lang="en-US">
                <a:latin typeface="Helvetica Neue"/>
                <a:ea typeface="Helvetica Neue"/>
                <a:cs typeface="Helvetica Neue"/>
                <a:sym typeface="Helvetica Neue"/>
              </a:rPr>
              <a:t>Have back-up ideas</a:t>
            </a:r>
          </a:p>
          <a:p>
            <a:pPr indent="-228600" lvl="0" marL="457200" rtl="0">
              <a:spcBef>
                <a:spcPts val="0"/>
              </a:spcBef>
              <a:buFont typeface="Helvetica Neue"/>
            </a:pPr>
            <a:r>
              <a:rPr lang="en-US">
                <a:latin typeface="Helvetica Neue"/>
                <a:ea typeface="Helvetica Neue"/>
                <a:cs typeface="Helvetica Neue"/>
                <a:sym typeface="Helvetica Neue"/>
              </a:rPr>
              <a:t>Submit ideas early</a:t>
            </a:r>
          </a:p>
          <a:p>
            <a:pPr indent="-228600" lvl="1" marL="914400" rtl="0">
              <a:spcBef>
                <a:spcPts val="0"/>
              </a:spcBef>
              <a:buFont typeface="Helvetica Neue"/>
            </a:pPr>
            <a:r>
              <a:rPr lang="en-US">
                <a:latin typeface="Helvetica Neue"/>
                <a:ea typeface="Helvetica Neue"/>
                <a:cs typeface="Helvetica Neue"/>
                <a:sym typeface="Helvetica Neue"/>
              </a:rPr>
              <a:t>Shared Google form allow opportunity for review</a:t>
            </a:r>
          </a:p>
          <a:p>
            <a:pPr indent="-228600" lvl="2" marL="1371600" rtl="0">
              <a:spcBef>
                <a:spcPts val="0"/>
              </a:spcBef>
              <a:buFont typeface="Helvetica Neue"/>
            </a:pPr>
            <a:r>
              <a:rPr lang="en-US">
                <a:latin typeface="Helvetica Neue"/>
                <a:ea typeface="Helvetica Neue"/>
                <a:cs typeface="Helvetica Neue"/>
                <a:sym typeface="Helvetica Neue"/>
              </a:rPr>
              <a:t>Form response creates archive framework</a:t>
            </a:r>
          </a:p>
          <a:p>
            <a:pPr indent="-228600" lvl="1" marL="914400" rtl="0">
              <a:spcBef>
                <a:spcPts val="0"/>
              </a:spcBef>
              <a:buFont typeface="Helvetica Neue"/>
            </a:pPr>
            <a:r>
              <a:rPr lang="en-US">
                <a:latin typeface="Helvetica Neue"/>
                <a:ea typeface="Helvetica Neue"/>
                <a:cs typeface="Helvetica Neue"/>
                <a:sym typeface="Helvetica Neue"/>
              </a:rPr>
              <a:t>Story submission form</a:t>
            </a:r>
          </a:p>
          <a:p>
            <a:pPr indent="-228600" lvl="1" marL="914400" rtl="0">
              <a:spcBef>
                <a:spcPts val="0"/>
              </a:spcBef>
              <a:buFont typeface="Helvetica Neue"/>
            </a:pPr>
            <a:r>
              <a:rPr lang="en-US">
                <a:latin typeface="Helvetica Neue"/>
                <a:ea typeface="Helvetica Neue"/>
                <a:cs typeface="Helvetica Neue"/>
                <a:sym typeface="Helvetica Neue"/>
              </a:rPr>
              <a:t>Help concise pitch in schedule meeting</a:t>
            </a:r>
          </a:p>
          <a:p>
            <a:pPr indent="-228600" lvl="1" marL="914400" rtl="0">
              <a:spcBef>
                <a:spcPts val="0"/>
              </a:spcBef>
              <a:buFont typeface="Helvetica Neue"/>
            </a:pPr>
            <a:r>
              <a:rPr lang="en-US">
                <a:latin typeface="Helvetica Neue"/>
                <a:ea typeface="Helvetica Neue"/>
                <a:cs typeface="Helvetica Neue"/>
                <a:sym typeface="Helvetica Neue"/>
              </a:rPr>
              <a:t>Be ready to answer questions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Helvetica Neue"/>
                <a:ea typeface="Helvetica Neue"/>
                <a:cs typeface="Helvetica Neue"/>
                <a:sym typeface="Helvetica Neue"/>
              </a:rPr>
              <a:t>Good, Better, Best</a:t>
            </a:r>
          </a:p>
        </p:txBody>
      </p:sp>
      <p:sp>
        <p:nvSpPr>
          <p:cNvPr id="60" name="Shape 60"/>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228600" lvl="0" marL="457200" rtl="0">
              <a:spcBef>
                <a:spcPts val="0"/>
              </a:spcBef>
              <a:buFont typeface="Helvetica Neue"/>
            </a:pPr>
            <a:r>
              <a:rPr lang="en-US">
                <a:latin typeface="Helvetica Neue"/>
                <a:ea typeface="Helvetica Neue"/>
                <a:cs typeface="Helvetica Neue"/>
                <a:sym typeface="Helvetica Neue"/>
              </a:rPr>
              <a:t>Average </a:t>
            </a:r>
          </a:p>
          <a:p>
            <a:pPr indent="-228600" lvl="1" marL="914400" rtl="0">
              <a:spcBef>
                <a:spcPts val="0"/>
              </a:spcBef>
              <a:buFont typeface="Helvetica Neue"/>
            </a:pPr>
            <a:r>
              <a:rPr lang="en-US">
                <a:latin typeface="Helvetica Neue"/>
                <a:ea typeface="Helvetica Neue"/>
                <a:cs typeface="Helvetica Neue"/>
                <a:sym typeface="Helvetica Neue"/>
              </a:rPr>
              <a:t>“The volleyball team has family-like relationship.”</a:t>
            </a:r>
          </a:p>
          <a:p>
            <a:pPr indent="-228600" lvl="0" marL="457200" rtl="0">
              <a:spcBef>
                <a:spcPts val="0"/>
              </a:spcBef>
              <a:buFont typeface="Helvetica Neue"/>
            </a:pPr>
            <a:r>
              <a:rPr lang="en-US">
                <a:latin typeface="Helvetica Neue"/>
                <a:ea typeface="Helvetica Neue"/>
                <a:cs typeface="Helvetica Neue"/>
                <a:sym typeface="Helvetica Neue"/>
              </a:rPr>
              <a:t>Better </a:t>
            </a:r>
          </a:p>
          <a:p>
            <a:pPr indent="-228600" lvl="1" marL="914400" rtl="0">
              <a:spcBef>
                <a:spcPts val="0"/>
              </a:spcBef>
              <a:buFont typeface="Helvetica Neue"/>
            </a:pPr>
            <a:r>
              <a:rPr lang="en-US">
                <a:latin typeface="Helvetica Neue"/>
                <a:ea typeface="Helvetica Neue"/>
                <a:cs typeface="Helvetica Neue"/>
                <a:sym typeface="Helvetica Neue"/>
              </a:rPr>
              <a:t>“The volleyball team plans family-style dinners on Thursdays to help with team bonding.”</a:t>
            </a:r>
          </a:p>
          <a:p>
            <a:pPr indent="-228600" lvl="0" marL="457200" rtl="0">
              <a:spcBef>
                <a:spcPts val="0"/>
              </a:spcBef>
              <a:buFont typeface="Helvetica Neue"/>
            </a:pPr>
            <a:r>
              <a:rPr lang="en-US">
                <a:latin typeface="Helvetica Neue"/>
                <a:ea typeface="Helvetica Neue"/>
                <a:cs typeface="Helvetica Neue"/>
                <a:sym typeface="Helvetica Neue"/>
              </a:rPr>
              <a:t>Best</a:t>
            </a:r>
            <a:r>
              <a:rPr lang="en-US">
                <a:latin typeface="Helvetica Neue"/>
                <a:ea typeface="Helvetica Neue"/>
                <a:cs typeface="Helvetica Neue"/>
                <a:sym typeface="Helvetica Neue"/>
              </a:rPr>
              <a:t> </a:t>
            </a:r>
          </a:p>
          <a:p>
            <a:pPr indent="-228600" lvl="1" marL="914400" rtl="0">
              <a:spcBef>
                <a:spcPts val="0"/>
              </a:spcBef>
              <a:buFont typeface="Helvetica Neue"/>
            </a:pPr>
            <a:r>
              <a:rPr lang="en-US">
                <a:latin typeface="Helvetica Neue"/>
                <a:ea typeface="Helvetica Neue"/>
                <a:cs typeface="Helvetica Neue"/>
                <a:sym typeface="Helvetica Neue"/>
              </a:rPr>
              <a:t>“With only two returning starters, the volleyball team started the tradition of Thursday family dinners to help with team communication and bonding. They rotate players’ houses and take turns cooking in small groups.”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Helvetica Neue"/>
                <a:ea typeface="Helvetica Neue"/>
                <a:cs typeface="Helvetica Neue"/>
                <a:sym typeface="Helvetica Neue"/>
              </a:rPr>
              <a:t>Editor Responsibilities</a:t>
            </a:r>
            <a:r>
              <a:rPr lang="en-US">
                <a:latin typeface="Helvetica Neue"/>
                <a:ea typeface="Helvetica Neue"/>
                <a:cs typeface="Helvetica Neue"/>
                <a:sym typeface="Helvetica Neue"/>
              </a:rPr>
              <a:t> </a:t>
            </a:r>
          </a:p>
        </p:txBody>
      </p:sp>
      <p:sp>
        <p:nvSpPr>
          <p:cNvPr id="66" name="Shape 66"/>
          <p:cNvSpPr txBox="1"/>
          <p:nvPr>
            <p:ph idx="1" type="body"/>
          </p:nvPr>
        </p:nvSpPr>
        <p:spPr>
          <a:xfrm>
            <a:off x="457200" y="1600200"/>
            <a:ext cx="8613900" cy="4967700"/>
          </a:xfrm>
          <a:prstGeom prst="rect">
            <a:avLst/>
          </a:prstGeom>
        </p:spPr>
        <p:txBody>
          <a:bodyPr anchorCtr="0" anchor="t" bIns="91425" lIns="91425" rIns="91425" tIns="91425">
            <a:noAutofit/>
          </a:bodyPr>
          <a:lstStyle/>
          <a:p>
            <a:pPr lvl="0" rtl="0">
              <a:spcBef>
                <a:spcPts val="0"/>
              </a:spcBef>
              <a:buNone/>
            </a:pPr>
            <a:r>
              <a:rPr lang="en-US">
                <a:latin typeface="Helvetica Neue"/>
                <a:ea typeface="Helvetica Neue"/>
                <a:cs typeface="Helvetica Neue"/>
                <a:sym typeface="Helvetica Neue"/>
              </a:rPr>
              <a:t>Establish structure</a:t>
            </a:r>
          </a:p>
          <a:p>
            <a:pPr indent="-228600" lvl="1" marL="914400" rtl="0">
              <a:spcBef>
                <a:spcPts val="0"/>
              </a:spcBef>
              <a:buFont typeface="Helvetica Neue"/>
            </a:pPr>
            <a:r>
              <a:rPr lang="en-US">
                <a:latin typeface="Helvetica Neue"/>
                <a:ea typeface="Helvetica Neue"/>
                <a:cs typeface="Helvetica Neue"/>
                <a:sym typeface="Helvetica Neue"/>
              </a:rPr>
              <a:t>Consistent meeting outline</a:t>
            </a:r>
          </a:p>
          <a:p>
            <a:pPr indent="-228600" lvl="1" marL="914400" rtl="0">
              <a:spcBef>
                <a:spcPts val="0"/>
              </a:spcBef>
              <a:buFont typeface="Helvetica Neue"/>
            </a:pPr>
            <a:r>
              <a:rPr lang="en-US">
                <a:latin typeface="Helvetica Neue"/>
                <a:ea typeface="Helvetica Neue"/>
                <a:cs typeface="Helvetica Neue"/>
                <a:sym typeface="Helvetica Neue"/>
              </a:rPr>
              <a:t>Pace </a:t>
            </a:r>
          </a:p>
          <a:p>
            <a:pPr indent="-228600" lvl="2" marL="1371600" rtl="0">
              <a:spcBef>
                <a:spcPts val="0"/>
              </a:spcBef>
              <a:buFont typeface="Helvetica Neue"/>
            </a:pPr>
            <a:r>
              <a:rPr lang="en-US">
                <a:latin typeface="Helvetica Neue"/>
                <a:ea typeface="Helvetica Neue"/>
                <a:cs typeface="Helvetica Neue"/>
                <a:sym typeface="Helvetica Neue"/>
              </a:rPr>
              <a:t>Set time limits</a:t>
            </a:r>
          </a:p>
          <a:p>
            <a:pPr indent="-228600" lvl="2" marL="1371600" rtl="0">
              <a:spcBef>
                <a:spcPts val="0"/>
              </a:spcBef>
              <a:buFont typeface="Helvetica Neue"/>
            </a:pPr>
            <a:r>
              <a:rPr lang="en-US">
                <a:latin typeface="Helvetica Neue"/>
                <a:ea typeface="Helvetica Neue"/>
                <a:cs typeface="Helvetica Neue"/>
                <a:sym typeface="Helvetica Neue"/>
              </a:rPr>
              <a:t>Table then follow up more complicated discussions</a:t>
            </a:r>
          </a:p>
          <a:p>
            <a:pPr indent="-228600" lvl="1" marL="914400" rtl="0">
              <a:spcBef>
                <a:spcPts val="0"/>
              </a:spcBef>
              <a:buFont typeface="Helvetica Neue"/>
            </a:pPr>
            <a:r>
              <a:rPr lang="en-US">
                <a:latin typeface="Helvetica Neue"/>
                <a:ea typeface="Helvetica Neue"/>
                <a:cs typeface="Helvetica Neue"/>
                <a:sym typeface="Helvetica Neue"/>
              </a:rPr>
              <a:t>Don’t accept calendar items, undeveloped ideas</a:t>
            </a:r>
          </a:p>
          <a:p>
            <a:pPr lvl="0" rtl="0">
              <a:spcBef>
                <a:spcPts val="0"/>
              </a:spcBef>
              <a:buNone/>
            </a:pPr>
            <a:r>
              <a:rPr lang="en-US">
                <a:latin typeface="Helvetica Neue"/>
                <a:ea typeface="Helvetica Neue"/>
                <a:cs typeface="Helvetica Neue"/>
                <a:sym typeface="Helvetica Neue"/>
              </a:rPr>
              <a:t>Safe environment</a:t>
            </a:r>
          </a:p>
          <a:p>
            <a:pPr indent="-228600" lvl="1" marL="914400" rtl="0">
              <a:spcBef>
                <a:spcPts val="0"/>
              </a:spcBef>
              <a:buFont typeface="Helvetica Neue"/>
            </a:pPr>
            <a:r>
              <a:rPr lang="en-US">
                <a:latin typeface="Helvetica Neue"/>
                <a:ea typeface="Helvetica Neue"/>
                <a:cs typeface="Helvetica Neue"/>
                <a:sym typeface="Helvetica Neue"/>
              </a:rPr>
              <a:t>All ideas at least initial review</a:t>
            </a:r>
          </a:p>
          <a:p>
            <a:pPr indent="-228600" lvl="1" marL="914400" rtl="0">
              <a:spcBef>
                <a:spcPts val="0"/>
              </a:spcBef>
              <a:buFont typeface="Helvetica Neue"/>
            </a:pPr>
            <a:r>
              <a:rPr lang="en-US">
                <a:latin typeface="Helvetica Neue"/>
                <a:ea typeface="Helvetica Neue"/>
                <a:cs typeface="Helvetica Neue"/>
                <a:sym typeface="Helvetica Neue"/>
              </a:rPr>
              <a:t>Listen, be receptive</a:t>
            </a:r>
          </a:p>
          <a:p>
            <a:pPr indent="-228600" lvl="1" marL="914400" rtl="0">
              <a:spcBef>
                <a:spcPts val="0"/>
              </a:spcBef>
              <a:buFont typeface="Helvetica Neue"/>
            </a:pPr>
            <a:r>
              <a:rPr lang="en-US">
                <a:latin typeface="Helvetica Neue"/>
                <a:ea typeface="Helvetica Neue"/>
                <a:cs typeface="Helvetica Neue"/>
                <a:sym typeface="Helvetica Neue"/>
              </a:rPr>
              <a:t>Allow productive, progressive debate</a:t>
            </a:r>
          </a:p>
          <a:p>
            <a:pPr indent="-228600" lvl="1" marL="914400" rtl="0">
              <a:spcBef>
                <a:spcPts val="0"/>
              </a:spcBef>
              <a:buFont typeface="Helvetica Neue"/>
            </a:pPr>
            <a:r>
              <a:rPr lang="en-US">
                <a:latin typeface="Helvetica Neue"/>
                <a:ea typeface="Helvetica Neue"/>
                <a:cs typeface="Helvetica Neue"/>
                <a:sym typeface="Helvetica Neue"/>
              </a:rPr>
              <a:t>Don’t judge </a:t>
            </a:r>
          </a:p>
          <a:p>
            <a:pPr indent="-228600" lvl="1" marL="914400" rtl="0">
              <a:spcBef>
                <a:spcPts val="0"/>
              </a:spcBef>
              <a:buFont typeface="Helvetica Neue"/>
            </a:pPr>
            <a:r>
              <a:rPr lang="en-US">
                <a:latin typeface="Helvetica Neue"/>
                <a:ea typeface="Helvetica Neue"/>
                <a:cs typeface="Helvetica Neue"/>
                <a:sym typeface="Helvetica Neue"/>
              </a:rPr>
              <a:t>Praise in public, correct in private</a:t>
            </a:r>
          </a:p>
          <a:p>
            <a:pPr lvl="0" rtl="0">
              <a:spcBef>
                <a:spcPts val="0"/>
              </a:spcBef>
              <a:buNone/>
            </a:pPr>
            <a:r>
              <a:t/>
            </a:r>
            <a:endParaRPr>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Helvetica Neue"/>
                <a:ea typeface="Helvetica Neue"/>
                <a:cs typeface="Helvetica Neue"/>
                <a:sym typeface="Helvetica Neue"/>
              </a:rPr>
              <a:t>Editor Responsibilities </a:t>
            </a:r>
            <a:r>
              <a:rPr lang="en-US">
                <a:latin typeface="Helvetica Neue"/>
                <a:ea typeface="Helvetica Neue"/>
                <a:cs typeface="Helvetica Neue"/>
                <a:sym typeface="Helvetica Neue"/>
              </a:rPr>
              <a:t> </a:t>
            </a:r>
          </a:p>
        </p:txBody>
      </p:sp>
      <p:sp>
        <p:nvSpPr>
          <p:cNvPr id="72" name="Shape 72"/>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228600" lvl="0" marL="457200" rtl="0">
              <a:spcBef>
                <a:spcPts val="0"/>
              </a:spcBef>
              <a:buFont typeface="Helvetica Neue"/>
            </a:pPr>
            <a:r>
              <a:rPr lang="en-US">
                <a:latin typeface="Helvetica Neue"/>
                <a:ea typeface="Helvetica Neue"/>
                <a:cs typeface="Helvetica Neue"/>
                <a:sym typeface="Helvetica Neue"/>
              </a:rPr>
              <a:t>Review submission forms beforehand</a:t>
            </a:r>
          </a:p>
          <a:p>
            <a:pPr indent="-228600" lvl="0" marL="457200" rtl="0">
              <a:spcBef>
                <a:spcPts val="0"/>
              </a:spcBef>
              <a:buFont typeface="Helvetica Neue"/>
            </a:pPr>
            <a:r>
              <a:rPr lang="en-US">
                <a:latin typeface="Helvetica Neue"/>
                <a:ea typeface="Helvetica Neue"/>
                <a:cs typeface="Helvetica Neue"/>
                <a:sym typeface="Helvetica Neue"/>
              </a:rPr>
              <a:t>Guide discussion</a:t>
            </a:r>
          </a:p>
          <a:p>
            <a:pPr indent="-228600" lvl="1" marL="914400" rtl="0">
              <a:spcBef>
                <a:spcPts val="0"/>
              </a:spcBef>
              <a:buFont typeface="Helvetica Neue"/>
            </a:pPr>
            <a:r>
              <a:rPr lang="en-US">
                <a:latin typeface="Helvetica Neue"/>
                <a:ea typeface="Helvetica Neue"/>
                <a:cs typeface="Helvetica Neue"/>
                <a:sym typeface="Helvetica Neue"/>
              </a:rPr>
              <a:t>Check points - 5Ws &amp; H, element of news, sources</a:t>
            </a:r>
          </a:p>
          <a:p>
            <a:pPr indent="-228600" lvl="1" marL="914400" rtl="0">
              <a:spcBef>
                <a:spcPts val="0"/>
              </a:spcBef>
              <a:buFont typeface="Helvetica Neue"/>
            </a:pPr>
            <a:r>
              <a:rPr lang="en-US">
                <a:latin typeface="Helvetica Neue"/>
                <a:ea typeface="Helvetica Neue"/>
                <a:cs typeface="Helvetica Neue"/>
                <a:sym typeface="Helvetica Neue"/>
              </a:rPr>
              <a:t>Brainstorm photo opportunities</a:t>
            </a:r>
          </a:p>
          <a:p>
            <a:pPr indent="-228600" lvl="1" marL="914400" rtl="0">
              <a:spcBef>
                <a:spcPts val="0"/>
              </a:spcBef>
              <a:buFont typeface="Helvetica Neue"/>
            </a:pPr>
            <a:r>
              <a:rPr lang="en-US">
                <a:latin typeface="Helvetica Neue"/>
                <a:ea typeface="Helvetica Neue"/>
                <a:cs typeface="Helvetica Neue"/>
                <a:sym typeface="Helvetica Neue"/>
              </a:rPr>
              <a:t>Solicit alternate ideas, angles, sources</a:t>
            </a:r>
          </a:p>
          <a:p>
            <a:pPr indent="-228600" lvl="1" marL="914400" rtl="0">
              <a:spcBef>
                <a:spcPts val="0"/>
              </a:spcBef>
              <a:buFont typeface="Helvetica Neue"/>
            </a:pPr>
            <a:r>
              <a:rPr lang="en-US">
                <a:latin typeface="Helvetica Neue"/>
                <a:ea typeface="Helvetica Neue"/>
                <a:cs typeface="Helvetica Neue"/>
                <a:sym typeface="Helvetica Neue"/>
              </a:rPr>
              <a:t>Troubleshoot challenges</a:t>
            </a:r>
          </a:p>
          <a:p>
            <a:pPr indent="-228600" lvl="0" marL="457200" rtl="0">
              <a:spcBef>
                <a:spcPts val="0"/>
              </a:spcBef>
              <a:buFont typeface="Helvetica Neue"/>
            </a:pPr>
            <a:r>
              <a:rPr lang="en-US">
                <a:latin typeface="Helvetica Neue"/>
                <a:ea typeface="Helvetica Neue"/>
                <a:cs typeface="Helvetica Neue"/>
                <a:sym typeface="Helvetica Neue"/>
              </a:rPr>
              <a:t>Evaluation</a:t>
            </a:r>
          </a:p>
          <a:p>
            <a:pPr indent="-228600" lvl="1" marL="914400" rtl="0">
              <a:spcBef>
                <a:spcPts val="0"/>
              </a:spcBef>
              <a:buFont typeface="Helvetica Neue"/>
            </a:pPr>
            <a:r>
              <a:rPr lang="en-US">
                <a:latin typeface="Helvetica Neue"/>
                <a:ea typeface="Helvetica Neue"/>
                <a:cs typeface="Helvetica Neue"/>
                <a:sym typeface="Helvetica Neue"/>
              </a:rPr>
              <a:t>Does the story inform, educate, entertain?</a:t>
            </a:r>
          </a:p>
          <a:p>
            <a:pPr indent="-228600" lvl="1" marL="914400" rtl="0">
              <a:spcBef>
                <a:spcPts val="0"/>
              </a:spcBef>
              <a:buFont typeface="Helvetica Neue"/>
            </a:pPr>
            <a:r>
              <a:rPr lang="en-US">
                <a:latin typeface="Helvetica Neue"/>
                <a:ea typeface="Helvetica Neue"/>
                <a:cs typeface="Helvetica Neue"/>
                <a:sym typeface="Helvetica Neue"/>
              </a:rPr>
              <a:t>Does the story have emotional connection?</a:t>
            </a:r>
          </a:p>
          <a:p>
            <a:pPr indent="-228600" lvl="1" marL="914400" rtl="0">
              <a:spcBef>
                <a:spcPts val="0"/>
              </a:spcBef>
              <a:buFont typeface="Helvetica Neue"/>
            </a:pPr>
            <a:r>
              <a:rPr lang="en-US">
                <a:latin typeface="Helvetica Neue"/>
                <a:ea typeface="Helvetica Neue"/>
                <a:cs typeface="Helvetica Neue"/>
                <a:sym typeface="Helvetica Neue"/>
              </a:rPr>
              <a:t>Does the story tell our audience something they need to know about themselves?</a:t>
            </a:r>
          </a:p>
          <a:p>
            <a:pPr indent="-228600" lvl="1" marL="914400" rtl="0">
              <a:spcBef>
                <a:spcPts val="0"/>
              </a:spcBef>
              <a:buFont typeface="Helvetica Neue"/>
            </a:pPr>
            <a:r>
              <a:rPr i="1" lang="en-US">
                <a:latin typeface="Helvetica Neue"/>
                <a:ea typeface="Helvetica Neue"/>
                <a:cs typeface="Helvetica Neue"/>
                <a:sym typeface="Helvetica Neue"/>
              </a:rPr>
              <a:t>So what? Who cares? </a:t>
            </a:r>
            <a:r>
              <a:rPr lang="en-US">
                <a:latin typeface="Helvetica Neue"/>
                <a:ea typeface="Helvetica Neue"/>
                <a:cs typeface="Helvetica Neue"/>
                <a:sym typeface="Helvetica Neue"/>
              </a:rPr>
              <a:t>test</a:t>
            </a:r>
          </a:p>
          <a:p>
            <a:pPr indent="0" lvl="0" marL="0" rtl="0">
              <a:spcBef>
                <a:spcPts val="0"/>
              </a:spcBef>
              <a:buNone/>
            </a:pPr>
            <a:r>
              <a:t/>
            </a:r>
            <a:endParaRPr>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Helvetica Neue"/>
                <a:ea typeface="Helvetica Neue"/>
                <a:cs typeface="Helvetica Neue"/>
                <a:sym typeface="Helvetica Neue"/>
              </a:rPr>
              <a:t>And then...</a:t>
            </a:r>
          </a:p>
        </p:txBody>
      </p:sp>
      <p:sp>
        <p:nvSpPr>
          <p:cNvPr id="78" name="Shape 78"/>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419100" lvl="0" marL="457200" marR="0" rtl="0" algn="l">
              <a:lnSpc>
                <a:spcPct val="100000"/>
              </a:lnSpc>
              <a:spcBef>
                <a:spcPts val="600"/>
              </a:spcBef>
              <a:spcAft>
                <a:spcPts val="0"/>
              </a:spcAft>
              <a:buClr>
                <a:schemeClr val="dk1"/>
              </a:buClr>
              <a:buSzPct val="100000"/>
              <a:buFont typeface="Helvetica Neue"/>
            </a:pPr>
            <a:r>
              <a:rPr lang="en-US">
                <a:latin typeface="Helvetica Neue"/>
                <a:ea typeface="Helvetica Neue"/>
                <a:cs typeface="Helvetica Neue"/>
                <a:sym typeface="Helvetica Neue"/>
              </a:rPr>
              <a:t>Establish deadlines</a:t>
            </a:r>
          </a:p>
          <a:p>
            <a:pPr indent="-228600" lvl="0" marL="457200" marR="0" rtl="0" algn="l">
              <a:lnSpc>
                <a:spcPct val="100000"/>
              </a:lnSpc>
              <a:spcBef>
                <a:spcPts val="600"/>
              </a:spcBef>
              <a:spcAft>
                <a:spcPts val="0"/>
              </a:spcAft>
              <a:buFont typeface="Helvetica Neue"/>
            </a:pPr>
            <a:r>
              <a:rPr lang="en-US">
                <a:latin typeface="Helvetica Neue"/>
                <a:ea typeface="Helvetica Neue"/>
                <a:cs typeface="Helvetica Neue"/>
                <a:sym typeface="Helvetica Neue"/>
              </a:rPr>
              <a:t>Expectations &amp; format for final product</a:t>
            </a:r>
          </a:p>
          <a:p>
            <a:pPr indent="-228600" lvl="0" marL="457200" marR="0" rtl="0" algn="l">
              <a:lnSpc>
                <a:spcPct val="100000"/>
              </a:lnSpc>
              <a:spcBef>
                <a:spcPts val="600"/>
              </a:spcBef>
              <a:spcAft>
                <a:spcPts val="0"/>
              </a:spcAft>
              <a:buFont typeface="Helvetica Neue"/>
            </a:pPr>
            <a:r>
              <a:rPr lang="en-US">
                <a:latin typeface="Helvetica Neue"/>
                <a:ea typeface="Helvetica Neue"/>
                <a:cs typeface="Helvetica Neue"/>
                <a:sym typeface="Helvetica Neue"/>
              </a:rPr>
              <a:t>Assign jobs to specialists</a:t>
            </a:r>
          </a:p>
          <a:p>
            <a:pPr indent="-419100" lvl="0" marL="457200" marR="0" rtl="0" algn="l">
              <a:lnSpc>
                <a:spcPct val="100000"/>
              </a:lnSpc>
              <a:spcBef>
                <a:spcPts val="600"/>
              </a:spcBef>
              <a:spcAft>
                <a:spcPts val="0"/>
              </a:spcAft>
              <a:buClr>
                <a:schemeClr val="dk1"/>
              </a:buClr>
              <a:buSzPct val="100000"/>
              <a:buFont typeface="Helvetica Neue"/>
            </a:pPr>
            <a:r>
              <a:rPr lang="en-US">
                <a:latin typeface="Helvetica Neue"/>
                <a:ea typeface="Helvetica Neue"/>
                <a:cs typeface="Helvetica Neue"/>
                <a:sym typeface="Helvetica Neue"/>
              </a:rPr>
              <a:t>Follow up, follow through</a:t>
            </a:r>
          </a:p>
          <a:p>
            <a:pPr indent="-228600" lvl="1" marL="914400" rtl="0">
              <a:spcBef>
                <a:spcPts val="0"/>
              </a:spcBef>
              <a:buFont typeface="Helvetica Neue"/>
            </a:pPr>
            <a:r>
              <a:rPr lang="en-US">
                <a:latin typeface="Helvetica Neue"/>
                <a:ea typeface="Helvetica Neue"/>
                <a:cs typeface="Helvetica Neue"/>
                <a:sym typeface="Helvetica Neue"/>
              </a:rPr>
              <a:t>Check in with progress updates</a:t>
            </a:r>
          </a:p>
          <a:p>
            <a:pPr indent="-228600" lvl="1" marL="914400" rtl="0">
              <a:spcBef>
                <a:spcPts val="0"/>
              </a:spcBef>
              <a:buFont typeface="Helvetica Neue"/>
            </a:pPr>
            <a:r>
              <a:rPr lang="en-US">
                <a:latin typeface="Helvetica Neue"/>
                <a:ea typeface="Helvetica Neue"/>
                <a:cs typeface="Helvetica Neue"/>
                <a:sym typeface="Helvetica Neue"/>
              </a:rPr>
              <a:t>Coach through reporting process</a:t>
            </a:r>
          </a:p>
          <a:p>
            <a:pPr indent="-228600" lvl="1" marL="914400" rtl="0">
              <a:spcBef>
                <a:spcPts val="0"/>
              </a:spcBef>
              <a:buFont typeface="Helvetica Neue"/>
            </a:pPr>
            <a:r>
              <a:rPr lang="en-US">
                <a:latin typeface="Helvetica Neue"/>
                <a:ea typeface="Helvetica Neue"/>
                <a:cs typeface="Helvetica Neue"/>
                <a:sym typeface="Helvetica Neue"/>
              </a:rPr>
              <a:t>Maintain accountability</a:t>
            </a:r>
          </a:p>
          <a:p>
            <a:pPr indent="-228600" lvl="0" marL="457200" rtl="0">
              <a:spcBef>
                <a:spcPts val="0"/>
              </a:spcBef>
              <a:buFont typeface="Helvetica Neue"/>
            </a:pPr>
            <a:r>
              <a:rPr lang="en-US">
                <a:latin typeface="Helvetica Neue"/>
                <a:ea typeface="Helvetica Neue"/>
                <a:cs typeface="Helvetica Neue"/>
                <a:sym typeface="Helvetica Neue"/>
              </a:rPr>
              <a:t>Story Rejects</a:t>
            </a:r>
          </a:p>
          <a:p>
            <a:pPr indent="-228600" lvl="1" marL="914400" rtl="0">
              <a:spcBef>
                <a:spcPts val="0"/>
              </a:spcBef>
              <a:buFont typeface="Helvetica Neue"/>
            </a:pPr>
            <a:r>
              <a:rPr lang="en-US">
                <a:latin typeface="Helvetica Neue"/>
                <a:ea typeface="Helvetica Neue"/>
                <a:cs typeface="Helvetica Neue"/>
                <a:sym typeface="Helvetica Neue"/>
              </a:rPr>
              <a:t>Follow up with reasoning</a:t>
            </a:r>
          </a:p>
          <a:p>
            <a:pPr indent="-228600" lvl="1" marL="914400" rtl="0">
              <a:spcBef>
                <a:spcPts val="0"/>
              </a:spcBef>
              <a:buFont typeface="Helvetica Neue"/>
            </a:pPr>
            <a:r>
              <a:rPr lang="en-US">
                <a:latin typeface="Helvetica Neue"/>
                <a:ea typeface="Helvetica Neue"/>
                <a:cs typeface="Helvetica Neue"/>
                <a:sym typeface="Helvetica Neue"/>
              </a:rPr>
              <a:t>Seek advice for improving pitch</a:t>
            </a:r>
          </a:p>
          <a:p>
            <a:pPr indent="-228600" lvl="1" marL="914400" rtl="0">
              <a:spcBef>
                <a:spcPts val="0"/>
              </a:spcBef>
              <a:buFont typeface="Helvetica Neue"/>
            </a:pPr>
            <a:r>
              <a:rPr lang="en-US">
                <a:latin typeface="Helvetica Neue"/>
                <a:ea typeface="Helvetica Neue"/>
                <a:cs typeface="Helvetica Neue"/>
                <a:sym typeface="Helvetica Neue"/>
              </a:rPr>
              <a:t>Give opportunity to revise idea</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