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1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0938367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This slideshow is adapted with permission for educational use from Jane Elizabeth of the American Press Institute and Sean Gorman of the Virigina Times Dispatch and Politifact. We are going to explore 7 steps that professional fact-checkers use when they decide to fact-check a story, especially those facts that relate to political activity.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This is a screen shot provided by Politfact of the tweet they send out advertising their fact-checking process and trying to encourage readers to help. Here is also an example tweet of the results of one of their fact-checked items.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You might consider at the start of the school year running an “explainer” piece on how information gets fact checked and published in your school publication. That way, readers can see that you are trying to do the right thing and they are aware of the process. This behind-the-scenes can sometimes generate goodwill in the event that you do accidentally publish something false.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Sometimes, even the fact-checkers get it wrong. Here’s an update from Politifact’s Truth-o-meter that actually corrects one of the facts they were checking and trying to authenticate.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People in your community, especially politicians, might not appreciate having their facts checked by student journalists. But, you likely have the time and resources to do a better job than even the local media might be able to. So, don’t be afraid to dig deep and then publicize what you’re doing so that it helps the most people.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Students often think that this kind of political fact checking is not relevant or should be left to the pros, when in reality, it’s often the local politics that will have the biggest impact on your school. Find out what the connections are and what facts your readers should care about, and then spend some time caring for them even if they don’t seem to. That’s your job!</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In other words, we don’t fact check some stories and not others, and we do this as a separate process outside of just looking typos or spelling errors. This is the way we show our readers that we are interested in getting everything right, not just the stories that have the most at stake.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These steps were created by professional fact-checkers Jane Elizabeth and Sean Gorman. We will explore each of them in turn.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Use the questions in the previous slide to discuss these examples. Which of these “Facts” can be proved? (Not the first one--that’s a future claim, which we have no way of proving, therefore, we wouldn’t bother fact-checking it). Why would students be correct to fact check the second 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At a school newspaper, this might mean keeping a Google drive folder with common facts about your school---calendars, enrollment information, teacher salaries, emergency evacuation plans, etc. That way, you have your own database and don’t have to rely on the school secretary to track down info. Using a google doc for fact-checking allows everyone to participate, not just editors. If you cover speeches or other events, use a cloud to store that audio or keep a copy of an ad so that you can reference it later in case it gets pulled from the airwaves.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This part won’t apply to many school publications, but let’s say that in the lead up to the school board election, your staff decides to run a fact-check feature on the candidates. You might decide to use a thumbs up/thumbs down image to represent true/false statements. Or, you might use a “truth-o-meter” image to show how factual a statement was.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You could explore each of these websites as a class, or assign each website to a group of 2-3 students to explore and present 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Do you want to create a specific hashtag for your readers so they know when you’re correcting information or providing a fact check? Provide internal short links to supporting sites in your tweet. And, don’t forget to fact check the social media about your community/school just like you would anything else!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slide=id.g3955560a5_014"/></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www.poynter.org/author/craigsilverman/" TargetMode="External"/><Relationship Id="rId12" Type="http://schemas.openxmlformats.org/officeDocument/2006/relationships/hyperlink" Target="http://www.americanpressinstitute.org/"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translate.google.com/%23en/es/Seven%20steps%20to%20better%20fact%20checking." TargetMode="External"/><Relationship Id="rId4" Type="http://schemas.openxmlformats.org/officeDocument/2006/relationships/hyperlink" Target="https://www.tineye.com/" TargetMode="External"/><Relationship Id="rId5" Type="http://schemas.openxmlformats.org/officeDocument/2006/relationships/hyperlink" Target="http://vimeo.com/16568029" TargetMode="External"/><Relationship Id="rId6" Type="http://schemas.openxmlformats.org/officeDocument/2006/relationships/hyperlink" Target="http://www.snopes.com/" TargetMode="External"/><Relationship Id="rId7" Type="http://schemas.openxmlformats.org/officeDocument/2006/relationships/hyperlink" Target="http://www.spokeo.com/" TargetMode="External"/><Relationship Id="rId8" Type="http://schemas.openxmlformats.org/officeDocument/2006/relationships/hyperlink" Target="http://www.wolframalpha.com/" TargetMode="External"/><Relationship Id="rId9" Type="http://schemas.openxmlformats.org/officeDocument/2006/relationships/hyperlink" Target="https://www.google.com/maps/views/streetview?gl=us" TargetMode="External"/><Relationship Id="rId10" Type="http://schemas.openxmlformats.org/officeDocument/2006/relationships/hyperlink" Target="http://verificationjunkie.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Shape 23"/>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4" name="Shape 24"/>
          <p:cNvSpPr txBox="1">
            <a:spLocks noGrp="1"/>
          </p:cNvSpPr>
          <p:nvPr>
            <p:ph type="ctrTitle"/>
          </p:nvPr>
        </p:nvSpPr>
        <p:spPr>
          <a:xfrm>
            <a:off x="308225" y="2717925"/>
            <a:ext cx="8543699" cy="1546500"/>
          </a:xfrm>
          <a:prstGeom prst="rect">
            <a:avLst/>
          </a:prstGeom>
        </p:spPr>
        <p:txBody>
          <a:bodyPr lIns="91425" tIns="91425" rIns="91425" bIns="91425" anchor="b" anchorCtr="0">
            <a:noAutofit/>
          </a:bodyPr>
          <a:lstStyle/>
          <a:p>
            <a:pPr rtl="0">
              <a:spcBef>
                <a:spcPts val="0"/>
              </a:spcBef>
              <a:buNone/>
            </a:pPr>
            <a:r>
              <a:rPr lang="en" sz="7200">
                <a:latin typeface="Garamond"/>
                <a:ea typeface="Garamond"/>
                <a:cs typeface="Garamond"/>
                <a:sym typeface="Garamond"/>
              </a:rPr>
              <a:t>7 Steps </a:t>
            </a:r>
          </a:p>
          <a:p>
            <a:pPr>
              <a:spcBef>
                <a:spcPts val="0"/>
              </a:spcBef>
              <a:buNone/>
            </a:pPr>
            <a:r>
              <a:rPr lang="en" sz="7200">
                <a:latin typeface="Garamond"/>
                <a:ea typeface="Garamond"/>
                <a:cs typeface="Garamond"/>
                <a:sym typeface="Garamond"/>
              </a:rPr>
              <a:t>to Fact Checking</a:t>
            </a:r>
          </a:p>
        </p:txBody>
      </p:sp>
      <p:sp>
        <p:nvSpPr>
          <p:cNvPr id="25" name="Shape 25"/>
          <p:cNvSpPr txBox="1">
            <a:spLocks noGrp="1"/>
          </p:cNvSpPr>
          <p:nvPr>
            <p:ph type="subTitle" idx="1"/>
          </p:nvPr>
        </p:nvSpPr>
        <p:spPr>
          <a:xfrm>
            <a:off x="693875" y="4913687"/>
            <a:ext cx="7772400" cy="1046400"/>
          </a:xfrm>
          <a:prstGeom prst="rect">
            <a:avLst/>
          </a:prstGeom>
        </p:spPr>
        <p:txBody>
          <a:bodyPr lIns="91425" tIns="91425" rIns="91425" bIns="91425" anchor="t" anchorCtr="0">
            <a:noAutofit/>
          </a:bodyPr>
          <a:lstStyle/>
          <a:p>
            <a:pPr>
              <a:spcBef>
                <a:spcPts val="0"/>
              </a:spcBef>
              <a:buNone/>
            </a:pPr>
            <a:r>
              <a:rPr lang="en">
                <a:solidFill>
                  <a:srgbClr val="000000"/>
                </a:solidFill>
                <a:latin typeface="Helvetica Neue"/>
                <a:ea typeface="Helvetica Neue"/>
                <a:cs typeface="Helvetica Neue"/>
                <a:sym typeface="Helvetica Neue"/>
              </a:rPr>
              <a:t>News Literacy</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Shape 80"/>
          <p:cNvPicPr preferRelativeResize="0"/>
          <p:nvPr/>
        </p:nvPicPr>
        <p:blipFill>
          <a:blip r:embed="rId3">
            <a:alphaModFix/>
          </a:blip>
          <a:stretch>
            <a:fillRect/>
          </a:stretch>
        </p:blipFill>
        <p:spPr>
          <a:xfrm>
            <a:off x="288950" y="226825"/>
            <a:ext cx="6000750" cy="3287699"/>
          </a:xfrm>
          <a:prstGeom prst="rect">
            <a:avLst/>
          </a:prstGeom>
          <a:noFill/>
          <a:ln>
            <a:noFill/>
          </a:ln>
        </p:spPr>
      </p:pic>
      <p:pic>
        <p:nvPicPr>
          <p:cNvPr id="81" name="Shape 81"/>
          <p:cNvPicPr preferRelativeResize="0"/>
          <p:nvPr/>
        </p:nvPicPr>
        <p:blipFill>
          <a:blip r:embed="rId4">
            <a:alphaModFix/>
          </a:blip>
          <a:stretch>
            <a:fillRect/>
          </a:stretch>
        </p:blipFill>
        <p:spPr>
          <a:xfrm>
            <a:off x="3457875" y="3467700"/>
            <a:ext cx="5075224" cy="2973775"/>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44500">
              <a:spcBef>
                <a:spcPts val="0"/>
              </a:spcBef>
              <a:buClr>
                <a:schemeClr val="dk1"/>
              </a:buClr>
              <a:buSzPct val="100000"/>
              <a:buFont typeface="Arial"/>
              <a:buAutoNum type="arabicPeriod" startAt="6"/>
            </a:pPr>
            <a:r>
              <a:rPr lang="en" sz="3400"/>
              <a:t>Be transparent and make corrections</a:t>
            </a:r>
          </a:p>
        </p:txBody>
      </p:sp>
      <p:sp>
        <p:nvSpPr>
          <p:cNvPr id="87" name="Shape 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i="1"/>
              <a:t>The pros say:</a:t>
            </a:r>
          </a:p>
          <a:p>
            <a:pPr marL="457200" lvl="0" indent="-419100" rtl="0">
              <a:spcBef>
                <a:spcPts val="0"/>
              </a:spcBef>
              <a:buClr>
                <a:schemeClr val="dk1"/>
              </a:buClr>
              <a:buSzPct val="100000"/>
              <a:buFont typeface="Arial"/>
              <a:buChar char="●"/>
            </a:pPr>
            <a:r>
              <a:rPr lang="en"/>
              <a:t>Tell your readers how you do what you do</a:t>
            </a:r>
          </a:p>
          <a:p>
            <a:pPr marL="457200" lvl="0" indent="-419100">
              <a:spcBef>
                <a:spcPts val="0"/>
              </a:spcBef>
              <a:buClr>
                <a:schemeClr val="dk1"/>
              </a:buClr>
              <a:buSzPct val="100000"/>
              <a:buFont typeface="Arial"/>
              <a:buChar char="●"/>
            </a:pPr>
            <a:r>
              <a:rPr lang="en"/>
              <a:t>Make corrections obvious</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p:cNvPicPr preferRelativeResize="0"/>
          <p:nvPr/>
        </p:nvPicPr>
        <p:blipFill>
          <a:blip r:embed="rId3">
            <a:alphaModFix/>
          </a:blip>
          <a:stretch>
            <a:fillRect/>
          </a:stretch>
        </p:blipFill>
        <p:spPr>
          <a:xfrm>
            <a:off x="128800" y="206075"/>
            <a:ext cx="6620424" cy="5143500"/>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startAt="7"/>
            </a:pPr>
            <a:r>
              <a:rPr lang="en"/>
              <a:t>Pay attention to the aftermath</a:t>
            </a:r>
          </a:p>
        </p:txBody>
      </p:sp>
      <p:sp>
        <p:nvSpPr>
          <p:cNvPr id="98" name="Shape 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i="1"/>
              <a:t>The pros say:</a:t>
            </a:r>
          </a:p>
          <a:p>
            <a:pPr marL="457200" lvl="0" indent="-381000" rtl="0">
              <a:lnSpc>
                <a:spcPct val="140000"/>
              </a:lnSpc>
              <a:spcBef>
                <a:spcPts val="1100"/>
              </a:spcBef>
              <a:spcAft>
                <a:spcPts val="1100"/>
              </a:spcAft>
              <a:buClr>
                <a:schemeClr val="dk1"/>
              </a:buClr>
              <a:buSzPct val="100000"/>
              <a:buFont typeface="Arial"/>
              <a:buChar char="●"/>
            </a:pPr>
            <a:r>
              <a:rPr lang="en" sz="2400"/>
              <a:t>Be prepared for some fallout.</a:t>
            </a:r>
          </a:p>
          <a:p>
            <a:pPr marL="457200" lvl="0" indent="-381000" rtl="0">
              <a:lnSpc>
                <a:spcPct val="140000"/>
              </a:lnSpc>
              <a:spcBef>
                <a:spcPts val="1100"/>
              </a:spcBef>
              <a:spcAft>
                <a:spcPts val="1100"/>
              </a:spcAft>
              <a:buClr>
                <a:schemeClr val="dk1"/>
              </a:buClr>
              <a:buSzPct val="100000"/>
              <a:buFont typeface="Arial"/>
              <a:buChar char="●"/>
            </a:pPr>
            <a:r>
              <a:rPr lang="en" sz="2400"/>
              <a:t>Read comments and take criticisms seriously.</a:t>
            </a:r>
          </a:p>
          <a:p>
            <a:pPr marL="457200" lvl="0" indent="-381000" rtl="0">
              <a:lnSpc>
                <a:spcPct val="140000"/>
              </a:lnSpc>
              <a:spcBef>
                <a:spcPts val="1100"/>
              </a:spcBef>
              <a:spcAft>
                <a:spcPts val="1100"/>
              </a:spcAft>
              <a:buClr>
                <a:schemeClr val="dk1"/>
              </a:buClr>
              <a:buSzPct val="100000"/>
              <a:buFont typeface="Arial"/>
              <a:buChar char="●"/>
            </a:pPr>
            <a:r>
              <a:rPr lang="en" sz="2400"/>
              <a:t>Be quick to correct or clarify.</a:t>
            </a:r>
            <a:r>
              <a:rPr lang="en" sz="2400" u="sng">
                <a:hlinkClick r:id="rId3"/>
              </a:rPr>
              <a:t>  </a:t>
            </a:r>
          </a:p>
          <a:p>
            <a:pPr marL="457200" lvl="0" indent="-381000" rtl="0">
              <a:lnSpc>
                <a:spcPct val="140000"/>
              </a:lnSpc>
              <a:spcBef>
                <a:spcPts val="1100"/>
              </a:spcBef>
              <a:spcAft>
                <a:spcPts val="1100"/>
              </a:spcAft>
              <a:buClr>
                <a:schemeClr val="dk1"/>
              </a:buClr>
              <a:buSzPct val="100000"/>
              <a:buFont typeface="Arial"/>
              <a:buChar char="●"/>
            </a:pPr>
            <a:r>
              <a:rPr lang="en" sz="2400"/>
              <a:t>Follow up:  Is your fact-check getting out there? Or are people still repeating false information. </a:t>
            </a:r>
          </a:p>
          <a:p>
            <a:pPr lvl="0">
              <a:lnSpc>
                <a:spcPct val="140000"/>
              </a:lnSpc>
              <a:spcBef>
                <a:spcPts val="1100"/>
              </a:spcBef>
              <a:spcAft>
                <a:spcPts val="1100"/>
              </a:spcAft>
              <a:buNone/>
            </a:pPr>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What facts should you be checking?</a:t>
            </a:r>
          </a:p>
        </p:txBody>
      </p:sp>
      <p:sp>
        <p:nvSpPr>
          <p:cNvPr id="104" name="Shape 1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a:t>Know what’s going on in the community, and what facts are most relevant or impactful for your student </a:t>
            </a:r>
            <a:r>
              <a:rPr lang="en" dirty="0" smtClean="0"/>
              <a:t>readers</a:t>
            </a:r>
            <a:r>
              <a:rPr lang="en-US" dirty="0" smtClean="0"/>
              <a:t>.</a:t>
            </a:r>
            <a:endParaRPr lang="en" dirty="0"/>
          </a:p>
          <a:p>
            <a:pPr marL="457200" lvl="0" indent="-419100" rtl="0">
              <a:spcBef>
                <a:spcPts val="0"/>
              </a:spcBef>
              <a:buClr>
                <a:schemeClr val="dk1"/>
              </a:buClr>
              <a:buSzPct val="100000"/>
              <a:buFont typeface="Arial"/>
              <a:buChar char="●"/>
            </a:pPr>
            <a:r>
              <a:rPr lang="en" dirty="0"/>
              <a:t>Understand the greater connections between facts and what happens at your school or in your </a:t>
            </a:r>
            <a:r>
              <a:rPr lang="en" dirty="0" smtClean="0"/>
              <a:t>neighborhoods</a:t>
            </a:r>
            <a:r>
              <a:rPr lang="en-US" smtClean="0"/>
              <a:t>.</a:t>
            </a:r>
            <a:endParaRPr lang="en" dirty="0"/>
          </a:p>
          <a:p>
            <a:pPr marL="457200" lvl="0" indent="-419100">
              <a:spcBef>
                <a:spcPts val="0"/>
              </a:spcBef>
              <a:buClr>
                <a:schemeClr val="dk1"/>
              </a:buClr>
              <a:buSzPct val="100000"/>
              <a:buFont typeface="Arial"/>
              <a:buChar char="●"/>
            </a:pPr>
            <a:r>
              <a:rPr lang="en" dirty="0"/>
              <a:t>Be better than your local media!</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sz="3000"/>
              <a:t>Fact checking is a process of accountability</a:t>
            </a:r>
          </a:p>
        </p:txBody>
      </p:sp>
      <p:sp>
        <p:nvSpPr>
          <p:cNvPr id="31" name="Shape 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It is not mere “copyediting”</a:t>
            </a:r>
          </a:p>
          <a:p>
            <a:pPr marL="457200" lvl="0" indent="-419100" rtl="0">
              <a:spcBef>
                <a:spcPts val="0"/>
              </a:spcBef>
              <a:buClr>
                <a:schemeClr val="dk1"/>
              </a:buClr>
              <a:buSzPct val="100000"/>
              <a:buFont typeface="Arial"/>
              <a:buChar char="●"/>
            </a:pPr>
            <a:r>
              <a:rPr lang="en"/>
              <a:t>It is not simplistic</a:t>
            </a:r>
          </a:p>
          <a:p>
            <a:pPr marL="457200" lvl="0" indent="-419100">
              <a:spcBef>
                <a:spcPts val="0"/>
              </a:spcBef>
              <a:buClr>
                <a:schemeClr val="dk1"/>
              </a:buClr>
              <a:buSzPct val="100000"/>
              <a:buFont typeface="Arial"/>
              <a:buChar char="●"/>
            </a:pPr>
            <a:r>
              <a:rPr lang="en"/>
              <a:t>It is used for any and all purposes, regardless of the subjects involved or angle of the story</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7 steps from the pros</a:t>
            </a:r>
          </a:p>
        </p:txBody>
      </p:sp>
      <p:sp>
        <p:nvSpPr>
          <p:cNvPr id="37" name="Shape 3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AutoNum type="arabicPeriod"/>
            </a:pPr>
            <a:r>
              <a:rPr lang="en"/>
              <a:t>Choose the right fact</a:t>
            </a:r>
          </a:p>
          <a:p>
            <a:pPr marL="457200" lvl="0" indent="-419100" rtl="0">
              <a:spcBef>
                <a:spcPts val="0"/>
              </a:spcBef>
              <a:buClr>
                <a:schemeClr val="dk1"/>
              </a:buClr>
              <a:buSzPct val="100000"/>
              <a:buFont typeface="Arial"/>
              <a:buAutoNum type="arabicPeriod"/>
            </a:pPr>
            <a:r>
              <a:rPr lang="en"/>
              <a:t>Prepare yourself</a:t>
            </a:r>
          </a:p>
          <a:p>
            <a:pPr marL="457200" lvl="0" indent="-419100" rtl="0">
              <a:spcBef>
                <a:spcPts val="0"/>
              </a:spcBef>
              <a:buClr>
                <a:schemeClr val="dk1"/>
              </a:buClr>
              <a:buSzPct val="100000"/>
              <a:buFont typeface="Arial"/>
              <a:buAutoNum type="arabicPeriod"/>
            </a:pPr>
            <a:r>
              <a:rPr lang="en"/>
              <a:t>Decide on a ratings system (or not!)</a:t>
            </a:r>
          </a:p>
          <a:p>
            <a:pPr marL="457200" lvl="0" indent="-419100" rtl="0">
              <a:spcBef>
                <a:spcPts val="0"/>
              </a:spcBef>
              <a:buClr>
                <a:schemeClr val="dk1"/>
              </a:buClr>
              <a:buSzPct val="100000"/>
              <a:buFont typeface="Arial"/>
              <a:buAutoNum type="arabicPeriod"/>
            </a:pPr>
            <a:r>
              <a:rPr lang="en"/>
              <a:t>Use the tools</a:t>
            </a:r>
          </a:p>
          <a:p>
            <a:pPr marL="457200" lvl="0" indent="-419100" rtl="0">
              <a:spcBef>
                <a:spcPts val="0"/>
              </a:spcBef>
              <a:buClr>
                <a:schemeClr val="dk1"/>
              </a:buClr>
              <a:buSzPct val="100000"/>
              <a:buFont typeface="Arial"/>
              <a:buAutoNum type="arabicPeriod"/>
            </a:pPr>
            <a:r>
              <a:rPr lang="en"/>
              <a:t>Do some social media prep work</a:t>
            </a:r>
          </a:p>
          <a:p>
            <a:pPr marL="457200" lvl="0" indent="-419100" rtl="0">
              <a:spcBef>
                <a:spcPts val="0"/>
              </a:spcBef>
              <a:buClr>
                <a:schemeClr val="dk1"/>
              </a:buClr>
              <a:buSzPct val="100000"/>
              <a:buFont typeface="Arial"/>
              <a:buAutoNum type="arabicPeriod"/>
            </a:pPr>
            <a:r>
              <a:rPr lang="en"/>
              <a:t>Be transparent and make corrections</a:t>
            </a:r>
          </a:p>
          <a:p>
            <a:pPr marL="457200" lvl="0" indent="-419100">
              <a:spcBef>
                <a:spcPts val="0"/>
              </a:spcBef>
              <a:buClr>
                <a:schemeClr val="dk1"/>
              </a:buClr>
              <a:buSzPct val="100000"/>
              <a:buFont typeface="Arial"/>
              <a:buAutoNum type="arabicPeriod"/>
            </a:pPr>
            <a:r>
              <a:rPr lang="en"/>
              <a:t>Pay attention to the aftermath</a:t>
            </a:r>
            <a:br>
              <a:rPr lang="en"/>
            </a:br>
            <a:endParaRPr lang="en"/>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a:pPr>
            <a:r>
              <a:rPr lang="en"/>
              <a:t>Choose the right fact</a:t>
            </a:r>
          </a:p>
        </p:txBody>
      </p:sp>
      <p:sp>
        <p:nvSpPr>
          <p:cNvPr id="43" name="Shape 4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400"/>
              <a:t>Not every “fact” is truth, nor can it be verified using this method.</a:t>
            </a:r>
            <a:br>
              <a:rPr lang="en" sz="2400"/>
            </a:br>
            <a:r>
              <a:rPr lang="en" sz="2400" i="1"/>
              <a:t>The pros will ask:</a:t>
            </a:r>
          </a:p>
          <a:p>
            <a:pPr marL="457200" lvl="0" indent="-381000" rtl="0">
              <a:lnSpc>
                <a:spcPct val="115000"/>
              </a:lnSpc>
              <a:spcBef>
                <a:spcPts val="0"/>
              </a:spcBef>
              <a:buClr>
                <a:schemeClr val="dk1"/>
              </a:buClr>
              <a:buSzPct val="100000"/>
              <a:buFont typeface="Arial"/>
              <a:buAutoNum type="arabicPeriod"/>
            </a:pPr>
            <a:r>
              <a:rPr lang="en" sz="2400"/>
              <a:t>Can it actually be proven? Or not? </a:t>
            </a:r>
          </a:p>
          <a:p>
            <a:pPr marL="457200" lvl="0" indent="-381000" rtl="0">
              <a:lnSpc>
                <a:spcPct val="115000"/>
              </a:lnSpc>
              <a:spcBef>
                <a:spcPts val="0"/>
              </a:spcBef>
              <a:buClr>
                <a:schemeClr val="dk1"/>
              </a:buClr>
              <a:buSzPct val="100000"/>
              <a:buFont typeface="Arial"/>
              <a:buAutoNum type="arabicPeriod"/>
            </a:pPr>
            <a:r>
              <a:rPr lang="en" sz="2400"/>
              <a:t>Is it a factual statement and not an opinion or prediction? </a:t>
            </a:r>
          </a:p>
          <a:p>
            <a:pPr marL="457200" lvl="0" indent="-381000" rtl="0">
              <a:lnSpc>
                <a:spcPct val="115000"/>
              </a:lnSpc>
              <a:spcBef>
                <a:spcPts val="0"/>
              </a:spcBef>
              <a:buClr>
                <a:schemeClr val="dk1"/>
              </a:buClr>
              <a:buSzPct val="100000"/>
              <a:buFont typeface="Arial"/>
              <a:buAutoNum type="arabicPeriod"/>
            </a:pPr>
            <a:r>
              <a:rPr lang="en" sz="2400"/>
              <a:t>Is it interesting? Does it make you wonder, is this true? </a:t>
            </a:r>
          </a:p>
          <a:p>
            <a:pPr marL="457200" lvl="0" indent="-381000" rtl="0">
              <a:lnSpc>
                <a:spcPct val="115000"/>
              </a:lnSpc>
              <a:spcBef>
                <a:spcPts val="0"/>
              </a:spcBef>
              <a:buClr>
                <a:schemeClr val="dk1"/>
              </a:buClr>
              <a:buSzPct val="100000"/>
              <a:buFont typeface="Arial"/>
              <a:buAutoNum type="arabicPeriod"/>
            </a:pPr>
            <a:r>
              <a:rPr lang="en" sz="2400"/>
              <a:t>Has it been getting a lot of buzz? Commentary? Repetition?</a:t>
            </a:r>
          </a:p>
          <a:p>
            <a:pPr marL="457200" lvl="0" indent="-381000">
              <a:lnSpc>
                <a:spcPct val="115000"/>
              </a:lnSpc>
              <a:spcBef>
                <a:spcPts val="0"/>
              </a:spcBef>
              <a:buClr>
                <a:schemeClr val="dk1"/>
              </a:buClr>
              <a:buSzPct val="100000"/>
              <a:buFont typeface="Arial"/>
              <a:buAutoNum type="arabicPeriod"/>
            </a:pPr>
            <a:r>
              <a:rPr lang="en" sz="2400"/>
              <a:t>Was it an expensive ad or major production?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Examples:</a:t>
            </a:r>
          </a:p>
        </p:txBody>
      </p:sp>
      <p:sp>
        <p:nvSpPr>
          <p:cNvPr id="49" name="Shape 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i="1"/>
              <a:t>Clinton said she will create two million new jobs in her first term as president.</a:t>
            </a:r>
          </a:p>
          <a:p>
            <a:pPr rtl="0">
              <a:spcBef>
                <a:spcPts val="0"/>
              </a:spcBef>
              <a:buNone/>
            </a:pPr>
            <a:endParaRPr/>
          </a:p>
          <a:p>
            <a:pPr rtl="0">
              <a:spcBef>
                <a:spcPts val="0"/>
              </a:spcBef>
              <a:buNone/>
            </a:pPr>
            <a:endParaRPr i="1"/>
          </a:p>
          <a:p>
            <a:pPr rtl="0">
              <a:spcBef>
                <a:spcPts val="0"/>
              </a:spcBef>
              <a:buNone/>
            </a:pPr>
            <a:r>
              <a:rPr lang="en" i="1"/>
              <a:t>Obama said there is less crime in his former Chicago neighborhood than in other areas of the city.</a:t>
            </a:r>
          </a:p>
          <a:p>
            <a:pPr rtl="0">
              <a:spcBef>
                <a:spcPts val="0"/>
              </a:spcBef>
              <a:buNone/>
            </a:pPr>
            <a:endParaRPr i="1"/>
          </a:p>
          <a:p>
            <a:pPr rtl="0">
              <a:spcBef>
                <a:spcPts val="0"/>
              </a:spcBef>
              <a:buNone/>
            </a:pPr>
            <a:endParaRPr i="1"/>
          </a:p>
          <a:p>
            <a:pPr>
              <a:spcBef>
                <a:spcPts val="0"/>
              </a:spcBef>
              <a:buNone/>
            </a:pPr>
            <a:endParaRPr i="1"/>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startAt="2"/>
            </a:pPr>
            <a:r>
              <a:rPr lang="en"/>
              <a:t>Prepare yourself</a:t>
            </a:r>
          </a:p>
        </p:txBody>
      </p:sp>
      <p:sp>
        <p:nvSpPr>
          <p:cNvPr id="55" name="Shape 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i="1" dirty="0"/>
              <a:t>The pros will do the following to make fact-checking efficient and transparent:</a:t>
            </a:r>
          </a:p>
          <a:p>
            <a:pPr marL="457200" lvl="0" indent="-381000" rtl="0">
              <a:lnSpc>
                <a:spcPct val="115000"/>
              </a:lnSpc>
              <a:spcBef>
                <a:spcPts val="0"/>
              </a:spcBef>
              <a:buClr>
                <a:schemeClr val="dk1"/>
              </a:buClr>
              <a:buSzPct val="100000"/>
              <a:buFont typeface="Arial"/>
              <a:buChar char="●"/>
            </a:pPr>
            <a:r>
              <a:rPr lang="en" sz="2400" dirty="0"/>
              <a:t>Create a “database of databases” </a:t>
            </a:r>
          </a:p>
          <a:p>
            <a:pPr marL="914400" lvl="1" indent="-381000" rtl="0">
              <a:lnSpc>
                <a:spcPct val="115000"/>
              </a:lnSpc>
              <a:spcBef>
                <a:spcPts val="0"/>
              </a:spcBef>
              <a:buClr>
                <a:schemeClr val="dk1"/>
              </a:buClr>
              <a:buSzPct val="80000"/>
              <a:buFont typeface="Arial"/>
              <a:buChar char="○"/>
            </a:pPr>
            <a:r>
              <a:rPr lang="en" dirty="0"/>
              <a:t>This means keeping track of facts that you’ve already verified and information or data/numbers commonly used</a:t>
            </a:r>
          </a:p>
          <a:p>
            <a:pPr marL="457200" lvl="0" indent="-381000" rtl="0">
              <a:lnSpc>
                <a:spcPct val="115000"/>
              </a:lnSpc>
              <a:spcBef>
                <a:spcPts val="0"/>
              </a:spcBef>
              <a:buClr>
                <a:schemeClr val="dk1"/>
              </a:buClr>
              <a:buSzPct val="100000"/>
              <a:buFont typeface="Arial"/>
              <a:buChar char="●"/>
            </a:pPr>
            <a:r>
              <a:rPr lang="en" sz="2400" dirty="0"/>
              <a:t>Use Google docs</a:t>
            </a:r>
          </a:p>
          <a:p>
            <a:pPr marL="914400" lvl="1" indent="-381000" rtl="0">
              <a:lnSpc>
                <a:spcPct val="115000"/>
              </a:lnSpc>
              <a:spcBef>
                <a:spcPts val="0"/>
              </a:spcBef>
              <a:buClr>
                <a:schemeClr val="dk1"/>
              </a:buClr>
              <a:buSzPct val="80000"/>
              <a:buFont typeface="Arial"/>
              <a:buChar char="○"/>
            </a:pPr>
            <a:r>
              <a:rPr lang="en" dirty="0"/>
              <a:t>Make it a collaborative effort with your peers</a:t>
            </a:r>
            <a:r>
              <a:rPr lang="en" sz="2400" dirty="0"/>
              <a:t>  </a:t>
            </a:r>
          </a:p>
          <a:p>
            <a:pPr marL="457200" lvl="0" indent="-381000" rtl="0">
              <a:lnSpc>
                <a:spcPct val="115000"/>
              </a:lnSpc>
              <a:spcBef>
                <a:spcPts val="0"/>
              </a:spcBef>
              <a:buClr>
                <a:schemeClr val="dk1"/>
              </a:buClr>
              <a:buSzPct val="100000"/>
              <a:buFont typeface="Arial"/>
              <a:buChar char="●"/>
            </a:pPr>
            <a:r>
              <a:rPr lang="en" sz="2400" dirty="0"/>
              <a:t>Learn to use Soundcloud for radio </a:t>
            </a:r>
            <a:r>
              <a:rPr lang="en" sz="2400" dirty="0" smtClean="0"/>
              <a:t>ads</a:t>
            </a:r>
            <a:endParaRPr lang="en" sz="2400" dirty="0"/>
          </a:p>
          <a:p>
            <a:pPr marL="914400" lvl="1" indent="-381000">
              <a:lnSpc>
                <a:spcPct val="115000"/>
              </a:lnSpc>
              <a:spcBef>
                <a:spcPts val="0"/>
              </a:spcBef>
              <a:buClr>
                <a:schemeClr val="dk1"/>
              </a:buClr>
              <a:buSzPct val="80000"/>
              <a:buFont typeface="Arial"/>
              <a:buChar char="○"/>
            </a:pPr>
            <a:r>
              <a:rPr lang="en" dirty="0"/>
              <a:t>You need some storage system for audio or visual content that you want to verify</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startAt="3"/>
            </a:pPr>
            <a:r>
              <a:rPr lang="en"/>
              <a:t>Decide on a ratings system</a:t>
            </a:r>
          </a:p>
        </p:txBody>
      </p:sp>
      <p:sp>
        <p:nvSpPr>
          <p:cNvPr id="61" name="Shape 6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 i="1"/>
              <a:t>If you are going to regularly check and correct facts in the local media related to your school/community, you might consider using a ‘rating’ system to draw your readers in.</a:t>
            </a:r>
          </a:p>
        </p:txBody>
      </p:sp>
      <p:sp>
        <p:nvSpPr>
          <p:cNvPr id="62" name="Shape 62"/>
          <p:cNvSpPr/>
          <p:nvPr/>
        </p:nvSpPr>
        <p:spPr>
          <a:xfrm>
            <a:off x="5827375" y="4729300"/>
            <a:ext cx="2119199" cy="963299"/>
          </a:xfrm>
          <a:prstGeom prst="mathNotEqual">
            <a:avLst>
              <a:gd name="adj1" fmla="val 23520"/>
              <a:gd name="adj2" fmla="val 6600000"/>
              <a:gd name="adj3" fmla="val 1176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4A86E8"/>
              </a:solidFill>
            </a:endParaRPr>
          </a:p>
        </p:txBody>
      </p:sp>
      <p:sp>
        <p:nvSpPr>
          <p:cNvPr id="63" name="Shape 63"/>
          <p:cNvSpPr/>
          <p:nvPr/>
        </p:nvSpPr>
        <p:spPr>
          <a:xfrm>
            <a:off x="963200" y="4719700"/>
            <a:ext cx="2070899" cy="982499"/>
          </a:xfrm>
          <a:prstGeom prst="mathEqual">
            <a:avLst>
              <a:gd name="adj1" fmla="val 23520"/>
              <a:gd name="adj2" fmla="val 1176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startAt="4"/>
            </a:pPr>
            <a:r>
              <a:rPr lang="en" dirty="0"/>
              <a:t>Use the tools</a:t>
            </a:r>
          </a:p>
        </p:txBody>
      </p:sp>
      <p:sp>
        <p:nvSpPr>
          <p:cNvPr id="69" name="Shape 69"/>
          <p:cNvSpPr txBox="1">
            <a:spLocks noGrp="1"/>
          </p:cNvSpPr>
          <p:nvPr>
            <p:ph type="body" idx="1"/>
          </p:nvPr>
        </p:nvSpPr>
        <p:spPr>
          <a:xfrm>
            <a:off x="457200" y="1364240"/>
            <a:ext cx="8229600" cy="4967700"/>
          </a:xfrm>
          <a:prstGeom prst="rect">
            <a:avLst/>
          </a:prstGeom>
        </p:spPr>
        <p:txBody>
          <a:bodyPr lIns="91425" tIns="91425" rIns="91425" bIns="91425" anchor="t" anchorCtr="0">
            <a:noAutofit/>
          </a:bodyPr>
          <a:lstStyle/>
          <a:p>
            <a:pPr rtl="0">
              <a:lnSpc>
                <a:spcPct val="70000"/>
              </a:lnSpc>
              <a:spcBef>
                <a:spcPts val="0"/>
              </a:spcBef>
              <a:buNone/>
            </a:pPr>
            <a:r>
              <a:rPr lang="en" i="1" dirty="0"/>
              <a:t>The pros use these tools to help:</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3"/>
              </a:rPr>
              <a:t>Google Translate</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4"/>
              </a:rPr>
              <a:t>TinEye</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5"/>
              </a:rPr>
              <a:t>Skeptive.com</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6"/>
              </a:rPr>
              <a:t>Snopes</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7"/>
              </a:rPr>
              <a:t>Spokeo </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8"/>
              </a:rPr>
              <a:t>WolframAlpha </a:t>
            </a:r>
          </a:p>
          <a:p>
            <a:pPr marL="457200" lvl="0" indent="-361950" rtl="0">
              <a:lnSpc>
                <a:spcPct val="70000"/>
              </a:lnSpc>
              <a:spcBef>
                <a:spcPts val="1100"/>
              </a:spcBef>
              <a:spcAft>
                <a:spcPts val="1100"/>
              </a:spcAft>
              <a:buClr>
                <a:schemeClr val="dk1"/>
              </a:buClr>
              <a:buSzPct val="100000"/>
              <a:buFont typeface="Arial"/>
              <a:buChar char="●"/>
            </a:pPr>
            <a:r>
              <a:rPr lang="en" sz="2100" u="sng" dirty="0">
                <a:solidFill>
                  <a:srgbClr val="511E3E"/>
                </a:solidFill>
                <a:hlinkClick r:id="rId9"/>
              </a:rPr>
              <a:t>Google Maps, Google Earth</a:t>
            </a:r>
          </a:p>
          <a:p>
            <a:pPr marL="457200" lvl="0" indent="-361950">
              <a:lnSpc>
                <a:spcPct val="70000"/>
              </a:lnSpc>
              <a:spcBef>
                <a:spcPts val="1100"/>
              </a:spcBef>
              <a:spcAft>
                <a:spcPts val="1100"/>
              </a:spcAft>
              <a:buClr>
                <a:schemeClr val="dk1"/>
              </a:buClr>
              <a:buSzPct val="100000"/>
              <a:buFont typeface="Arial"/>
              <a:buChar char="●"/>
            </a:pPr>
            <a:r>
              <a:rPr lang="en" sz="2100" dirty="0"/>
              <a:t>Keep up: </a:t>
            </a:r>
            <a:r>
              <a:rPr lang="en" sz="2100" u="sng" dirty="0">
                <a:solidFill>
                  <a:srgbClr val="511E3E"/>
                </a:solidFill>
                <a:hlinkClick r:id="rId10"/>
              </a:rPr>
              <a:t>Verification Junkie Tumblr</a:t>
            </a:r>
            <a:r>
              <a:rPr lang="en" sz="2100" dirty="0"/>
              <a:t>, </a:t>
            </a:r>
            <a:r>
              <a:rPr lang="en" sz="2100" u="sng" dirty="0">
                <a:solidFill>
                  <a:srgbClr val="511E3E"/>
                </a:solidFill>
                <a:hlinkClick r:id="rId11"/>
              </a:rPr>
              <a:t>Craig Silverman,</a:t>
            </a:r>
            <a:r>
              <a:rPr lang="en" sz="2100" dirty="0"/>
              <a:t>  </a:t>
            </a:r>
            <a:r>
              <a:rPr lang="en" sz="2100" u="sng" dirty="0">
                <a:solidFill>
                  <a:srgbClr val="511E3E"/>
                </a:solidFill>
                <a:hlinkClick r:id="rId12"/>
              </a:rPr>
              <a:t>API newsletter/site</a:t>
            </a:r>
            <a:r>
              <a:rPr lang="en" sz="2100" dirty="0"/>
              <a:t>.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457200">
              <a:spcBef>
                <a:spcPts val="0"/>
              </a:spcBef>
              <a:buClr>
                <a:schemeClr val="dk1"/>
              </a:buClr>
              <a:buSzPct val="100000"/>
              <a:buFont typeface="Arial"/>
              <a:buAutoNum type="arabicPeriod" startAt="5"/>
            </a:pPr>
            <a:r>
              <a:rPr lang="en"/>
              <a:t>Do some social media prep work</a:t>
            </a:r>
          </a:p>
        </p:txBody>
      </p:sp>
      <p:sp>
        <p:nvSpPr>
          <p:cNvPr id="75" name="Shape 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2400"/>
              <a:t>Remind your readers to follow you on social media for quick fact-checking or corrections. Don’t wait until your next print edition to get the information out there.</a:t>
            </a:r>
          </a:p>
          <a:p>
            <a:pPr rtl="0">
              <a:spcBef>
                <a:spcPts val="0"/>
              </a:spcBef>
              <a:buNone/>
            </a:pPr>
            <a:endParaRPr/>
          </a:p>
          <a:p>
            <a:pPr rtl="0">
              <a:spcBef>
                <a:spcPts val="0"/>
              </a:spcBef>
              <a:buNone/>
            </a:pPr>
            <a:r>
              <a:rPr lang="en" i="1"/>
              <a:t>Tips from the pros:</a:t>
            </a:r>
          </a:p>
          <a:p>
            <a:pPr marL="457200" lvl="0" indent="-381000" rtl="0">
              <a:lnSpc>
                <a:spcPct val="140000"/>
              </a:lnSpc>
              <a:spcBef>
                <a:spcPts val="1100"/>
              </a:spcBef>
              <a:spcAft>
                <a:spcPts val="1100"/>
              </a:spcAft>
              <a:buClr>
                <a:schemeClr val="dk1"/>
              </a:buClr>
              <a:buSzPct val="100000"/>
              <a:buFont typeface="Arial"/>
              <a:buChar char="●"/>
            </a:pPr>
            <a:r>
              <a:rPr lang="en" sz="2400"/>
              <a:t>Make hashtag decision and promote.</a:t>
            </a:r>
          </a:p>
          <a:p>
            <a:pPr marL="457200" lvl="0" indent="-381000" rtl="0">
              <a:lnSpc>
                <a:spcPct val="140000"/>
              </a:lnSpc>
              <a:spcBef>
                <a:spcPts val="1100"/>
              </a:spcBef>
              <a:spcAft>
                <a:spcPts val="1100"/>
              </a:spcAft>
              <a:buClr>
                <a:schemeClr val="dk1"/>
              </a:buClr>
              <a:buSzPct val="100000"/>
              <a:buFont typeface="Arial"/>
              <a:buChar char="●"/>
            </a:pPr>
            <a:r>
              <a:rPr lang="en" sz="2400"/>
              <a:t>Have your links ready. </a:t>
            </a:r>
          </a:p>
          <a:p>
            <a:pPr marL="457200" lvl="0" indent="-381000" rtl="0">
              <a:lnSpc>
                <a:spcPct val="140000"/>
              </a:lnSpc>
              <a:spcBef>
                <a:spcPts val="1100"/>
              </a:spcBef>
              <a:spcAft>
                <a:spcPts val="1100"/>
              </a:spcAft>
              <a:buClr>
                <a:schemeClr val="dk1"/>
              </a:buClr>
              <a:buSzPct val="100000"/>
              <a:buFont typeface="Arial"/>
              <a:buChar char="●"/>
            </a:pPr>
            <a:r>
              <a:rPr lang="en" sz="2400"/>
              <a:t>Check social media for bad facts.</a:t>
            </a:r>
          </a:p>
          <a:p>
            <a:pPr lvl="0">
              <a:lnSpc>
                <a:spcPct val="140000"/>
              </a:lnSpc>
              <a:spcBef>
                <a:spcPts val="1100"/>
              </a:spcBef>
              <a:spcAft>
                <a:spcPts val="1100"/>
              </a:spcAft>
              <a:buNone/>
            </a:pPr>
            <a:endParaRPr i="1"/>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1202</Words>
  <Application>Microsoft Macintosh PowerPoint</Application>
  <PresentationFormat>On-screen Show (4:3)</PresentationFormat>
  <Paragraphs>82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simple-light</vt:lpstr>
      <vt:lpstr>7 Steps  to Fact Checking</vt:lpstr>
      <vt:lpstr>Fact checking is a process of accountability</vt:lpstr>
      <vt:lpstr>7 steps from the pros</vt:lpstr>
      <vt:lpstr>Choose the right fact</vt:lpstr>
      <vt:lpstr>Examples:</vt:lpstr>
      <vt:lpstr>Prepare yourself</vt:lpstr>
      <vt:lpstr>Decide on a ratings system</vt:lpstr>
      <vt:lpstr>Use the tools</vt:lpstr>
      <vt:lpstr>Do some social media prep work</vt:lpstr>
      <vt:lpstr>PowerPoint Presentation</vt:lpstr>
      <vt:lpstr>Be transparent and make corrections</vt:lpstr>
      <vt:lpstr>PowerPoint Presentation</vt:lpstr>
      <vt:lpstr>Pay attention to the aftermath</vt:lpstr>
      <vt:lpstr>What facts should you be checking?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Steps  to Fact Checking</dc:title>
  <cp:lastModifiedBy>Megan Fromm</cp:lastModifiedBy>
  <cp:revision>3</cp:revision>
  <dcterms:modified xsi:type="dcterms:W3CDTF">2015-07-10T19:33:10Z</dcterms:modified>
</cp:coreProperties>
</file>