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lgn="l"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lstStyle>
            <a:lvl1pPr algn="r"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
        <p:nvSpPr>
          <p:cNvPr id="97" name="Shape 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8" name="Shape 9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05" name="Shape 10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
        <p:nvSpPr>
          <p:cNvPr id="111" name="Shape 1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2" name="Shape 11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18" name="Shape 1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24" name="Shape 1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30" name="Shape 1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36" name="Shape 1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42" name="Shape 1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Opinion does not balance fact.  Facts balance facts. Opinion balances opinion.  If one side is more factual, as a news writer, you present it that way. </a:t>
            </a:r>
          </a:p>
        </p:txBody>
      </p:sp>
      <p:sp>
        <p:nvSpPr>
          <p:cNvPr id="149" name="Shape 14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54" name="Shape 15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Never said it would be easy …</a:t>
            </a:r>
          </a:p>
        </p:txBody>
      </p:sp>
      <p:sp>
        <p:nvSpPr>
          <p:cNvPr id="155" name="Shape 15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46" name="Shape 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161" name="Shape 1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Answer:  Yes.   News is always interesting.  Sometimes it’s interesting BECAUSE it’s important to the reader, but sometimes it’s news just because people find it interesting.  Most celebrity news is not important at all, but people love it and read it.   Most human interest news isn’t all that important but it’s news because it’s odd or weird or dramatic or emotional. </a:t>
            </a:r>
          </a:p>
        </p:txBody>
      </p:sp>
      <p:sp>
        <p:nvSpPr>
          <p:cNvPr id="53" name="Shape 5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9" name="Shape 5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spcBef>
                <a:spcPts val="0"/>
              </a:spcBef>
              <a:buSzPct val="25000"/>
              <a:buFont typeface="Arial"/>
              <a:buNone/>
            </a:pPr>
            <a:r>
              <a:rPr strike="noStrike" u="none" b="0" cap="none" baseline="0" sz="1800" lang="en-US" i="0"/>
              <a:t>Of course it can.  Your science and social studies textbooks are certainly informative and important to you, but they are not news.</a:t>
            </a:r>
          </a:p>
        </p:txBody>
      </p:sp>
      <p:sp>
        <p:nvSpPr>
          <p:cNvPr id="60" name="Shape 6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66" name="Shape 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71" name="Shape 7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txBox="1"/>
          <p:nvPr>
            <p:ph idx="1" type="body"/>
          </p:nvPr>
        </p:nvSpPr>
        <p:spPr>
          <a:xfrm>
            <a:off y="4343400" x="685800"/>
            <a:ext cy="4114800" cx="5486399"/>
          </a:xfrm>
          <a:prstGeom prst="rect">
            <a:avLst/>
          </a:prstGeom>
          <a:noFill/>
          <a:ln>
            <a:noFill/>
          </a:ln>
        </p:spPr>
        <p:txBody>
          <a:bodyPr bIns="91425" rIns="91425" lIns="91425" tIns="91425" anchor="ctr" anchorCtr="0">
            <a:noAutofit/>
          </a:bodyPr>
          <a:lstStyle/>
          <a:p/>
        </p:txBody>
      </p:sp>
      <p:sp>
        <p:nvSpPr>
          <p:cNvPr id="77" name="Shape 7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
        <p:nvSpPr>
          <p:cNvPr id="83" name="Shape 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4" name="Shape 8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 </a:t>
            </a:r>
          </a:p>
        </p:txBody>
      </p:sp>
      <p:sp>
        <p:nvSpPr>
          <p:cNvPr id="90" name="Shape 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1" name="Shape 9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y="0" x="0"/>
          <a:ext cy="0" cx="0"/>
          <a:chOff y="0" x="0"/>
          <a:chExt cy="0" cx="0"/>
        </a:xfrm>
      </p:grpSpPr>
      <p:sp>
        <p:nvSpPr>
          <p:cNvPr id="12" name="Shape 12"/>
          <p:cNvSpPr txBox="1"/>
          <p:nvPr>
            <p:ph type="ctrTitle"/>
          </p:nvPr>
        </p:nvSpPr>
        <p:spPr>
          <a:xfrm>
            <a:off y="2111123" x="685800"/>
            <a:ext cy="1546500"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13" name="Shape 13"/>
          <p:cNvSpPr txBox="1"/>
          <p:nvPr>
            <p:ph idx="1" type="subTitle"/>
          </p:nvPr>
        </p:nvSpPr>
        <p:spPr>
          <a:xfrm>
            <a:off y="3786737" x="685800"/>
            <a:ext cy="1046400"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y="0" x="0"/>
          <a:ext cy="0" cx="0"/>
          <a:chOff y="0" x="0"/>
          <a:chExt cy="0" cx="0"/>
        </a:xfrm>
      </p:grpSpPr>
      <p:sp>
        <p:nvSpPr>
          <p:cNvPr id="15" name="Shape 15"/>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600200" x="457200"/>
            <a:ext cy="496770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9" name="Shape 19"/>
          <p:cNvSpPr txBox="1"/>
          <p:nvPr>
            <p:ph idx="1" type="body"/>
          </p:nvPr>
        </p:nvSpPr>
        <p:spPr>
          <a:xfrm>
            <a:off y="1600200" x="457200"/>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2" type="body"/>
          </p:nvPr>
        </p:nvSpPr>
        <p:spPr>
          <a:xfrm>
            <a:off y="1600200" x="4692273"/>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y="0" x="0"/>
          <a:ext cy="0" cx="0"/>
          <a:chOff y="0" x="0"/>
          <a:chExt cy="0" cx="0"/>
        </a:xfrm>
      </p:grpSpPr>
      <p:sp>
        <p:nvSpPr>
          <p:cNvPr id="22" name="Shape 22"/>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txBox="1"/>
          <p:nvPr>
            <p:ph idx="1" type="body"/>
          </p:nvPr>
        </p:nvSpPr>
        <p:spPr>
          <a:xfrm>
            <a:off y="5875078" x="457200"/>
            <a:ext cy="69270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5" name="Shape 25"/>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6" name="Shape 26"/>
        <p:cNvGrpSpPr/>
        <p:nvPr/>
      </p:nvGrpSpPr>
      <p:grpSpPr>
        <a:xfrm>
          <a:off y="0" x="0"/>
          <a:ext cy="0" cx="0"/>
          <a:chOff y="0" x="0"/>
          <a:chExt cy="0" cx="0"/>
        </a:xfrm>
      </p:grpSpPr>
      <p:sp>
        <p:nvSpPr>
          <p:cNvPr id="27" name="Shape 27"/>
          <p:cNvSpPr txBox="1"/>
          <p:nvPr>
            <p:ph idx="1" type="body"/>
          </p:nvPr>
        </p:nvSpPr>
        <p:spPr>
          <a:xfrm>
            <a:off y="2020824" x="457200"/>
            <a:ext cy="4075199" cx="8229600"/>
          </a:xfrm>
          <a:prstGeom prst="rect">
            <a:avLst/>
          </a:prstGeom>
          <a:noFill/>
          <a:ln>
            <a:noFill/>
          </a:ln>
        </p:spPr>
        <p:txBody>
          <a:bodyPr bIns="91425" rIns="91425" lIns="91425" tIns="91425" anchor="t" anchorCtr="0"/>
          <a:lstStyle>
            <a:lvl1pPr algn="ctr" rtl="0" indent="0" marL="0">
              <a:lnSpc>
                <a:spcPct val="100000"/>
              </a:lnSpc>
              <a:spcBef>
                <a:spcPts val="600"/>
              </a:spcBef>
              <a:spcAft>
                <a:spcPts val="0"/>
              </a:spcAft>
              <a:buClr>
                <a:schemeClr val="accent1"/>
              </a:buClr>
              <a:buFont typeface="Garamond"/>
              <a:buNone/>
              <a:defRPr/>
            </a:lvl1pPr>
            <a:lvl2pPr algn="ctr" rtl="0" indent="0" marL="0">
              <a:lnSpc>
                <a:spcPct val="100000"/>
              </a:lnSpc>
              <a:spcBef>
                <a:spcPts val="1200"/>
              </a:spcBef>
              <a:buClr>
                <a:schemeClr val="accent1"/>
              </a:buClr>
              <a:buFont typeface="Garamond"/>
              <a:buNone/>
              <a:defRPr/>
            </a:lvl2pPr>
            <a:lvl3pPr algn="ctr" rtl="0" indent="0" marL="0">
              <a:lnSpc>
                <a:spcPct val="100000"/>
              </a:lnSpc>
              <a:spcBef>
                <a:spcPts val="1200"/>
              </a:spcBef>
              <a:buClr>
                <a:schemeClr val="accent1"/>
              </a:buClr>
              <a:buFont typeface="Garamond"/>
              <a:buNone/>
              <a:defRPr/>
            </a:lvl3pPr>
            <a:lvl4pPr algn="ctr" rtl="0" indent="0" marL="0">
              <a:lnSpc>
                <a:spcPct val="100000"/>
              </a:lnSpc>
              <a:spcBef>
                <a:spcPts val="1200"/>
              </a:spcBef>
              <a:buClr>
                <a:schemeClr val="accent1"/>
              </a:buClr>
              <a:buFont typeface="Garamond"/>
              <a:buNone/>
              <a:defRPr/>
            </a:lvl4pPr>
            <a:lvl5pPr algn="ctr" rtl="0" indent="0" marL="0">
              <a:lnSpc>
                <a:spcPct val="100000"/>
              </a:lnSpc>
              <a:spcBef>
                <a:spcPts val="1200"/>
              </a:spcBef>
              <a:buClr>
                <a:schemeClr val="accent1"/>
              </a:buClr>
              <a:buFont typeface="Garamond"/>
              <a:buNone/>
              <a:defRPr/>
            </a:lvl5pPr>
            <a:lvl6pPr algn="ctr" rtl="0" indent="0" marL="0">
              <a:lnSpc>
                <a:spcPct val="100000"/>
              </a:lnSpc>
              <a:spcBef>
                <a:spcPts val="1200"/>
              </a:spcBef>
              <a:buClr>
                <a:schemeClr val="dk2"/>
              </a:buClr>
              <a:buFont typeface="Garamond"/>
              <a:buNone/>
              <a:defRPr/>
            </a:lvl6pPr>
            <a:lvl7pPr algn="ctr" rtl="0" indent="0" marL="0">
              <a:lnSpc>
                <a:spcPct val="100000"/>
              </a:lnSpc>
              <a:spcBef>
                <a:spcPts val="1200"/>
              </a:spcBef>
              <a:buClr>
                <a:schemeClr val="dk1"/>
              </a:buClr>
              <a:buFont typeface="Garamond"/>
              <a:buNone/>
              <a:defRPr/>
            </a:lvl7pPr>
            <a:lvl8pPr algn="ctr" rtl="0" indent="0" marL="0">
              <a:lnSpc>
                <a:spcPct val="100000"/>
              </a:lnSpc>
              <a:spcBef>
                <a:spcPts val="1200"/>
              </a:spcBef>
              <a:buClr>
                <a:schemeClr val="dk2"/>
              </a:buClr>
              <a:buFont typeface="Garamond"/>
              <a:buNone/>
              <a:defRPr/>
            </a:lvl8pPr>
            <a:lvl9pPr algn="ctr" rtl="0" indent="0" marL="0">
              <a:lnSpc>
                <a:spcPct val="100000"/>
              </a:lnSpc>
              <a:spcBef>
                <a:spcPts val="1200"/>
              </a:spcBef>
              <a:buClr>
                <a:schemeClr val="dk1"/>
              </a:buClr>
              <a:buFont typeface="Garamond"/>
              <a:buNone/>
              <a:defRPr/>
            </a:lvl9pPr>
          </a:lstStyle>
          <a:p/>
        </p:txBody>
      </p:sp>
      <p:sp>
        <p:nvSpPr>
          <p:cNvPr id="28" name="Shape 28"/>
          <p:cNvSpPr txBox="1"/>
          <p:nvPr>
            <p:ph type="title"/>
          </p:nvPr>
        </p:nvSpPr>
        <p:spPr>
          <a:xfrm>
            <a:off y="975358" x="2514600"/>
            <a:ext cy="701100" cx="4114800"/>
          </a:xfrm>
          <a:prstGeom prst="rect">
            <a:avLst/>
          </a:prstGeom>
          <a:solidFill>
            <a:schemeClr val="dk1"/>
          </a:solidFill>
          <a:ln w="76200" cap="flat">
            <a:solidFill>
              <a:schemeClr val="dk1"/>
            </a:solidFill>
            <a:prstDash val="solid"/>
            <a:miter/>
            <a:headEnd w="med" len="med" type="none"/>
            <a:tailEnd w="med" len="med" type="none"/>
          </a:ln>
        </p:spPr>
        <p:txBody>
          <a:bodyPr bIns="91425" rIns="91425" lIns="91425" tIns="91425" anchor="ctr" anchorCtr="0"/>
          <a:lstStyle>
            <a:lvl1pPr algn="ctr" rtl="0">
              <a:spcBef>
                <a:spcPts val="400"/>
              </a:spcBef>
              <a:buClr>
                <a:srgbClr val="FEFEFE"/>
              </a:buClr>
              <a:buFont typeface="Garamond"/>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9" name="Shape 29"/>
          <p:cNvSpPr txBox="1"/>
          <p:nvPr>
            <p:ph idx="10" type="dt"/>
          </p:nvPr>
        </p:nvSpPr>
        <p:spPr>
          <a:xfrm>
            <a:off y="273180" x="2981325"/>
            <a:ext cy="292200" cx="3181200"/>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1"/>
              </a:buClr>
              <a:buFont typeface="Garamond"/>
              <a:buNone/>
              <a:defRPr/>
            </a:lvl1pPr>
            <a:lvl2pPr algn="l" rtl="0" marR="0" indent="0" marL="457200">
              <a:lnSpc>
                <a:spcPct val="100000"/>
              </a:lnSpc>
              <a:spcBef>
                <a:spcPts val="0"/>
              </a:spcBef>
              <a:spcAft>
                <a:spcPts val="0"/>
              </a:spcAft>
              <a:buClr>
                <a:schemeClr val="dk1"/>
              </a:buClr>
              <a:buFont typeface="Garamond"/>
              <a:buNone/>
              <a:defRPr/>
            </a:lvl2pPr>
            <a:lvl3pPr algn="l" rtl="0" marR="0" indent="0" marL="914400">
              <a:lnSpc>
                <a:spcPct val="100000"/>
              </a:lnSpc>
              <a:spcBef>
                <a:spcPts val="0"/>
              </a:spcBef>
              <a:spcAft>
                <a:spcPts val="0"/>
              </a:spcAft>
              <a:buClr>
                <a:schemeClr val="dk1"/>
              </a:buClr>
              <a:buFont typeface="Garamond"/>
              <a:buNone/>
              <a:defRPr/>
            </a:lvl3pPr>
            <a:lvl4pPr algn="l" rtl="0" marR="0" indent="0" marL="1371600">
              <a:lnSpc>
                <a:spcPct val="100000"/>
              </a:lnSpc>
              <a:spcBef>
                <a:spcPts val="0"/>
              </a:spcBef>
              <a:spcAft>
                <a:spcPts val="0"/>
              </a:spcAft>
              <a:buClr>
                <a:schemeClr val="dk1"/>
              </a:buClr>
              <a:buFont typeface="Garamond"/>
              <a:buNone/>
              <a:defRPr/>
            </a:lvl4pPr>
            <a:lvl5pPr algn="l" rtl="0" marR="0" indent="0" marL="1828800">
              <a:lnSpc>
                <a:spcPct val="100000"/>
              </a:lnSpc>
              <a:spcBef>
                <a:spcPts val="0"/>
              </a:spcBef>
              <a:spcAft>
                <a:spcPts val="0"/>
              </a:spcAft>
              <a:buClr>
                <a:schemeClr val="dk1"/>
              </a:buClr>
              <a:buFont typeface="Garamond"/>
              <a:buNone/>
              <a:defRPr/>
            </a:lvl5pPr>
            <a:lvl6pPr algn="l" rtl="0" marR="0" indent="0" marL="2286000">
              <a:lnSpc>
                <a:spcPct val="100000"/>
              </a:lnSpc>
              <a:spcBef>
                <a:spcPts val="0"/>
              </a:spcBef>
              <a:spcAft>
                <a:spcPts val="0"/>
              </a:spcAft>
              <a:buClr>
                <a:schemeClr val="dk1"/>
              </a:buClr>
              <a:buFont typeface="Garamond"/>
              <a:buNone/>
              <a:defRPr/>
            </a:lvl6pPr>
            <a:lvl7pPr algn="l" rtl="0" marR="0" indent="0" marL="2743200">
              <a:lnSpc>
                <a:spcPct val="100000"/>
              </a:lnSpc>
              <a:spcBef>
                <a:spcPts val="0"/>
              </a:spcBef>
              <a:spcAft>
                <a:spcPts val="0"/>
              </a:spcAft>
              <a:buClr>
                <a:schemeClr val="dk1"/>
              </a:buClr>
              <a:buFont typeface="Garamond"/>
              <a:buNone/>
              <a:defRPr/>
            </a:lvl7pPr>
            <a:lvl8pPr algn="l" rtl="0" marR="0" indent="0" marL="3200400">
              <a:lnSpc>
                <a:spcPct val="100000"/>
              </a:lnSpc>
              <a:spcBef>
                <a:spcPts val="0"/>
              </a:spcBef>
              <a:spcAft>
                <a:spcPts val="0"/>
              </a:spcAft>
              <a:buClr>
                <a:schemeClr val="dk1"/>
              </a:buClr>
              <a:buFont typeface="Garamond"/>
              <a:buNone/>
              <a:defRPr/>
            </a:lvl8pPr>
            <a:lvl9pPr algn="l" rtl="0" marR="0" indent="0" marL="3657600">
              <a:lnSpc>
                <a:spcPct val="100000"/>
              </a:lnSpc>
              <a:spcBef>
                <a:spcPts val="0"/>
              </a:spcBef>
              <a:spcAft>
                <a:spcPts val="0"/>
              </a:spcAft>
              <a:buClr>
                <a:schemeClr val="dk1"/>
              </a:buClr>
              <a:buFont typeface="Garamond"/>
              <a:buNone/>
              <a:defRPr/>
            </a:lvl9pPr>
          </a:lstStyle>
          <a:p/>
        </p:txBody>
      </p:sp>
      <p:sp>
        <p:nvSpPr>
          <p:cNvPr id="30" name="Shape 30"/>
          <p:cNvSpPr txBox="1"/>
          <p:nvPr>
            <p:ph idx="12" type="sldNum"/>
          </p:nvPr>
        </p:nvSpPr>
        <p:spPr>
          <a:xfrm>
            <a:off y="6172200" x="4038600"/>
            <a:ext cy="304799" cx="1066799"/>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1"/>
              </a:buClr>
              <a:buFont typeface="Garamond"/>
              <a:buNone/>
              <a:defRPr/>
            </a:lvl1pPr>
            <a:lvl2pPr algn="l" rtl="0" marR="0" indent="0" marL="457200">
              <a:lnSpc>
                <a:spcPct val="100000"/>
              </a:lnSpc>
              <a:spcBef>
                <a:spcPts val="0"/>
              </a:spcBef>
              <a:spcAft>
                <a:spcPts val="0"/>
              </a:spcAft>
              <a:buClr>
                <a:schemeClr val="dk1"/>
              </a:buClr>
              <a:buFont typeface="Garamond"/>
              <a:buNone/>
              <a:defRPr/>
            </a:lvl2pPr>
            <a:lvl3pPr algn="l" rtl="0" marR="0" indent="0" marL="914400">
              <a:lnSpc>
                <a:spcPct val="100000"/>
              </a:lnSpc>
              <a:spcBef>
                <a:spcPts val="0"/>
              </a:spcBef>
              <a:spcAft>
                <a:spcPts val="0"/>
              </a:spcAft>
              <a:buClr>
                <a:schemeClr val="dk1"/>
              </a:buClr>
              <a:buFont typeface="Garamond"/>
              <a:buNone/>
              <a:defRPr/>
            </a:lvl3pPr>
            <a:lvl4pPr algn="l" rtl="0" marR="0" indent="0" marL="1371600">
              <a:lnSpc>
                <a:spcPct val="100000"/>
              </a:lnSpc>
              <a:spcBef>
                <a:spcPts val="0"/>
              </a:spcBef>
              <a:spcAft>
                <a:spcPts val="0"/>
              </a:spcAft>
              <a:buClr>
                <a:schemeClr val="dk1"/>
              </a:buClr>
              <a:buFont typeface="Garamond"/>
              <a:buNone/>
              <a:defRPr/>
            </a:lvl4pPr>
            <a:lvl5pPr algn="l" rtl="0" marR="0" indent="0" marL="1828800">
              <a:lnSpc>
                <a:spcPct val="100000"/>
              </a:lnSpc>
              <a:spcBef>
                <a:spcPts val="0"/>
              </a:spcBef>
              <a:spcAft>
                <a:spcPts val="0"/>
              </a:spcAft>
              <a:buClr>
                <a:schemeClr val="dk1"/>
              </a:buClr>
              <a:buFont typeface="Garamond"/>
              <a:buNone/>
              <a:defRPr/>
            </a:lvl5pPr>
            <a:lvl6pPr algn="l" rtl="0" marR="0" indent="0" marL="2286000">
              <a:lnSpc>
                <a:spcPct val="100000"/>
              </a:lnSpc>
              <a:spcBef>
                <a:spcPts val="0"/>
              </a:spcBef>
              <a:spcAft>
                <a:spcPts val="0"/>
              </a:spcAft>
              <a:buClr>
                <a:schemeClr val="dk1"/>
              </a:buClr>
              <a:buFont typeface="Garamond"/>
              <a:buNone/>
              <a:defRPr/>
            </a:lvl6pPr>
            <a:lvl7pPr algn="l" rtl="0" marR="0" indent="0" marL="2743200">
              <a:lnSpc>
                <a:spcPct val="100000"/>
              </a:lnSpc>
              <a:spcBef>
                <a:spcPts val="0"/>
              </a:spcBef>
              <a:spcAft>
                <a:spcPts val="0"/>
              </a:spcAft>
              <a:buClr>
                <a:schemeClr val="dk1"/>
              </a:buClr>
              <a:buFont typeface="Garamond"/>
              <a:buNone/>
              <a:defRPr/>
            </a:lvl7pPr>
            <a:lvl8pPr algn="l" rtl="0" marR="0" indent="0" marL="3200400">
              <a:lnSpc>
                <a:spcPct val="100000"/>
              </a:lnSpc>
              <a:spcBef>
                <a:spcPts val="0"/>
              </a:spcBef>
              <a:spcAft>
                <a:spcPts val="0"/>
              </a:spcAft>
              <a:buClr>
                <a:schemeClr val="dk1"/>
              </a:buClr>
              <a:buFont typeface="Garamond"/>
              <a:buNone/>
              <a:defRPr/>
            </a:lvl8pPr>
            <a:lvl9pPr algn="l" rtl="0" marR="0" indent="0" marL="3657600">
              <a:lnSpc>
                <a:spcPct val="100000"/>
              </a:lnSpc>
              <a:spcBef>
                <a:spcPts val="0"/>
              </a:spcBef>
              <a:spcAft>
                <a:spcPts val="0"/>
              </a:spcAft>
              <a:buClr>
                <a:schemeClr val="dk1"/>
              </a:buClr>
              <a:buFont typeface="Garamond"/>
              <a:buNone/>
              <a:defRPr/>
            </a:lvl9pPr>
          </a:lstStyle>
          <a:p/>
        </p:txBody>
      </p:sp>
      <p:sp>
        <p:nvSpPr>
          <p:cNvPr id="31" name="Shape 31"/>
          <p:cNvSpPr txBox="1"/>
          <p:nvPr>
            <p:ph idx="11" type="ftr"/>
          </p:nvPr>
        </p:nvSpPr>
        <p:spPr>
          <a:xfrm>
            <a:off y="6486525" x="1447800"/>
            <a:ext cy="292200" cx="6248399"/>
          </a:xfrm>
          <a:prstGeom prst="rect">
            <a:avLst/>
          </a:prstGeom>
          <a:noFill/>
          <a:ln>
            <a:noFill/>
          </a:ln>
        </p:spPr>
        <p:txBody>
          <a:bodyPr bIns="91425" rIns="91425" lIns="91425" tIns="91425" anchor="ctr" anchorCtr="0"/>
          <a:lstStyle>
            <a:lvl1pPr algn="ctr" rtl="0" marR="0" indent="0" marL="0">
              <a:lnSpc>
                <a:spcPct val="100000"/>
              </a:lnSpc>
              <a:spcBef>
                <a:spcPts val="0"/>
              </a:spcBef>
              <a:spcAft>
                <a:spcPts val="0"/>
              </a:spcAft>
              <a:buClr>
                <a:schemeClr val="dk1"/>
              </a:buClr>
              <a:buFont typeface="Garamond"/>
              <a:buNone/>
              <a:defRPr/>
            </a:lvl1pPr>
            <a:lvl2pPr algn="l" rtl="0" marR="0" indent="0" marL="457200">
              <a:lnSpc>
                <a:spcPct val="100000"/>
              </a:lnSpc>
              <a:spcBef>
                <a:spcPts val="0"/>
              </a:spcBef>
              <a:spcAft>
                <a:spcPts val="0"/>
              </a:spcAft>
              <a:buClr>
                <a:schemeClr val="dk1"/>
              </a:buClr>
              <a:buFont typeface="Garamond"/>
              <a:buNone/>
              <a:defRPr/>
            </a:lvl2pPr>
            <a:lvl3pPr algn="l" rtl="0" marR="0" indent="0" marL="914400">
              <a:lnSpc>
                <a:spcPct val="100000"/>
              </a:lnSpc>
              <a:spcBef>
                <a:spcPts val="0"/>
              </a:spcBef>
              <a:spcAft>
                <a:spcPts val="0"/>
              </a:spcAft>
              <a:buClr>
                <a:schemeClr val="dk1"/>
              </a:buClr>
              <a:buFont typeface="Garamond"/>
              <a:buNone/>
              <a:defRPr/>
            </a:lvl3pPr>
            <a:lvl4pPr algn="l" rtl="0" marR="0" indent="0" marL="1371600">
              <a:lnSpc>
                <a:spcPct val="100000"/>
              </a:lnSpc>
              <a:spcBef>
                <a:spcPts val="0"/>
              </a:spcBef>
              <a:spcAft>
                <a:spcPts val="0"/>
              </a:spcAft>
              <a:buClr>
                <a:schemeClr val="dk1"/>
              </a:buClr>
              <a:buFont typeface="Garamond"/>
              <a:buNone/>
              <a:defRPr/>
            </a:lvl4pPr>
            <a:lvl5pPr algn="l" rtl="0" marR="0" indent="0" marL="1828800">
              <a:lnSpc>
                <a:spcPct val="100000"/>
              </a:lnSpc>
              <a:spcBef>
                <a:spcPts val="0"/>
              </a:spcBef>
              <a:spcAft>
                <a:spcPts val="0"/>
              </a:spcAft>
              <a:buClr>
                <a:schemeClr val="dk1"/>
              </a:buClr>
              <a:buFont typeface="Garamond"/>
              <a:buNone/>
              <a:defRPr/>
            </a:lvl5pPr>
            <a:lvl6pPr algn="l" rtl="0" marR="0" indent="0" marL="2286000">
              <a:lnSpc>
                <a:spcPct val="100000"/>
              </a:lnSpc>
              <a:spcBef>
                <a:spcPts val="0"/>
              </a:spcBef>
              <a:spcAft>
                <a:spcPts val="0"/>
              </a:spcAft>
              <a:buClr>
                <a:schemeClr val="dk1"/>
              </a:buClr>
              <a:buFont typeface="Garamond"/>
              <a:buNone/>
              <a:defRPr/>
            </a:lvl6pPr>
            <a:lvl7pPr algn="l" rtl="0" marR="0" indent="0" marL="2743200">
              <a:lnSpc>
                <a:spcPct val="100000"/>
              </a:lnSpc>
              <a:spcBef>
                <a:spcPts val="0"/>
              </a:spcBef>
              <a:spcAft>
                <a:spcPts val="0"/>
              </a:spcAft>
              <a:buClr>
                <a:schemeClr val="dk1"/>
              </a:buClr>
              <a:buFont typeface="Garamond"/>
              <a:buNone/>
              <a:defRPr/>
            </a:lvl7pPr>
            <a:lvl8pPr algn="l" rtl="0" marR="0" indent="0" marL="3200400">
              <a:lnSpc>
                <a:spcPct val="100000"/>
              </a:lnSpc>
              <a:spcBef>
                <a:spcPts val="0"/>
              </a:spcBef>
              <a:spcAft>
                <a:spcPts val="0"/>
              </a:spcAft>
              <a:buClr>
                <a:schemeClr val="dk1"/>
              </a:buClr>
              <a:buFont typeface="Garamond"/>
              <a:buNone/>
              <a:defRPr/>
            </a:lvl8pPr>
            <a:lvl9pPr algn="l" rtl="0" marR="0" indent="0" marL="3657600">
              <a:lnSpc>
                <a:spcPct val="100000"/>
              </a:lnSpc>
              <a:spcBef>
                <a:spcPts val="0"/>
              </a:spcBef>
              <a:spcAft>
                <a:spcPts val="0"/>
              </a:spcAft>
              <a:buClr>
                <a:schemeClr val="dk1"/>
              </a:buClr>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457200"/>
            <a:ext cy="11430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10" name="Shape 10"/>
          <p:cNvSpPr txBox="1"/>
          <p:nvPr>
            <p:ph idx="1" type="body"/>
          </p:nvPr>
        </p:nvSpPr>
        <p:spPr>
          <a:xfrm>
            <a:off y="1600200" x="457200"/>
            <a:ext cy="496770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 Target="../media/image01.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7.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7.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7.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7.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7.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 Target="../media/image00.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7.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idx="1" type="body"/>
          </p:nvPr>
        </p:nvSpPr>
        <p:spPr>
          <a:xfrm>
            <a:off y="2020824" x="457200"/>
            <a:ext cy="4075199" cx="8229600"/>
          </a:xfrm>
          <a:prstGeom prst="rect">
            <a:avLst/>
          </a:prstGeom>
        </p:spPr>
        <p:txBody>
          <a:bodyPr bIns="91425" rIns="91425" lIns="91425" tIns="91425" anchor="t" anchorCtr="0">
            <a:noAutofit/>
          </a:bodyPr>
          <a:lstStyle/>
          <a:p/>
        </p:txBody>
      </p:sp>
      <p:pic>
        <p:nvPicPr>
          <p:cNvPr id="34" name="Shape 34"/>
          <p:cNvPicPr preferRelativeResize="0"/>
          <p:nvPr/>
        </p:nvPicPr>
        <p:blipFill>
          <a:blip r:embed="rId3"/>
          <a:stretch>
            <a:fillRect/>
          </a:stretch>
        </p:blipFill>
        <p:spPr>
          <a:xfrm>
            <a:off y="0" x="-81631"/>
            <a:ext cy="6858001" cx="9307259"/>
          </a:xfrm>
          <a:prstGeom prst="rect">
            <a:avLst/>
          </a:prstGeom>
          <a:noFill/>
          <a:ln>
            <a:noFill/>
          </a:ln>
        </p:spPr>
      </p:pic>
      <p:sp>
        <p:nvSpPr>
          <p:cNvPr id="35" name="Shape 35"/>
          <p:cNvSpPr txBox="1"/>
          <p:nvPr/>
        </p:nvSpPr>
        <p:spPr>
          <a:xfrm>
            <a:off y="2463875" x="-22925"/>
            <a:ext cy="1930499" cx="9248700"/>
          </a:xfrm>
          <a:prstGeom prst="rect">
            <a:avLst/>
          </a:prstGeom>
        </p:spPr>
        <p:txBody>
          <a:bodyPr bIns="91425" rIns="91425" lIns="91425" tIns="91425" anchor="t" anchorCtr="0">
            <a:noAutofit/>
          </a:bodyPr>
          <a:lstStyle/>
          <a:p>
            <a:pPr algn="ctr">
              <a:buNone/>
            </a:pPr>
            <a:r>
              <a:rPr sz="9600" lang="en-US">
                <a:latin typeface="Garamond"/>
                <a:ea typeface="Garamond"/>
                <a:cs typeface="Garamond"/>
                <a:sym typeface="Garamond"/>
              </a:rPr>
              <a:t>News Defined</a:t>
            </a:r>
          </a:p>
        </p:txBody>
      </p:sp>
      <p:sp>
        <p:nvSpPr>
          <p:cNvPr id="36" name="Shape 36"/>
          <p:cNvSpPr txBox="1"/>
          <p:nvPr/>
        </p:nvSpPr>
        <p:spPr>
          <a:xfrm>
            <a:off y="5327975" x="-95825"/>
            <a:ext cy="904499" cx="9321599"/>
          </a:xfrm>
          <a:prstGeom prst="rect">
            <a:avLst/>
          </a:prstGeom>
        </p:spPr>
        <p:txBody>
          <a:bodyPr bIns="91425" rIns="91425" lIns="91425" tIns="91425" anchor="t" anchorCtr="0">
            <a:noAutofit/>
          </a:bodyPr>
          <a:lstStyle/>
          <a:p>
            <a:pPr algn="ctr">
              <a:buNone/>
            </a:pPr>
            <a:r>
              <a:rPr sz="3000" lang="en-US">
                <a:latin typeface="Helvetica Neue"/>
                <a:ea typeface="Helvetica Neue"/>
                <a:cs typeface="Helvetica Neue"/>
                <a:sym typeface="Helvetica Neue"/>
              </a:rPr>
              <a:t>News Writing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nvSpPr>
        <p:spPr>
          <a:xfrm>
            <a:off y="1905000" x="533400"/>
            <a:ext cy="4493538" cx="8153398"/>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Garamond"/>
              <a:buNone/>
            </a:pPr>
            <a:r>
              <a:rPr sz="3600" lang="en-US">
                <a:solidFill>
                  <a:schemeClr val="dk1"/>
                </a:solidFill>
                <a:latin typeface="Helvetica Neue"/>
                <a:ea typeface="Helvetica Neue"/>
                <a:cs typeface="Helvetica Neue"/>
                <a:sym typeface="Helvetica Neue"/>
              </a:rPr>
              <a:t>• </a:t>
            </a:r>
            <a:r>
              <a:rPr strike="noStrike" u="none" b="0" cap="none" baseline="0" sz="3600" lang="en-US" i="0">
                <a:solidFill>
                  <a:schemeClr val="dk1"/>
                </a:solidFill>
                <a:latin typeface="Helvetica Neue"/>
                <a:ea typeface="Helvetica Neue"/>
                <a:cs typeface="Helvetica Neue"/>
                <a:sym typeface="Helvetica Neue"/>
                <a:rtl val="0"/>
              </a:rPr>
              <a:t>To be </a:t>
            </a:r>
            <a:r>
              <a:rPr b="1" sz="3600" lang="en-US">
                <a:solidFill>
                  <a:schemeClr val="dk1"/>
                </a:solidFill>
                <a:latin typeface="Helvetica Neue"/>
                <a:ea typeface="Helvetica Neue"/>
                <a:cs typeface="Helvetica Neue"/>
                <a:sym typeface="Helvetica Neue"/>
                <a:rtl val="0"/>
              </a:rPr>
              <a:t>fair</a:t>
            </a:r>
            <a:r>
              <a:rPr strike="noStrike" u="none" b="0" cap="none" baseline="0" sz="3600" lang="en-US" i="0">
                <a:solidFill>
                  <a:schemeClr val="dk1"/>
                </a:solidFill>
                <a:latin typeface="Helvetica Neue"/>
                <a:ea typeface="Helvetica Neue"/>
                <a:cs typeface="Helvetica Neue"/>
                <a:sym typeface="Helvetica Neue"/>
                <a:rtl val="0"/>
              </a:rPr>
              <a:t> in news reporting, you must report the facts </a:t>
            </a:r>
            <a:r>
              <a:rPr strike="noStrike" u="none" b="0" cap="none" baseline="0" sz="3600" lang="en-US" i="1">
                <a:solidFill>
                  <a:schemeClr val="dk1"/>
                </a:solidFill>
                <a:latin typeface="Helvetica Neue"/>
                <a:ea typeface="Helvetica Neue"/>
                <a:cs typeface="Helvetica Neue"/>
                <a:sym typeface="Helvetica Neue"/>
                <a:rtl val="0"/>
              </a:rPr>
              <a:t>without bias</a:t>
            </a:r>
            <a:r>
              <a:rPr strike="noStrike" u="none" b="0" cap="none" baseline="0" sz="3600" lang="en-US" i="0">
                <a:solidFill>
                  <a:schemeClr val="dk1"/>
                </a:solidFill>
                <a:latin typeface="Helvetica Neue"/>
                <a:ea typeface="Helvetica Neue"/>
                <a:cs typeface="Helvetica Neue"/>
                <a:sym typeface="Helvetica Neue"/>
                <a:rtl val="0"/>
              </a:rPr>
              <a:t>.</a:t>
            </a:r>
          </a:p>
          <a:p>
            <a:pPr algn="l" rtl="0" lvl="0" marR="0" indent="0" marL="0">
              <a:lnSpc>
                <a:spcPct val="100000"/>
              </a:lnSpc>
              <a:spcBef>
                <a:spcPts val="2200"/>
              </a:spcBef>
              <a:spcAft>
                <a:spcPts val="0"/>
              </a:spcAft>
              <a:buClr>
                <a:schemeClr val="dk1"/>
              </a:buClr>
              <a:buSzPct val="25000"/>
              <a:buFont typeface="Garamond"/>
              <a:buNone/>
            </a:pPr>
            <a:r>
              <a:rPr sz="3600" lang="en-US">
                <a:solidFill>
                  <a:schemeClr val="dk1"/>
                </a:solidFill>
                <a:latin typeface="Helvetica Neue"/>
                <a:ea typeface="Helvetica Neue"/>
                <a:cs typeface="Helvetica Neue"/>
                <a:sym typeface="Helvetica Neue"/>
              </a:rPr>
              <a:t>•</a:t>
            </a:r>
            <a:r>
              <a:rPr strike="noStrike" u="none" b="0" cap="none" baseline="0" sz="3600" lang="en-US" i="0">
                <a:solidFill>
                  <a:schemeClr val="dk1"/>
                </a:solidFill>
                <a:latin typeface="Helvetica Neue"/>
                <a:ea typeface="Helvetica Neue"/>
                <a:cs typeface="Helvetica Neue"/>
                <a:sym typeface="Helvetica Neue"/>
                <a:rtl val="0"/>
              </a:rPr>
              <a:t> You cannot let your own personal opinion, your feelings for the subject or your membership in a club or team slant your reporting.</a:t>
            </a:r>
          </a:p>
        </p:txBody>
      </p:sp>
      <p:sp>
        <p:nvSpPr>
          <p:cNvPr id="94" name="Shape 94"/>
          <p:cNvSpPr txBox="1"/>
          <p:nvPr/>
        </p:nvSpPr>
        <p:spPr>
          <a:xfrm>
            <a:off y="746675" x="4973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Objective reporting</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3">
                                            <p:txEl>
                                              <p:pRg st="0" end="0"/>
                                            </p:txEl>
                                          </p:spTgt>
                                        </p:tgtEl>
                                        <p:attrNameLst>
                                          <p:attrName>style.visibility</p:attrName>
                                        </p:attrNameLst>
                                      </p:cBhvr>
                                      <p:to>
                                        <p:strVal val="visible"/>
                                      </p:to>
                                    </p:set>
                                    <p:animEffect transition="in" filter="fade">
                                      <p:cBhvr>
                                        <p:cTn dur="2000"/>
                                        <p:tgtEl>
                                          <p:spTgt spid="93">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3">
                                            <p:txEl>
                                              <p:pRg st="1" end="1"/>
                                            </p:txEl>
                                          </p:spTgt>
                                        </p:tgtEl>
                                        <p:attrNameLst>
                                          <p:attrName>style.visibility</p:attrName>
                                        </p:attrNameLst>
                                      </p:cBhvr>
                                      <p:to>
                                        <p:strVal val="visible"/>
                                      </p:to>
                                    </p:set>
                                    <p:animEffect transition="in" filter="fade">
                                      <p:cBhvr>
                                        <p:cTn dur="2000"/>
                                        <p:tgtEl>
                                          <p:spTgt spid="93">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nvSpPr>
        <p:spPr>
          <a:xfrm>
            <a:off y="1447800" x="381000"/>
            <a:ext cy="6124799" cx="86105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Garamond"/>
              <a:buNone/>
            </a:pPr>
            <a:r>
              <a:rPr strike="noStrike" u="none" b="0" cap="none" baseline="0" sz="2400" lang="en-US" i="1">
                <a:solidFill>
                  <a:schemeClr val="dk1"/>
                </a:solidFill>
                <a:latin typeface="Helvetica Neue"/>
                <a:ea typeface="Helvetica Neue"/>
                <a:cs typeface="Helvetica Neue"/>
                <a:sym typeface="Helvetica Neue"/>
                <a:rtl val="0"/>
              </a:rPr>
              <a:t>In journalism, “objective” doesn’t refer to what you’re tested on or what you have to learn today.</a:t>
            </a:r>
          </a:p>
          <a:p>
            <a:r>
              <a:t/>
            </a:r>
          </a:p>
          <a:p>
            <a:pPr algn="l" rtl="0" lvl="0" marR="0" indent="0" marL="0">
              <a:lnSpc>
                <a:spcPct val="100000"/>
              </a:lnSpc>
              <a:spcBef>
                <a:spcPts val="0"/>
              </a:spcBef>
              <a:spcAft>
                <a:spcPts val="0"/>
              </a:spcAft>
              <a:buClr>
                <a:srgbClr val="C00000"/>
              </a:buClr>
              <a:buSzPct val="25000"/>
              <a:buFont typeface="Garamond"/>
              <a:buNone/>
            </a:pPr>
            <a:r>
              <a:rPr strike="noStrike" u="none" b="1" cap="none" baseline="0" sz="3000" lang="en-US" i="0">
                <a:solidFill>
                  <a:srgbClr val="C00000"/>
                </a:solidFill>
                <a:latin typeface="Helvetica Neue"/>
                <a:ea typeface="Helvetica Neue"/>
                <a:cs typeface="Helvetica Neue"/>
                <a:sym typeface="Helvetica Neue"/>
                <a:rtl val="0"/>
              </a:rPr>
              <a:t>Objective</a:t>
            </a:r>
            <a:r>
              <a:rPr strike="noStrike" u="none" b="0" cap="none" baseline="0" sz="3000" lang="en-US" i="0">
                <a:solidFill>
                  <a:schemeClr val="dk1"/>
                </a:solidFill>
                <a:latin typeface="Helvetica Neue"/>
                <a:ea typeface="Helvetica Neue"/>
                <a:cs typeface="Helvetica Neue"/>
                <a:sym typeface="Helvetica Neue"/>
                <a:rtl val="0"/>
              </a:rPr>
              <a:t> means: </a:t>
            </a:r>
            <a:r>
              <a:rPr strike="noStrike" u="none" cap="none" baseline="0" sz="3000" lang="en-US" i="0">
                <a:solidFill>
                  <a:schemeClr val="dk1"/>
                </a:solidFill>
                <a:latin typeface="Helvetica Neue"/>
                <a:ea typeface="Helvetica Neue"/>
                <a:cs typeface="Helvetica Neue"/>
                <a:sym typeface="Helvetica Neue"/>
                <a:rtl val="0"/>
              </a:rPr>
              <a:t>not influenced by personal feelings, interpretations, or prejudice; based on facts; unbiased.</a:t>
            </a:r>
          </a:p>
          <a:p>
            <a:pPr algn="l" rtl="0" lvl="0" marR="0" indent="0" marL="0">
              <a:lnSpc>
                <a:spcPct val="100000"/>
              </a:lnSpc>
              <a:spcBef>
                <a:spcPts val="0"/>
              </a:spcBef>
              <a:spcAft>
                <a:spcPts val="0"/>
              </a:spcAft>
              <a:buClr>
                <a:schemeClr val="dk1"/>
              </a:buClr>
              <a:buSzPct val="25000"/>
              <a:buFont typeface="Garamond"/>
              <a:buNone/>
            </a:pPr>
            <a:r>
              <a:rPr sz="3000" lang="en-US">
                <a:solidFill>
                  <a:schemeClr val="dk1"/>
                </a:solidFill>
                <a:latin typeface="Helvetica Neue"/>
                <a:ea typeface="Helvetica Neue"/>
                <a:cs typeface="Helvetica Neue"/>
                <a:sym typeface="Helvetica Neue"/>
              </a:rPr>
              <a:t>• </a:t>
            </a:r>
            <a:r>
              <a:rPr strike="noStrike" u="none" b="0" cap="none" baseline="0" sz="3000" lang="en-US" i="0">
                <a:solidFill>
                  <a:schemeClr val="dk1"/>
                </a:solidFill>
                <a:latin typeface="Helvetica Neue"/>
                <a:ea typeface="Helvetica Neue"/>
                <a:cs typeface="Helvetica Neue"/>
                <a:sym typeface="Helvetica Neue"/>
                <a:rtl val="0"/>
              </a:rPr>
              <a:t>It is the opposite of “subjective.”</a:t>
            </a:r>
          </a:p>
          <a:p>
            <a:r>
              <a:t/>
            </a:r>
          </a:p>
          <a:p>
            <a:pPr algn="l" rtl="0" lvl="0" marR="0" indent="0" marL="0">
              <a:lnSpc>
                <a:spcPct val="100000"/>
              </a:lnSpc>
              <a:spcBef>
                <a:spcPts val="0"/>
              </a:spcBef>
              <a:spcAft>
                <a:spcPts val="0"/>
              </a:spcAft>
              <a:buClr>
                <a:srgbClr val="C00000"/>
              </a:buClr>
              <a:buSzPct val="25000"/>
              <a:buFont typeface="Garamond"/>
              <a:buNone/>
            </a:pPr>
            <a:r>
              <a:rPr strike="noStrike" u="none" b="1" cap="none" baseline="0" sz="3000" lang="en-US" i="0">
                <a:solidFill>
                  <a:srgbClr val="C00000"/>
                </a:solidFill>
                <a:latin typeface="Helvetica Neue"/>
                <a:ea typeface="Helvetica Neue"/>
                <a:cs typeface="Helvetica Neue"/>
                <a:sym typeface="Helvetica Neue"/>
                <a:rtl val="0"/>
              </a:rPr>
              <a:t>Subjective</a:t>
            </a:r>
            <a:r>
              <a:rPr strike="noStrike" u="none" b="1" cap="none" baseline="0" sz="3000" lang="en-US" i="0">
                <a:solidFill>
                  <a:schemeClr val="dk1"/>
                </a:solidFill>
                <a:latin typeface="Helvetica Neue"/>
                <a:ea typeface="Helvetica Neue"/>
                <a:cs typeface="Helvetica Neue"/>
                <a:sym typeface="Helvetica Neue"/>
                <a:rtl val="0"/>
              </a:rPr>
              <a:t> </a:t>
            </a:r>
            <a:r>
              <a:rPr strike="noStrike" u="none" b="0" cap="none" baseline="0" sz="3000" lang="en-US" i="0">
                <a:solidFill>
                  <a:schemeClr val="dk1"/>
                </a:solidFill>
                <a:latin typeface="Helvetica Neue"/>
                <a:ea typeface="Helvetica Neue"/>
                <a:cs typeface="Helvetica Neue"/>
                <a:sym typeface="Helvetica Neue"/>
                <a:rtl val="0"/>
              </a:rPr>
              <a:t>means: </a:t>
            </a:r>
            <a:r>
              <a:rPr strike="noStrike" u="none" cap="none" baseline="0" sz="3000" lang="en-US" i="0">
                <a:solidFill>
                  <a:schemeClr val="dk1"/>
                </a:solidFill>
                <a:latin typeface="Helvetica Neue"/>
                <a:ea typeface="Helvetica Neue"/>
                <a:cs typeface="Helvetica Neue"/>
                <a:sym typeface="Helvetica Neue"/>
                <a:rtl val="0"/>
              </a:rPr>
              <a:t>placing excessive emphasis on one's own moods, attitudes, opinions, etc.; focused on yourself.</a:t>
            </a:r>
          </a:p>
          <a:p>
            <a:pPr algn="l" rtl="0" lvl="0" marR="0" indent="0" marL="0">
              <a:lnSpc>
                <a:spcPct val="100000"/>
              </a:lnSpc>
              <a:spcBef>
                <a:spcPts val="0"/>
              </a:spcBef>
              <a:spcAft>
                <a:spcPts val="0"/>
              </a:spcAft>
              <a:buClr>
                <a:schemeClr val="dk1"/>
              </a:buClr>
              <a:buSzPct val="25000"/>
              <a:buFont typeface="Garamond"/>
              <a:buNone/>
            </a:pPr>
            <a:r>
              <a:rPr sz="3000" lang="en-US">
                <a:solidFill>
                  <a:schemeClr val="dk1"/>
                </a:solidFill>
                <a:latin typeface="Helvetica Neue"/>
                <a:ea typeface="Helvetica Neue"/>
                <a:cs typeface="Helvetica Neue"/>
                <a:sym typeface="Helvetica Neue"/>
              </a:rPr>
              <a:t>• </a:t>
            </a:r>
            <a:r>
              <a:rPr strike="noStrike" u="none" b="0" cap="none" baseline="0" sz="3000" lang="en-US" i="0">
                <a:solidFill>
                  <a:schemeClr val="dk1"/>
                </a:solidFill>
                <a:latin typeface="Helvetica Neue"/>
                <a:ea typeface="Helvetica Neue"/>
                <a:cs typeface="Helvetica Neue"/>
                <a:sym typeface="Helvetica Neue"/>
                <a:rtl val="0"/>
              </a:rPr>
              <a:t>If you are subjective, you are biased, not fair.</a:t>
            </a:r>
          </a:p>
          <a:p>
            <a:r>
              <a:t/>
            </a:r>
          </a:p>
        </p:txBody>
      </p:sp>
      <p:sp>
        <p:nvSpPr>
          <p:cNvPr id="101" name="Shape 101"/>
          <p:cNvSpPr txBox="1"/>
          <p:nvPr/>
        </p:nvSpPr>
        <p:spPr>
          <a:xfrm>
            <a:off y="746675" x="3449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Objective reporting</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0" end="0"/>
                                            </p:txEl>
                                          </p:spTgt>
                                        </p:tgtEl>
                                        <p:attrNameLst>
                                          <p:attrName>style.visibility</p:attrName>
                                        </p:attrNameLst>
                                      </p:cBhvr>
                                      <p:to>
                                        <p:strVal val="visible"/>
                                      </p:to>
                                    </p:set>
                                    <p:animEffect transition="in" filter="fade">
                                      <p:cBhvr>
                                        <p:cTn dur="2000"/>
                                        <p:tgtEl>
                                          <p:spTgt spid="100">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1" end="1"/>
                                            </p:txEl>
                                          </p:spTgt>
                                        </p:tgtEl>
                                        <p:attrNameLst>
                                          <p:attrName>style.visibility</p:attrName>
                                        </p:attrNameLst>
                                      </p:cBhvr>
                                      <p:to>
                                        <p:strVal val="visible"/>
                                      </p:to>
                                    </p:set>
                                    <p:animEffect transition="in" filter="fade">
                                      <p:cBhvr>
                                        <p:cTn dur="2000"/>
                                        <p:tgtEl>
                                          <p:spTgt spid="100">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2" end="2"/>
                                            </p:txEl>
                                          </p:spTgt>
                                        </p:tgtEl>
                                        <p:attrNameLst>
                                          <p:attrName>style.visibility</p:attrName>
                                        </p:attrNameLst>
                                      </p:cBhvr>
                                      <p:to>
                                        <p:strVal val="visible"/>
                                      </p:to>
                                    </p:set>
                                    <p:animEffect transition="in" filter="fade">
                                      <p:cBhvr>
                                        <p:cTn dur="2000"/>
                                        <p:tgtEl>
                                          <p:spTgt spid="100">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3" end="3"/>
                                            </p:txEl>
                                          </p:spTgt>
                                        </p:tgtEl>
                                        <p:attrNameLst>
                                          <p:attrName>style.visibility</p:attrName>
                                        </p:attrNameLst>
                                      </p:cBhvr>
                                      <p:to>
                                        <p:strVal val="visible"/>
                                      </p:to>
                                    </p:set>
                                    <p:animEffect transition="in" filter="fade">
                                      <p:cBhvr>
                                        <p:cTn dur="2000"/>
                                        <p:tgtEl>
                                          <p:spTgt spid="100">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4" end="4"/>
                                            </p:txEl>
                                          </p:spTgt>
                                        </p:tgtEl>
                                        <p:attrNameLst>
                                          <p:attrName>style.visibility</p:attrName>
                                        </p:attrNameLst>
                                      </p:cBhvr>
                                      <p:to>
                                        <p:strVal val="visible"/>
                                      </p:to>
                                    </p:set>
                                    <p:animEffect transition="in" filter="fade">
                                      <p:cBhvr>
                                        <p:cTn dur="2000"/>
                                        <p:tgtEl>
                                          <p:spTgt spid="100">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5" end="5"/>
                                            </p:txEl>
                                          </p:spTgt>
                                        </p:tgtEl>
                                        <p:attrNameLst>
                                          <p:attrName>style.visibility</p:attrName>
                                        </p:attrNameLst>
                                      </p:cBhvr>
                                      <p:to>
                                        <p:strVal val="visible"/>
                                      </p:to>
                                    </p:set>
                                    <p:animEffect transition="in" filter="fade">
                                      <p:cBhvr>
                                        <p:cTn dur="2000"/>
                                        <p:tgtEl>
                                          <p:spTgt spid="100">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6" end="6"/>
                                            </p:txEl>
                                          </p:spTgt>
                                        </p:tgtEl>
                                        <p:attrNameLst>
                                          <p:attrName>style.visibility</p:attrName>
                                        </p:attrNameLst>
                                      </p:cBhvr>
                                      <p:to>
                                        <p:strVal val="visible"/>
                                      </p:to>
                                    </p:set>
                                    <p:animEffect transition="in" filter="fade">
                                      <p:cBhvr>
                                        <p:cTn dur="2000"/>
                                        <p:tgtEl>
                                          <p:spTgt spid="100">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xEl>
                                              <p:pRg st="7" end="7"/>
                                            </p:txEl>
                                          </p:spTgt>
                                        </p:tgtEl>
                                        <p:attrNameLst>
                                          <p:attrName>style.visibility</p:attrName>
                                        </p:attrNameLst>
                                      </p:cBhvr>
                                      <p:to>
                                        <p:strVal val="visible"/>
                                      </p:to>
                                    </p:set>
                                    <p:animEffect transition="in" filter="fade">
                                      <p:cBhvr>
                                        <p:cTn dur="2000"/>
                                        <p:tgtEl>
                                          <p:spTgt spid="100">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nvSpPr>
        <p:spPr>
          <a:xfrm>
            <a:off y="1524000" x="407200"/>
            <a:ext cy="5078400" cx="86552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Garamond"/>
              <a:buNone/>
            </a:pPr>
            <a:r>
              <a:rPr strike="noStrike" u="none" b="0" cap="none" baseline="0" sz="3000" lang="en-US" i="0">
                <a:solidFill>
                  <a:schemeClr val="dk1"/>
                </a:solidFill>
                <a:latin typeface="Helvetica Neue"/>
                <a:ea typeface="Helvetica Neue"/>
                <a:cs typeface="Helvetica Neue"/>
                <a:sym typeface="Helvetica Neue"/>
                <a:rtl val="0"/>
              </a:rPr>
              <a:t>When you include your own opinion in a story,</a:t>
            </a:r>
          </a:p>
          <a:p>
            <a:pPr algn="l" rtl="0" lvl="0" marR="0" indent="0" marL="0">
              <a:lnSpc>
                <a:spcPct val="100000"/>
              </a:lnSpc>
              <a:spcBef>
                <a:spcPts val="0"/>
              </a:spcBef>
              <a:spcAft>
                <a:spcPts val="0"/>
              </a:spcAft>
              <a:buClr>
                <a:schemeClr val="dk1"/>
              </a:buClr>
              <a:buSzPct val="25000"/>
              <a:buFont typeface="Garamond"/>
              <a:buNone/>
            </a:pPr>
            <a:r>
              <a:rPr strike="noStrike" u="none" b="0" cap="none" baseline="0" sz="3000" lang="en-US" i="0">
                <a:solidFill>
                  <a:schemeClr val="dk1"/>
                </a:solidFill>
                <a:latin typeface="Helvetica Neue"/>
                <a:ea typeface="Helvetica Neue"/>
                <a:cs typeface="Helvetica Neue"/>
                <a:sym typeface="Helvetica Neue"/>
                <a:rtl val="0"/>
              </a:rPr>
              <a:t>it is called </a:t>
            </a:r>
            <a:r>
              <a:rPr b="1" sz="3000" lang="en-US">
                <a:solidFill>
                  <a:srgbClr val="C00000"/>
                </a:solidFill>
                <a:latin typeface="Helvetica Neue"/>
                <a:ea typeface="Helvetica Neue"/>
                <a:cs typeface="Helvetica Neue"/>
                <a:sym typeface="Helvetica Neue"/>
                <a:rtl val="0"/>
              </a:rPr>
              <a:t>editorializing</a:t>
            </a:r>
            <a:r>
              <a:rPr strike="noStrike" u="none" b="0" cap="none" baseline="0" sz="3000" lang="en-US" i="0">
                <a:latin typeface="Helvetica Neue"/>
                <a:ea typeface="Helvetica Neue"/>
                <a:cs typeface="Helvetica Neue"/>
                <a:sym typeface="Helvetica Neue"/>
                <a:rtl val="0"/>
              </a:rPr>
              <a:t>.</a:t>
            </a:r>
            <a:r>
              <a:rPr strike="noStrike" u="none" b="0" cap="none" baseline="0" sz="3000" lang="en-US" i="0">
                <a:solidFill>
                  <a:srgbClr val="C00000"/>
                </a:solidFill>
                <a:latin typeface="Helvetica Neue"/>
                <a:ea typeface="Helvetica Neue"/>
                <a:cs typeface="Helvetica Neue"/>
                <a:sym typeface="Helvetica Neue"/>
                <a:rtl val="0"/>
              </a:rPr>
              <a:t> </a:t>
            </a:r>
          </a:p>
          <a:p>
            <a:pPr algn="l" rtl="0" lvl="0" marR="0" indent="0" marL="0">
              <a:lnSpc>
                <a:spcPct val="100000"/>
              </a:lnSpc>
              <a:spcBef>
                <a:spcPts val="1800"/>
              </a:spcBef>
              <a:spcAft>
                <a:spcPts val="0"/>
              </a:spcAft>
              <a:buClr>
                <a:schemeClr val="dk1"/>
              </a:buClr>
              <a:buSzPct val="25000"/>
              <a:buFont typeface="Garamond"/>
              <a:buNone/>
            </a:pPr>
            <a:r>
              <a:rPr sz="3000" lang="en-US">
                <a:solidFill>
                  <a:schemeClr val="dk1"/>
                </a:solidFill>
                <a:latin typeface="Helvetica Neue"/>
                <a:ea typeface="Helvetica Neue"/>
                <a:cs typeface="Helvetica Neue"/>
                <a:sym typeface="Helvetica Neue"/>
              </a:rPr>
              <a:t>• </a:t>
            </a:r>
            <a:r>
              <a:rPr strike="noStrike" u="none" b="0" cap="none" baseline="0" sz="3000" lang="en-US" i="0">
                <a:solidFill>
                  <a:schemeClr val="dk1"/>
                </a:solidFill>
                <a:latin typeface="Helvetica Neue"/>
                <a:ea typeface="Helvetica Neue"/>
                <a:cs typeface="Helvetica Neue"/>
                <a:sym typeface="Helvetica Neue"/>
                <a:rtl val="0"/>
              </a:rPr>
              <a:t>If you report about a pep rally and say that everyone had a great time, you are editorializing. You can’t prove that everyone had a great time. </a:t>
            </a:r>
          </a:p>
          <a:p>
            <a:pPr algn="l" rtl="0" lvl="0" marR="0" indent="0" marL="0">
              <a:lnSpc>
                <a:spcPct val="100000"/>
              </a:lnSpc>
              <a:spcBef>
                <a:spcPts val="1800"/>
              </a:spcBef>
              <a:spcAft>
                <a:spcPts val="0"/>
              </a:spcAft>
              <a:buClr>
                <a:schemeClr val="dk1"/>
              </a:buClr>
              <a:buSzPct val="25000"/>
              <a:buFont typeface="Garamond"/>
              <a:buNone/>
            </a:pPr>
            <a:r>
              <a:rPr sz="3000" lang="en-US">
                <a:solidFill>
                  <a:schemeClr val="dk1"/>
                </a:solidFill>
                <a:latin typeface="Helvetica Neue"/>
                <a:ea typeface="Helvetica Neue"/>
                <a:cs typeface="Helvetica Neue"/>
                <a:sym typeface="Helvetica Neue"/>
              </a:rPr>
              <a:t>• </a:t>
            </a:r>
            <a:r>
              <a:rPr strike="noStrike" u="none" cap="none" baseline="0" sz="3000" lang="en-US" i="0">
                <a:solidFill>
                  <a:schemeClr val="dk1"/>
                </a:solidFill>
                <a:latin typeface="Helvetica Neue"/>
                <a:ea typeface="Helvetica Neue"/>
                <a:cs typeface="Helvetica Neue"/>
                <a:sym typeface="Helvetica Neue"/>
                <a:rtl val="0"/>
              </a:rPr>
              <a:t>Report what you saw and heard, not what you think or feel. Let the readers draw their own conclusions.</a:t>
            </a:r>
          </a:p>
        </p:txBody>
      </p:sp>
      <p:sp>
        <p:nvSpPr>
          <p:cNvPr id="108" name="Shape 108"/>
          <p:cNvSpPr txBox="1"/>
          <p:nvPr/>
        </p:nvSpPr>
        <p:spPr>
          <a:xfrm>
            <a:off y="746675" x="3449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Editorializing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idx="1" type="body"/>
          </p:nvPr>
        </p:nvSpPr>
        <p:spPr>
          <a:xfrm>
            <a:off y="2020824" x="457200"/>
            <a:ext cy="4075176"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trike="noStrike" u="none" b="0" cap="none" baseline="0" sz="4800" lang="en-US" i="0">
                <a:solidFill>
                  <a:schemeClr val="dk1"/>
                </a:solidFill>
                <a:latin typeface="Helvetica Neue"/>
                <a:ea typeface="Helvetica Neue"/>
                <a:cs typeface="Helvetica Neue"/>
                <a:sym typeface="Helvetica Neue"/>
                <a:rtl val="0"/>
              </a:rPr>
              <a:t>… </a:t>
            </a:r>
            <a:r>
              <a:rPr sz="4800" lang="en-US">
                <a:latin typeface="Helvetica Neue"/>
                <a:ea typeface="Helvetica Neue"/>
                <a:cs typeface="Helvetica Neue"/>
                <a:sym typeface="Helvetica Neue"/>
                <a:rtl val="0"/>
              </a:rPr>
              <a:t>i</a:t>
            </a:r>
            <a:r>
              <a:rPr strike="noStrike" u="none" b="0" cap="none" baseline="0" sz="4800" lang="en-US" i="0">
                <a:solidFill>
                  <a:schemeClr val="dk1"/>
                </a:solidFill>
                <a:latin typeface="Helvetica Neue"/>
                <a:ea typeface="Helvetica Neue"/>
                <a:cs typeface="Helvetica Neue"/>
                <a:sym typeface="Helvetica Neue"/>
                <a:rtl val="0"/>
              </a:rPr>
              <a:t>s </a:t>
            </a:r>
            <a:r>
              <a:rPr b="1" sz="4800" lang="en-US">
                <a:latin typeface="Helvetica Neue"/>
                <a:ea typeface="Helvetica Neue"/>
                <a:cs typeface="Helvetica Neue"/>
                <a:sym typeface="Helvetica Neue"/>
                <a:rtl val="0"/>
              </a:rPr>
              <a:t>not</a:t>
            </a:r>
            <a:r>
              <a:rPr strike="noStrike" u="none" b="0" cap="none" baseline="0" sz="4800" lang="en-US" i="0">
                <a:solidFill>
                  <a:schemeClr val="dk1"/>
                </a:solidFill>
                <a:latin typeface="Helvetica Neue"/>
                <a:ea typeface="Helvetica Neue"/>
                <a:cs typeface="Helvetica Neue"/>
                <a:sym typeface="Helvetica Neue"/>
                <a:rtl val="0"/>
              </a:rPr>
              <a:t> objective reporting!</a:t>
            </a:r>
          </a:p>
          <a:p>
            <a:pPr algn="l" rtl="0" lvl="0" marR="0" indent="0" marL="0">
              <a:lnSpc>
                <a:spcPct val="100000"/>
              </a:lnSpc>
              <a:spcBef>
                <a:spcPts val="600"/>
              </a:spcBef>
              <a:spcAft>
                <a:spcPts val="0"/>
              </a:spcAft>
              <a:buClr>
                <a:schemeClr val="accent1"/>
              </a:buClr>
              <a:buSzPct val="25000"/>
              <a:buFont typeface="Garamond"/>
              <a:buNone/>
            </a:pPr>
            <a:r>
              <a:rPr strike="noStrike" u="none" b="0" cap="none" baseline="0" sz="4800" lang="en-US" i="0">
                <a:solidFill>
                  <a:schemeClr val="dk1"/>
                </a:solidFill>
                <a:latin typeface="Helvetica Neue"/>
                <a:ea typeface="Helvetica Neue"/>
                <a:cs typeface="Helvetica Neue"/>
                <a:sym typeface="Helvetica Neue"/>
                <a:rtl val="0"/>
              </a:rPr>
              <a:t>It’s not fair.</a:t>
            </a:r>
          </a:p>
        </p:txBody>
      </p:sp>
      <p:sp>
        <p:nvSpPr>
          <p:cNvPr id="115" name="Shape 115"/>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Editorializing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idx="1" type="body"/>
          </p:nvPr>
        </p:nvSpPr>
        <p:spPr>
          <a:xfrm>
            <a:off y="1905000" x="457200"/>
            <a:ext cy="4800600"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trike="noStrike" u="none" b="0" cap="none" baseline="0" sz="4800" lang="en-US" i="0">
                <a:solidFill>
                  <a:schemeClr val="dk1"/>
                </a:solidFill>
                <a:latin typeface="Helvetica Neue"/>
                <a:ea typeface="Helvetica Neue"/>
                <a:cs typeface="Helvetica Neue"/>
                <a:sym typeface="Helvetica Neue"/>
                <a:rtl val="0"/>
              </a:rPr>
              <a:t>To be fair, you also need</a:t>
            </a:r>
          </a:p>
          <a:p>
            <a:pPr algn="l" rtl="0" lvl="0" marR="0" indent="0" marL="0">
              <a:lnSpc>
                <a:spcPct val="100000"/>
              </a:lnSpc>
              <a:spcBef>
                <a:spcPts val="0"/>
              </a:spcBef>
              <a:spcAft>
                <a:spcPts val="0"/>
              </a:spcAft>
              <a:buClr>
                <a:schemeClr val="accent1"/>
              </a:buClr>
              <a:buSzPct val="25000"/>
              <a:buFont typeface="Garamond"/>
              <a:buNone/>
            </a:pPr>
            <a:r>
              <a:rPr strike="noStrike" u="none" b="0" cap="none" baseline="0" sz="4800" lang="en-US" i="0">
                <a:solidFill>
                  <a:schemeClr val="dk1"/>
                </a:solidFill>
                <a:latin typeface="Helvetica Neue"/>
                <a:ea typeface="Helvetica Neue"/>
                <a:cs typeface="Helvetica Neue"/>
                <a:sym typeface="Helvetica Neue"/>
                <a:rtl val="0"/>
              </a:rPr>
              <a:t>to provide </a:t>
            </a:r>
            <a:r>
              <a:rPr strike="noStrike" u="none" b="0" cap="none" baseline="0" sz="4800" lang="en-US" i="0">
                <a:solidFill>
                  <a:srgbClr val="C00000"/>
                </a:solidFill>
                <a:latin typeface="Helvetica Neue"/>
                <a:ea typeface="Helvetica Neue"/>
                <a:cs typeface="Helvetica Neue"/>
                <a:sym typeface="Helvetica Neue"/>
                <a:rtl val="0"/>
              </a:rPr>
              <a:t>balance </a:t>
            </a:r>
            <a:r>
              <a:rPr strike="noStrike" u="none" b="0" cap="none" baseline="0" sz="4800" lang="en-US" i="0">
                <a:solidFill>
                  <a:schemeClr val="dk1"/>
                </a:solidFill>
                <a:latin typeface="Helvetica Neue"/>
                <a:ea typeface="Helvetica Neue"/>
                <a:cs typeface="Helvetica Neue"/>
                <a:sym typeface="Helvetica Neue"/>
                <a:rtl val="0"/>
              </a:rPr>
              <a:t>in your coverage.</a:t>
            </a:r>
          </a:p>
        </p:txBody>
      </p:sp>
      <p:sp>
        <p:nvSpPr>
          <p:cNvPr id="121" name="Shape 121"/>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Balance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1905000" x="388650"/>
            <a:ext cy="4800600" cx="84507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z="4200" lang="en-US">
                <a:latin typeface="Helvetica Neue"/>
                <a:ea typeface="Helvetica Neue"/>
                <a:cs typeface="Helvetica Neue"/>
                <a:sym typeface="Helvetica Neue"/>
              </a:rPr>
              <a:t>• </a:t>
            </a:r>
            <a:r>
              <a:rPr strike="noStrike" u="none" cap="none" baseline="0" sz="4200" lang="en-US" i="0">
                <a:solidFill>
                  <a:schemeClr val="dk1"/>
                </a:solidFill>
                <a:latin typeface="Helvetica Neue"/>
                <a:ea typeface="Helvetica Neue"/>
                <a:cs typeface="Helvetica Neue"/>
                <a:sym typeface="Helvetica Neue"/>
                <a:rtl val="0"/>
              </a:rPr>
              <a:t>Balance facts with other facts, opinions with other opinions.</a:t>
            </a:r>
          </a:p>
          <a:p>
            <a:pPr algn="l" rtl="0" lvl="0" marR="0" indent="0" marL="0">
              <a:lnSpc>
                <a:spcPct val="100000"/>
              </a:lnSpc>
              <a:spcBef>
                <a:spcPts val="600"/>
              </a:spcBef>
              <a:spcAft>
                <a:spcPts val="0"/>
              </a:spcAft>
              <a:buClr>
                <a:schemeClr val="accent1"/>
              </a:buClr>
              <a:buSzPct val="25000"/>
              <a:buFont typeface="Garamond"/>
              <a:buNone/>
            </a:pPr>
            <a:r>
              <a:rPr sz="4200" lang="en-US">
                <a:latin typeface="Helvetica Neue"/>
                <a:ea typeface="Helvetica Neue"/>
                <a:cs typeface="Helvetica Neue"/>
                <a:sym typeface="Helvetica Neue"/>
              </a:rPr>
              <a:t>• C</a:t>
            </a:r>
            <a:r>
              <a:rPr strike="noStrike" u="none" cap="none" baseline="0" sz="4200" lang="en-US" i="0">
                <a:solidFill>
                  <a:schemeClr val="dk1"/>
                </a:solidFill>
                <a:latin typeface="Helvetica Neue"/>
                <a:ea typeface="Helvetica Neue"/>
                <a:cs typeface="Helvetica Neue"/>
                <a:sym typeface="Helvetica Neue"/>
                <a:rtl val="0"/>
              </a:rPr>
              <a:t>over all sides of a</a:t>
            </a:r>
            <a:r>
              <a:rPr sz="4200" lang="en-US">
                <a:latin typeface="Helvetica Neue"/>
                <a:ea typeface="Helvetica Neue"/>
                <a:cs typeface="Helvetica Neue"/>
                <a:sym typeface="Helvetica Neue"/>
                <a:rtl val="0"/>
              </a:rPr>
              <a:t>n issue</a:t>
            </a:r>
            <a:r>
              <a:rPr strike="noStrike" u="none" cap="none" baseline="0" sz="4200" lang="en-US" i="0">
                <a:solidFill>
                  <a:schemeClr val="dk1"/>
                </a:solidFill>
                <a:latin typeface="Helvetica Neue"/>
                <a:ea typeface="Helvetica Neue"/>
                <a:cs typeface="Helvetica Neue"/>
                <a:sym typeface="Helvetica Neue"/>
                <a:rtl val="0"/>
              </a:rPr>
              <a:t>. </a:t>
            </a:r>
          </a:p>
          <a:p>
            <a:r>
              <a:t/>
            </a:r>
          </a:p>
          <a:p>
            <a:pPr algn="l" rtl="0" lvl="0" marR="0" indent="0" marL="0">
              <a:lnSpc>
                <a:spcPct val="100000"/>
              </a:lnSpc>
              <a:spcBef>
                <a:spcPts val="600"/>
              </a:spcBef>
              <a:spcAft>
                <a:spcPts val="0"/>
              </a:spcAft>
              <a:buClr>
                <a:schemeClr val="accent1"/>
              </a:buClr>
              <a:buSzPct val="25000"/>
              <a:buFont typeface="Garamond"/>
              <a:buNone/>
            </a:pPr>
            <a:r>
              <a:rPr strike="noStrike" u="none" cap="none" baseline="0" sz="3800" lang="en-US" i="0">
                <a:solidFill>
                  <a:schemeClr val="dk1"/>
                </a:solidFill>
                <a:latin typeface="Helvetica Neue"/>
                <a:ea typeface="Helvetica Neue"/>
                <a:cs typeface="Helvetica Neue"/>
                <a:sym typeface="Helvetica Neue"/>
                <a:rtl val="0"/>
              </a:rPr>
              <a:t>Did you interview representatives of all of the people involved in the story</a:t>
            </a:r>
            <a:r>
              <a:rPr strike="noStrike" u="none" cap="none" baseline="0" sz="4200" lang="en-US" i="1">
                <a:solidFill>
                  <a:schemeClr val="dk1"/>
                </a:solidFill>
                <a:latin typeface="Helvetica Neue"/>
                <a:ea typeface="Helvetica Neue"/>
                <a:cs typeface="Helvetica Neue"/>
                <a:sym typeface="Helvetica Neue"/>
                <a:rtl val="0"/>
              </a:rPr>
              <a:t>?</a:t>
            </a:r>
          </a:p>
        </p:txBody>
      </p:sp>
      <p:sp>
        <p:nvSpPr>
          <p:cNvPr id="127" name="Shape 127"/>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Balance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1905000" x="381000"/>
            <a:ext cy="4800600"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trike="noStrike" u="none" b="1" cap="none" baseline="0" sz="3600" lang="en-US" i="0">
                <a:solidFill>
                  <a:schemeClr val="dk1"/>
                </a:solidFill>
                <a:latin typeface="Helvetica Neue"/>
                <a:ea typeface="Helvetica Neue"/>
                <a:cs typeface="Helvetica Neue"/>
                <a:sym typeface="Helvetica Neue"/>
                <a:rtl val="0"/>
              </a:rPr>
              <a:t>Sources</a:t>
            </a:r>
            <a:r>
              <a:rPr strike="noStrike" u="none" b="0" cap="none" baseline="0" sz="3600" lang="en-US" i="0">
                <a:solidFill>
                  <a:schemeClr val="dk1"/>
                </a:solidFill>
                <a:latin typeface="Helvetica Neue"/>
                <a:ea typeface="Helvetica Neue"/>
                <a:cs typeface="Helvetica Neue"/>
                <a:sym typeface="Helvetica Neue"/>
                <a:rtl val="0"/>
              </a:rPr>
              <a:t> – the people who provide information for news – matter!</a:t>
            </a:r>
          </a:p>
          <a:p>
            <a:r>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tl val="0"/>
              </a:rPr>
              <a:t>• </a:t>
            </a:r>
            <a:r>
              <a:rPr strike="noStrike" u="none" b="0" cap="none" baseline="0" sz="3600" lang="en-US" i="0">
                <a:solidFill>
                  <a:schemeClr val="dk1"/>
                </a:solidFill>
                <a:latin typeface="Helvetica Neue"/>
                <a:ea typeface="Helvetica Neue"/>
                <a:cs typeface="Helvetica Neue"/>
                <a:sym typeface="Helvetica Neue"/>
                <a:rtl val="0"/>
              </a:rPr>
              <a:t>It is essential to interview and quote the RIGHT sources, the people who are </a:t>
            </a:r>
            <a:r>
              <a:rPr strike="noStrike" u="none" b="1" cap="none" baseline="0" sz="3600" lang="en-US" i="0">
                <a:solidFill>
                  <a:schemeClr val="dk1"/>
                </a:solidFill>
                <a:latin typeface="Helvetica Neue"/>
                <a:ea typeface="Helvetica Neue"/>
                <a:cs typeface="Helvetica Neue"/>
                <a:sym typeface="Helvetica Neue"/>
                <a:rtl val="0"/>
              </a:rPr>
              <a:t>experts</a:t>
            </a:r>
            <a:r>
              <a:rPr strike="noStrike" u="none" b="0" cap="none" baseline="0" sz="3600" lang="en-US" i="0">
                <a:solidFill>
                  <a:schemeClr val="dk1"/>
                </a:solidFill>
                <a:latin typeface="Helvetica Neue"/>
                <a:ea typeface="Helvetica Neue"/>
                <a:cs typeface="Helvetica Neue"/>
                <a:sym typeface="Helvetica Neue"/>
                <a:rtl val="0"/>
              </a:rPr>
              <a:t> on the topic.</a:t>
            </a:r>
          </a:p>
          <a:p>
            <a:r>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cap="none" baseline="0" sz="3600" lang="en-US" i="0">
                <a:solidFill>
                  <a:schemeClr val="dk1"/>
                </a:solidFill>
                <a:latin typeface="Helvetica Neue"/>
                <a:ea typeface="Helvetica Neue"/>
                <a:cs typeface="Helvetica Neue"/>
                <a:sym typeface="Helvetica Neue"/>
                <a:rtl val="0"/>
              </a:rPr>
              <a:t>Go with those in the know.</a:t>
            </a:r>
          </a:p>
        </p:txBody>
      </p:sp>
      <p:sp>
        <p:nvSpPr>
          <p:cNvPr id="133" name="Shape 133"/>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Balance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idx="1" type="body"/>
          </p:nvPr>
        </p:nvSpPr>
        <p:spPr>
          <a:xfrm>
            <a:off y="1905000" x="362825"/>
            <a:ext cy="4800600" cx="84765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trike="noStrike" u="none" b="1" cap="none" baseline="0" sz="3600" lang="en-US" i="0">
                <a:solidFill>
                  <a:schemeClr val="dk1"/>
                </a:solidFill>
                <a:latin typeface="Helvetica Neue"/>
                <a:ea typeface="Helvetica Neue"/>
                <a:cs typeface="Helvetica Neue"/>
                <a:sym typeface="Helvetica Neue"/>
                <a:rtl val="0"/>
              </a:rPr>
              <a:t>Balance</a:t>
            </a:r>
            <a:r>
              <a:rPr strike="noStrike" u="none" b="0" cap="none" baseline="0" sz="3600" lang="en-US" i="0">
                <a:solidFill>
                  <a:schemeClr val="dk1"/>
                </a:solidFill>
                <a:latin typeface="Helvetica Neue"/>
                <a:ea typeface="Helvetica Neue"/>
                <a:cs typeface="Helvetica Neue"/>
                <a:sym typeface="Helvetica Neue"/>
                <a:rtl val="0"/>
              </a:rPr>
              <a:t> means you cover all perspectives of a story or issue – using the sources who KNOW the various positions. </a:t>
            </a:r>
          </a:p>
          <a:p>
            <a:r>
              <a:t/>
            </a:r>
          </a:p>
          <a:p>
            <a:pPr algn="l" rtl="0" lvl="0" marR="0" indent="0" marL="0">
              <a:lnSpc>
                <a:spcPct val="100000"/>
              </a:lnSpc>
              <a:spcBef>
                <a:spcPts val="600"/>
              </a:spcBef>
              <a:spcAft>
                <a:spcPts val="0"/>
              </a:spcAft>
              <a:buClr>
                <a:schemeClr val="accent1"/>
              </a:buClr>
              <a:buSzPct val="25000"/>
              <a:buFont typeface="Garamond"/>
              <a:buNone/>
            </a:pPr>
            <a:r>
              <a:rPr strike="noStrike" u="none" b="1" cap="none" baseline="0" sz="3600" lang="en-US" i="0">
                <a:solidFill>
                  <a:schemeClr val="dk1"/>
                </a:solidFill>
                <a:latin typeface="Helvetica Neue"/>
                <a:ea typeface="Helvetica Neue"/>
                <a:cs typeface="Helvetica Neue"/>
                <a:sym typeface="Helvetica Neue"/>
                <a:rtl val="0"/>
              </a:rPr>
              <a:t>Objectivity</a:t>
            </a:r>
            <a:r>
              <a:rPr strike="noStrike" u="none" b="0" cap="none" baseline="0" sz="3600" lang="en-US" i="0">
                <a:solidFill>
                  <a:schemeClr val="dk1"/>
                </a:solidFill>
                <a:latin typeface="Helvetica Neue"/>
                <a:ea typeface="Helvetica Neue"/>
                <a:cs typeface="Helvetica Neue"/>
                <a:sym typeface="Helvetica Neue"/>
                <a:rtl val="0"/>
              </a:rPr>
              <a:t> means you do not insert your own thoughts and opinions or quote one side more than another.</a:t>
            </a:r>
          </a:p>
          <a:p>
            <a:r>
              <a:t/>
            </a:r>
          </a:p>
        </p:txBody>
      </p:sp>
      <p:sp>
        <p:nvSpPr>
          <p:cNvPr id="139" name="Shape 139"/>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Fairness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idx="1" type="body"/>
          </p:nvPr>
        </p:nvSpPr>
        <p:spPr>
          <a:xfrm>
            <a:off y="1905000" x="381000"/>
            <a:ext cy="4800600" cx="83030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cap="none" baseline="0" sz="3600" lang="en-US">
                <a:solidFill>
                  <a:schemeClr val="dk1"/>
                </a:solidFill>
                <a:latin typeface="Helvetica Neue"/>
                <a:ea typeface="Helvetica Neue"/>
                <a:cs typeface="Helvetica Neue"/>
                <a:sym typeface="Helvetica Neue"/>
                <a:rtl val="0"/>
              </a:rPr>
              <a:t>Sometimes two sides are not equal. </a:t>
            </a:r>
          </a:p>
          <a:p>
            <a:r>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b="0" cap="none" baseline="0" sz="3600" lang="en-US" i="0">
                <a:solidFill>
                  <a:schemeClr val="dk1"/>
                </a:solidFill>
                <a:latin typeface="Helvetica Neue"/>
                <a:ea typeface="Helvetica Neue"/>
                <a:cs typeface="Helvetica Neue"/>
                <a:sym typeface="Helvetica Neue"/>
                <a:rtl val="0"/>
              </a:rPr>
              <a:t>You have to use your best judgment and knowledge as a reporter to present the FACTUAL information.  </a:t>
            </a:r>
          </a:p>
          <a:p>
            <a:r>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cap="none" baseline="0" sz="3600" lang="en-US">
                <a:solidFill>
                  <a:schemeClr val="dk1"/>
                </a:solidFill>
                <a:latin typeface="Helvetica Neue"/>
                <a:ea typeface="Helvetica Neue"/>
                <a:cs typeface="Helvetica Neue"/>
                <a:sym typeface="Helvetica Neue"/>
                <a:rtl val="0"/>
              </a:rPr>
              <a:t>What if one side is mostly opinion and the other side supported by facts?</a:t>
            </a:r>
          </a:p>
        </p:txBody>
      </p:sp>
      <p:sp>
        <p:nvSpPr>
          <p:cNvPr id="145" name="Shape 145"/>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Accuracy</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533400" x="457200"/>
            <a:ext cy="5867400" cx="8229600"/>
          </a:xfrm>
          <a:prstGeom prst="rect">
            <a:avLst/>
          </a:prstGeom>
          <a:solidFill>
            <a:schemeClr val="dk1"/>
          </a:solidFill>
          <a:ln w="76200"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EFEFE"/>
              </a:buClr>
              <a:buSzPct val="25000"/>
              <a:buFont typeface="Arial"/>
              <a:buNone/>
            </a:pPr>
            <a:r>
              <a:rPr strike="noStrike" u="none" b="1" cap="none" baseline="0" sz="4000" lang="en-US" i="0">
                <a:solidFill>
                  <a:srgbClr val="FEFEFE"/>
                </a:solidFill>
                <a:latin typeface="Helvetica Neue"/>
                <a:ea typeface="Helvetica Neue"/>
                <a:cs typeface="Helvetica Neue"/>
                <a:sym typeface="Helvetica Neue"/>
                <a:rtl val="0"/>
              </a:rPr>
              <a:t>“A newspaper cannot really congratulate itself on having got at the facts impartially when it has quoted at length from two uninformed idiots on opposing sides of an issue.”</a:t>
            </a:r>
            <a:br>
              <a:rPr b="0" lang="en-US">
                <a:solidFill>
                  <a:srgbClr val="FEFEFE"/>
                </a:solidFill>
                <a:latin typeface="Helvetica Neue"/>
                <a:ea typeface="Helvetica Neue"/>
                <a:cs typeface="Helvetica Neue"/>
                <a:sym typeface="Helvetica Neue"/>
                <a:rtl val="0"/>
              </a:rPr>
            </a:br>
            <a:r>
              <a:rPr b="0" lang="en-US">
                <a:solidFill>
                  <a:srgbClr val="FEFEFE"/>
                </a:solidFill>
                <a:latin typeface="Helvetica Neue"/>
                <a:ea typeface="Helvetica Neue"/>
                <a:cs typeface="Helvetica Neue"/>
                <a:sym typeface="Helvetica Neue"/>
                <a:rtl val="0"/>
              </a:rPr>
              <a:t> — </a:t>
            </a:r>
            <a:r>
              <a:rPr strike="noStrike" u="none" b="0" cap="none" baseline="0" sz="3600" lang="en-US" i="0">
                <a:solidFill>
                  <a:srgbClr val="FEFEFE"/>
                </a:solidFill>
                <a:latin typeface="Helvetica Neue"/>
                <a:ea typeface="Helvetica Neue"/>
                <a:cs typeface="Helvetica Neue"/>
                <a:sym typeface="Helvetica Neue"/>
                <a:rtl val="0"/>
              </a:rPr>
              <a:t>A.J. Wiggins, editor and publisher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idx="1" type="body"/>
          </p:nvPr>
        </p:nvSpPr>
        <p:spPr>
          <a:xfrm>
            <a:off y="3581400" x="495300"/>
            <a:ext cy="2316299"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z="3600" lang="en-US">
                <a:latin typeface="Helvetica Neue"/>
                <a:ea typeface="Helvetica Neue"/>
                <a:cs typeface="Helvetica Neue"/>
                <a:sym typeface="Helvetica Neue"/>
              </a:rPr>
              <a:t>• i</a:t>
            </a:r>
            <a:r>
              <a:rPr strike="noStrike" u="none" cap="none" baseline="0" sz="3600" lang="en-US" i="0">
                <a:solidFill>
                  <a:schemeClr val="dk1"/>
                </a:solidFill>
                <a:latin typeface="Helvetica Neue"/>
                <a:ea typeface="Helvetica Neue"/>
                <a:cs typeface="Helvetica Neue"/>
                <a:sym typeface="Helvetica Neue"/>
                <a:rtl val="0"/>
              </a:rPr>
              <a:t>nformative</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i</a:t>
            </a:r>
            <a:r>
              <a:rPr strike="noStrike" u="none" cap="none" baseline="0" sz="3600" lang="en-US" i="0">
                <a:solidFill>
                  <a:schemeClr val="dk1"/>
                </a:solidFill>
                <a:latin typeface="Helvetica Neue"/>
                <a:ea typeface="Helvetica Neue"/>
                <a:cs typeface="Helvetica Neue"/>
                <a:sym typeface="Helvetica Neue"/>
                <a:rtl val="0"/>
              </a:rPr>
              <a:t>nteresting</a:t>
            </a:r>
          </a:p>
        </p:txBody>
      </p:sp>
      <p:sp>
        <p:nvSpPr>
          <p:cNvPr id="42" name="Shape 42"/>
          <p:cNvSpPr txBox="1"/>
          <p:nvPr/>
        </p:nvSpPr>
        <p:spPr>
          <a:xfrm>
            <a:off y="1600200" x="266700"/>
            <a:ext cy="2402400" cx="84962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cap="none" baseline="0" sz="3600" lang="en-US" i="0">
                <a:solidFill>
                  <a:schemeClr val="dk1"/>
                </a:solidFill>
                <a:latin typeface="Helvetica Neue"/>
                <a:ea typeface="Helvetica Neue"/>
                <a:cs typeface="Helvetica Neue"/>
                <a:sym typeface="Helvetica Neue"/>
                <a:rtl val="0"/>
              </a:rPr>
              <a:t> “… anything that will make people talk.”</a:t>
            </a:r>
            <a:r>
              <a:rPr strike="noStrike" u="none" b="1" cap="none" baseline="0" sz="4400" lang="en-US" i="0">
                <a:solidFill>
                  <a:schemeClr val="dk1"/>
                </a:solidFill>
                <a:latin typeface="Helvetica Neue"/>
                <a:ea typeface="Helvetica Neue"/>
                <a:cs typeface="Helvetica Neue"/>
                <a:sym typeface="Helvetica Neue"/>
                <a:rtl val="0"/>
              </a:rPr>
              <a:t> </a:t>
            </a:r>
          </a:p>
          <a:p>
            <a:pPr algn="l" rtl="0" lvl="0" marR="0" indent="457200" marL="0">
              <a:lnSpc>
                <a:spcPct val="100000"/>
              </a:lnSpc>
              <a:spcBef>
                <a:spcPts val="0"/>
              </a:spcBef>
              <a:spcAft>
                <a:spcPts val="0"/>
              </a:spcAft>
              <a:buClr>
                <a:schemeClr val="dk1"/>
              </a:buClr>
              <a:buSzPct val="25000"/>
              <a:buFont typeface="Arial"/>
              <a:buNone/>
            </a:pPr>
            <a:r>
              <a:rPr sz="3000" lang="en-US">
                <a:solidFill>
                  <a:schemeClr val="dk1"/>
                </a:solidFill>
                <a:latin typeface="Helvetica Neue"/>
                <a:ea typeface="Helvetica Neue"/>
                <a:cs typeface="Helvetica Neue"/>
                <a:sym typeface="Helvetica Neue"/>
              </a:rPr>
              <a:t>—</a:t>
            </a:r>
            <a:r>
              <a:rPr strike="noStrike" u="none" b="0" cap="none" baseline="0" sz="3000" lang="en-US" i="0">
                <a:solidFill>
                  <a:schemeClr val="dk1"/>
                </a:solidFill>
                <a:latin typeface="Helvetica Neue"/>
                <a:ea typeface="Helvetica Neue"/>
                <a:cs typeface="Helvetica Neue"/>
                <a:sym typeface="Helvetica Neue"/>
                <a:rtl val="0"/>
              </a:rPr>
              <a:t> Charles Dana, New York Sun editor</a:t>
            </a:r>
          </a:p>
        </p:txBody>
      </p:sp>
      <p:sp>
        <p:nvSpPr>
          <p:cNvPr id="43" name="Shape 43"/>
          <p:cNvSpPr txBox="1"/>
          <p:nvPr/>
        </p:nvSpPr>
        <p:spPr>
          <a:xfrm>
            <a:off y="746675" x="421100"/>
            <a:ext cy="1061699" cx="7325099"/>
          </a:xfrm>
          <a:prstGeom prst="rect">
            <a:avLst/>
          </a:prstGeom>
        </p:spPr>
        <p:txBody>
          <a:bodyPr bIns="91425" rIns="91425" lIns="91425" tIns="91425" anchor="t" anchorCtr="0">
            <a:noAutofit/>
          </a:bodyPr>
          <a:lstStyle/>
          <a:p>
            <a:pPr>
              <a:buNone/>
            </a:pPr>
            <a:r>
              <a:rPr b="1" sz="3600" lang="en-US">
                <a:latin typeface="Helvetica Neue"/>
                <a:ea typeface="Helvetica Neue"/>
                <a:cs typeface="Helvetica Neue"/>
                <a:sym typeface="Helvetica Neue"/>
              </a:rPr>
              <a:t>News is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2">
                                            <p:txEl>
                                              <p:pRg st="0" end="0"/>
                                            </p:txEl>
                                          </p:spTgt>
                                        </p:tgtEl>
                                        <p:attrNameLst>
                                          <p:attrName>style.visibility</p:attrName>
                                        </p:attrNameLst>
                                      </p:cBhvr>
                                      <p:to>
                                        <p:strVal val="visible"/>
                                      </p:to>
                                    </p:set>
                                    <p:animEffect transition="in" filter="fade">
                                      <p:cBhvr>
                                        <p:cTn dur="1"/>
                                        <p:tgtEl>
                                          <p:spTgt spid="4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2">
                                            <p:txEl>
                                              <p:pRg st="1" end="1"/>
                                            </p:txEl>
                                          </p:spTgt>
                                        </p:tgtEl>
                                        <p:attrNameLst>
                                          <p:attrName>style.visibility</p:attrName>
                                        </p:attrNameLst>
                                      </p:cBhvr>
                                      <p:to>
                                        <p:strVal val="visible"/>
                                      </p:to>
                                    </p:set>
                                    <p:animEffect transition="in" filter="fade">
                                      <p:cBhvr>
                                        <p:cTn dur="1"/>
                                        <p:tgtEl>
                                          <p:spTgt spid="4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41">
                                            <p:txEl>
                                              <p:pRg st="0" end="0"/>
                                            </p:txEl>
                                          </p:spTgt>
                                        </p:tgtEl>
                                        <p:attrNameLst>
                                          <p:attrName>style.visibility</p:attrName>
                                        </p:attrNameLst>
                                      </p:cBhvr>
                                      <p:to>
                                        <p:strVal val="visible"/>
                                      </p:to>
                                    </p:set>
                                    <p:anim calcmode="lin" valueType="num">
                                      <p:cBhvr additive="base">
                                        <p:cTn dur="500"/>
                                        <p:tgtEl>
                                          <p:spTgt spid="41">
                                            <p:txEl>
                                              <p:pRg st="0" end="0"/>
                                            </p:txEl>
                                          </p:spTgt>
                                        </p:tgtEl>
                                        <p:attrNameLst>
                                          <p:attrName>ppt_x</p:attrName>
                                        </p:attrNameLst>
                                      </p:cBhvr>
                                      <p:tavLst>
                                        <p:tav tm="0" fmla="">
                                          <p:val>
                                            <p:strVal val="#ppt_x-1"/>
                                          </p:val>
                                        </p:tav>
                                        <p:tav tm="100000" fmla="">
                                          <p:val>
                                            <p:strVal val="#ppt_x"/>
                                          </p:val>
                                        </p:tav>
                                      </p:tavLst>
                                    </p:anim>
                                  </p:childTnLst>
                                </p:cTn>
                              </p:par>
                            </p:childTnLst>
                          </p:cTn>
                        </p:par>
                      </p:childTnLst>
                    </p:cTn>
                  </p:par>
                  <p:par>
                    <p:cTn fill="hold">
                      <p:stCondLst>
                        <p:cond delay="indefinite"/>
                      </p:stCondLst>
                      <p:childTnLst>
                        <p:par>
                          <p:cTn fill="hold">
                            <p:stCondLst>
                              <p:cond delay="0"/>
                            </p:stCondLst>
                            <p:childTnLst>
                              <p:par>
                                <p:cTn presetID="2" fill="hold" presetSubtype="8" presetClass="entr" nodeType="clickEffect">
                                  <p:stCondLst>
                                    <p:cond delay="0"/>
                                  </p:stCondLst>
                                  <p:childTnLst>
                                    <p:set>
                                      <p:cBhvr>
                                        <p:cTn dur="1" fill="hold">
                                          <p:stCondLst>
                                            <p:cond delay="0"/>
                                          </p:stCondLst>
                                        </p:cTn>
                                        <p:tgtEl>
                                          <p:spTgt spid="41">
                                            <p:txEl>
                                              <p:pRg st="1" end="1"/>
                                            </p:txEl>
                                          </p:spTgt>
                                        </p:tgtEl>
                                        <p:attrNameLst>
                                          <p:attrName>style.visibility</p:attrName>
                                        </p:attrNameLst>
                                      </p:cBhvr>
                                      <p:to>
                                        <p:strVal val="visible"/>
                                      </p:to>
                                    </p:set>
                                    <p:anim calcmode="lin" valueType="num">
                                      <p:cBhvr additive="base">
                                        <p:cTn dur="500"/>
                                        <p:tgtEl>
                                          <p:spTgt spid="41">
                                            <p:txEl>
                                              <p:pRg st="1" end="1"/>
                                            </p:txEl>
                                          </p:spTgt>
                                        </p:tgtEl>
                                        <p:attrNameLst>
                                          <p:attrName>ppt_x</p:attrName>
                                        </p:attrNameLst>
                                      </p:cBhvr>
                                      <p:tavLst>
                                        <p:tav tm="0" fmla="">
                                          <p:val>
                                            <p:strVal val="#ppt_x-1"/>
                                          </p:val>
                                        </p:tav>
                                        <p:tav tm="100000" fmla="">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idx="1" type="body"/>
          </p:nvPr>
        </p:nvSpPr>
        <p:spPr>
          <a:xfrm>
            <a:off y="2020824" x="457200"/>
            <a:ext cy="4608576"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accent1"/>
              </a:buClr>
              <a:buSzPct val="25000"/>
              <a:buFont typeface="Garamond"/>
              <a:buNone/>
            </a:pPr>
            <a:r>
              <a:rPr sz="3600" lang="en-US">
                <a:latin typeface="Helvetica Neue"/>
                <a:ea typeface="Helvetica Neue"/>
                <a:cs typeface="Helvetica Neue"/>
                <a:sym typeface="Helvetica Neue"/>
              </a:rPr>
              <a:t>• i</a:t>
            </a:r>
            <a:r>
              <a:rPr strike="noStrike" u="none" b="0" cap="none" baseline="0" sz="3600" lang="en-US" i="0">
                <a:solidFill>
                  <a:schemeClr val="dk1"/>
                </a:solidFill>
                <a:latin typeface="Helvetica Neue"/>
                <a:ea typeface="Helvetica Neue"/>
                <a:cs typeface="Helvetica Neue"/>
                <a:sym typeface="Helvetica Neue"/>
                <a:rtl val="0"/>
              </a:rPr>
              <a:t>nteresting</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i</a:t>
            </a:r>
            <a:r>
              <a:rPr strike="noStrike" u="none" b="0" cap="none" baseline="0" sz="3600" lang="en-US" i="0">
                <a:solidFill>
                  <a:schemeClr val="dk1"/>
                </a:solidFill>
                <a:latin typeface="Helvetica Neue"/>
                <a:ea typeface="Helvetica Neue"/>
                <a:cs typeface="Helvetica Neue"/>
                <a:sym typeface="Helvetica Neue"/>
                <a:rtl val="0"/>
              </a:rPr>
              <a:t>nformative</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f</a:t>
            </a:r>
            <a:r>
              <a:rPr strike="noStrike" u="none" b="0" cap="none" baseline="0" sz="3600" lang="en-US" i="0">
                <a:solidFill>
                  <a:schemeClr val="dk1"/>
                </a:solidFill>
                <a:latin typeface="Helvetica Neue"/>
                <a:ea typeface="Helvetica Neue"/>
                <a:cs typeface="Helvetica Neue"/>
                <a:sym typeface="Helvetica Neue"/>
                <a:rtl val="0"/>
              </a:rPr>
              <a:t>actual and </a:t>
            </a:r>
            <a:r>
              <a:rPr sz="3600" lang="en-US">
                <a:latin typeface="Helvetica Neue"/>
                <a:ea typeface="Helvetica Neue"/>
                <a:cs typeface="Helvetica Neue"/>
                <a:sym typeface="Helvetica Neue"/>
                <a:rtl val="0"/>
              </a:rPr>
              <a:t>a</a:t>
            </a:r>
            <a:r>
              <a:rPr strike="noStrike" u="none" b="0" cap="none" baseline="0" sz="3600" lang="en-US" i="0">
                <a:solidFill>
                  <a:schemeClr val="dk1"/>
                </a:solidFill>
                <a:latin typeface="Helvetica Neue"/>
                <a:ea typeface="Helvetica Neue"/>
                <a:cs typeface="Helvetica Neue"/>
                <a:sym typeface="Helvetica Neue"/>
                <a:rtl val="0"/>
              </a:rPr>
              <a:t>ccurate</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f</a:t>
            </a:r>
            <a:r>
              <a:rPr strike="noStrike" u="none" b="0" cap="none" baseline="0" sz="3600" lang="en-US" i="0">
                <a:solidFill>
                  <a:schemeClr val="dk1"/>
                </a:solidFill>
                <a:latin typeface="Helvetica Neue"/>
                <a:ea typeface="Helvetica Neue"/>
                <a:cs typeface="Helvetica Neue"/>
                <a:sym typeface="Helvetica Neue"/>
                <a:rtl val="0"/>
              </a:rPr>
              <a:t>air (both objective and balanced)</a:t>
            </a:r>
          </a:p>
          <a:p>
            <a:r>
              <a:t/>
            </a:r>
          </a:p>
        </p:txBody>
      </p:sp>
      <p:sp>
        <p:nvSpPr>
          <p:cNvPr id="158" name="Shape 158"/>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News is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idx="1" type="body"/>
          </p:nvPr>
        </p:nvSpPr>
        <p:spPr>
          <a:xfrm>
            <a:off y="2020824" x="457200"/>
            <a:ext cy="4075176" cx="8229600"/>
          </a:xfrm>
          <a:prstGeom prst="rect">
            <a:avLst/>
          </a:prstGeom>
          <a:noFill/>
          <a:ln>
            <a:noFill/>
          </a:ln>
        </p:spPr>
        <p:txBody>
          <a:bodyPr bIns="45700" rIns="91425" lIns="91425" tIns="45700" anchor="t" anchorCtr="0">
            <a:noAutofit/>
          </a:bodyPr>
          <a:lstStyle/>
          <a:p>
            <a:pPr rtl="0" lvl="0" marR="0" indent="0" marL="0">
              <a:lnSpc>
                <a:spcPct val="100000"/>
              </a:lnSpc>
              <a:spcBef>
                <a:spcPts val="0"/>
              </a:spcBef>
              <a:spcAft>
                <a:spcPts val="0"/>
              </a:spcAft>
              <a:buClr>
                <a:schemeClr val="accent1"/>
              </a:buClr>
              <a:buSzPct val="25000"/>
              <a:buFont typeface="Garamond"/>
              <a:buNone/>
            </a:pPr>
            <a:r>
              <a:rPr strike="noStrike" u="none" cap="none" baseline="0" sz="3600" lang="en-US" i="0">
                <a:solidFill>
                  <a:schemeClr val="dk1"/>
                </a:solidFill>
                <a:latin typeface="Helvetica Neue"/>
                <a:ea typeface="Helvetica Neue"/>
                <a:cs typeface="Helvetica Neue"/>
                <a:sym typeface="Helvetica Neue"/>
                <a:rtl val="0"/>
              </a:rPr>
              <a:t>… whatever </a:t>
            </a:r>
            <a:r>
              <a:rPr b="1" sz="4800" lang="en-US">
                <a:latin typeface="Helvetica Neue"/>
                <a:ea typeface="Helvetica Neue"/>
                <a:cs typeface="Helvetica Neue"/>
                <a:sym typeface="Helvetica Neue"/>
                <a:rtl val="0"/>
              </a:rPr>
              <a:t>interests</a:t>
            </a:r>
            <a:r>
              <a:rPr strike="noStrike" u="none" cap="none" baseline="0" sz="3600" lang="en-US" i="0">
                <a:solidFill>
                  <a:schemeClr val="dk1"/>
                </a:solidFill>
                <a:latin typeface="Helvetica Neue"/>
                <a:ea typeface="Helvetica Neue"/>
                <a:cs typeface="Helvetica Neue"/>
                <a:sym typeface="Helvetica Neue"/>
                <a:rtl val="0"/>
              </a:rPr>
              <a:t> the reader. </a:t>
            </a:r>
          </a:p>
          <a:p>
            <a:r>
              <a:t/>
            </a:r>
          </a:p>
          <a:p>
            <a:pPr rtl="0" lvl="0" marR="0" indent="0" marL="0">
              <a:lnSpc>
                <a:spcPct val="100000"/>
              </a:lnSpc>
              <a:spcBef>
                <a:spcPts val="600"/>
              </a:spcBef>
              <a:spcAft>
                <a:spcPts val="0"/>
              </a:spcAft>
              <a:buClr>
                <a:schemeClr val="accent1"/>
              </a:buClr>
              <a:buSzPct val="25000"/>
              <a:buFont typeface="Garamond"/>
              <a:buNone/>
            </a:pPr>
            <a:r>
              <a:rPr strike="noStrike" u="none" cap="none" baseline="0" sz="3600" lang="en-US" i="0">
                <a:solidFill>
                  <a:schemeClr val="dk1"/>
                </a:solidFill>
                <a:latin typeface="Helvetica Neue"/>
                <a:ea typeface="Helvetica Neue"/>
                <a:cs typeface="Helvetica Neue"/>
                <a:sym typeface="Helvetica Neue"/>
                <a:rtl val="0"/>
              </a:rPr>
              <a:t>Can something be </a:t>
            </a:r>
            <a:r>
              <a:rPr b="1" sz="3600" lang="en-US">
                <a:latin typeface="Helvetica Neue"/>
                <a:ea typeface="Helvetica Neue"/>
                <a:cs typeface="Helvetica Neue"/>
                <a:sym typeface="Helvetica Neue"/>
                <a:rtl val="0"/>
              </a:rPr>
              <a:t>news</a:t>
            </a:r>
            <a:r>
              <a:rPr strike="noStrike" u="none" cap="none" baseline="0" sz="3600" lang="en-US" i="0">
                <a:solidFill>
                  <a:schemeClr val="dk1"/>
                </a:solidFill>
                <a:latin typeface="Helvetica Neue"/>
                <a:ea typeface="Helvetica Neue"/>
                <a:cs typeface="Helvetica Neue"/>
                <a:sym typeface="Helvetica Neue"/>
                <a:rtl val="0"/>
              </a:rPr>
              <a:t> even if it’s</a:t>
            </a:r>
            <a:r>
              <a:rPr strike="noStrike" u="none" cap="none" baseline="0" sz="3600" lang="en-US" i="0">
                <a:solidFill>
                  <a:schemeClr val="dk1"/>
                </a:solidFill>
                <a:latin typeface="Helvetica Neue"/>
                <a:ea typeface="Helvetica Neue"/>
                <a:cs typeface="Helvetica Neue"/>
                <a:sym typeface="Helvetica Neue"/>
                <a:rtl val="0"/>
              </a:rPr>
              <a:t>not </a:t>
            </a:r>
            <a:r>
              <a:rPr strike="noStrike" u="none" b="1" cap="none" baseline="0" sz="3600" lang="en-US">
                <a:solidFill>
                  <a:schemeClr val="dk1"/>
                </a:solidFill>
                <a:latin typeface="Helvetica Neue"/>
                <a:ea typeface="Helvetica Neue"/>
                <a:cs typeface="Helvetica Neue"/>
                <a:sym typeface="Helvetica Neue"/>
                <a:rtl val="0"/>
              </a:rPr>
              <a:t>important</a:t>
            </a:r>
            <a:r>
              <a:rPr strike="noStrike" u="none" cap="none" baseline="0" sz="3600" lang="en-US" i="0">
                <a:solidFill>
                  <a:schemeClr val="dk1"/>
                </a:solidFill>
                <a:latin typeface="Helvetica Neue"/>
                <a:ea typeface="Helvetica Neue"/>
                <a:cs typeface="Helvetica Neue"/>
                <a:sym typeface="Helvetica Neue"/>
                <a:rtl val="0"/>
              </a:rPr>
              <a:t>?</a:t>
            </a:r>
          </a:p>
        </p:txBody>
      </p:sp>
      <p:sp>
        <p:nvSpPr>
          <p:cNvPr id="49" name="Shape 49"/>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News is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idx="1" type="body"/>
          </p:nvPr>
        </p:nvSpPr>
        <p:spPr>
          <a:xfrm>
            <a:off y="2020824" x="457200"/>
            <a:ext cy="4075176" cx="8229600"/>
          </a:xfrm>
          <a:prstGeom prst="rect">
            <a:avLst/>
          </a:prstGeom>
          <a:noFill/>
          <a:ln>
            <a:noFill/>
          </a:ln>
        </p:spPr>
        <p:txBody>
          <a:bodyPr bIns="45700" rIns="91425" lIns="91425" tIns="45700" anchor="t" anchorCtr="0">
            <a:noAutofit/>
          </a:bodyPr>
          <a:lstStyle/>
          <a:p>
            <a:pPr rtl="0" lvl="0" marR="0" indent="0" marL="0">
              <a:lnSpc>
                <a:spcPct val="100000"/>
              </a:lnSpc>
              <a:spcBef>
                <a:spcPts val="0"/>
              </a:spcBef>
              <a:spcAft>
                <a:spcPts val="0"/>
              </a:spcAft>
              <a:buClr>
                <a:schemeClr val="accent1"/>
              </a:buClr>
              <a:buSzPct val="25000"/>
              <a:buFont typeface="Garamond"/>
              <a:buNone/>
            </a:pPr>
            <a:r>
              <a:rPr strike="noStrike" u="none" cap="none" baseline="0" sz="3600" lang="en-US" i="0">
                <a:solidFill>
                  <a:schemeClr val="dk1"/>
                </a:solidFill>
                <a:latin typeface="Helvetica Neue"/>
                <a:ea typeface="Helvetica Neue"/>
                <a:cs typeface="Helvetica Neue"/>
                <a:sym typeface="Helvetica Neue"/>
                <a:rtl val="0"/>
              </a:rPr>
              <a:t>… </a:t>
            </a:r>
            <a:r>
              <a:rPr b="1" sz="4800" lang="en-US">
                <a:latin typeface="Helvetica Neue"/>
                <a:ea typeface="Helvetica Neue"/>
                <a:cs typeface="Helvetica Neue"/>
                <a:sym typeface="Helvetica Neue"/>
                <a:rtl val="0"/>
              </a:rPr>
              <a:t>information</a:t>
            </a:r>
            <a:r>
              <a:rPr strike="noStrike" u="none" b="1" cap="none" baseline="0" sz="3600" lang="en-US" i="0">
                <a:solidFill>
                  <a:schemeClr val="dk1"/>
                </a:solidFill>
                <a:latin typeface="Helvetica Neue"/>
                <a:ea typeface="Helvetica Neue"/>
                <a:cs typeface="Helvetica Neue"/>
                <a:sym typeface="Helvetica Neue"/>
                <a:rtl val="0"/>
              </a:rPr>
              <a:t> </a:t>
            </a:r>
            <a:r>
              <a:rPr strike="noStrike" u="none" cap="none" baseline="0" sz="3600" lang="en-US" i="0">
                <a:solidFill>
                  <a:schemeClr val="dk1"/>
                </a:solidFill>
                <a:latin typeface="Helvetica Neue"/>
                <a:ea typeface="Helvetica Neue"/>
                <a:cs typeface="Helvetica Neue"/>
                <a:sym typeface="Helvetica Neue"/>
                <a:rtl val="0"/>
              </a:rPr>
              <a:t>that’s important</a:t>
            </a:r>
          </a:p>
          <a:p>
            <a:pPr rtl="0" lvl="0" marR="0" indent="0" marL="0">
              <a:lnSpc>
                <a:spcPct val="100000"/>
              </a:lnSpc>
              <a:spcBef>
                <a:spcPts val="0"/>
              </a:spcBef>
              <a:spcAft>
                <a:spcPts val="0"/>
              </a:spcAft>
              <a:buClr>
                <a:schemeClr val="accent1"/>
              </a:buClr>
              <a:buSzPct val="25000"/>
              <a:buFont typeface="Garamond"/>
              <a:buNone/>
            </a:pPr>
            <a:r>
              <a:rPr strike="noStrike" u="none" cap="none" baseline="0" sz="3600" lang="en-US" i="0">
                <a:solidFill>
                  <a:schemeClr val="dk1"/>
                </a:solidFill>
                <a:latin typeface="Helvetica Neue"/>
                <a:ea typeface="Helvetica Neue"/>
                <a:cs typeface="Helvetica Neue"/>
                <a:sym typeface="Helvetica Neue"/>
                <a:rtl val="0"/>
              </a:rPr>
              <a:t>to readers.</a:t>
            </a:r>
            <a:r>
              <a:rPr strike="noStrike" u="none" b="1" cap="none" baseline="0" sz="3600" lang="en-US" i="0">
                <a:solidFill>
                  <a:schemeClr val="dk1"/>
                </a:solidFill>
                <a:latin typeface="Helvetica Neue"/>
                <a:ea typeface="Helvetica Neue"/>
                <a:cs typeface="Helvetica Neue"/>
                <a:sym typeface="Helvetica Neue"/>
                <a:rtl val="0"/>
              </a:rPr>
              <a:t> </a:t>
            </a:r>
          </a:p>
          <a:p>
            <a:r>
              <a:t/>
            </a:r>
          </a:p>
          <a:p>
            <a:pPr rtl="0" lvl="0" marR="0" indent="0" marL="0">
              <a:lnSpc>
                <a:spcPct val="100000"/>
              </a:lnSpc>
              <a:spcBef>
                <a:spcPts val="600"/>
              </a:spcBef>
              <a:spcAft>
                <a:spcPts val="0"/>
              </a:spcAft>
              <a:buClr>
                <a:schemeClr val="accent1"/>
              </a:buClr>
              <a:buSzPct val="25000"/>
              <a:buFont typeface="Garamond"/>
              <a:buNone/>
            </a:pPr>
            <a:r>
              <a:rPr strike="noStrike" u="none" b="0" cap="none" baseline="0" sz="3600" lang="en-US" i="0">
                <a:solidFill>
                  <a:schemeClr val="dk1"/>
                </a:solidFill>
                <a:latin typeface="Helvetica Neue"/>
                <a:ea typeface="Helvetica Neue"/>
                <a:cs typeface="Helvetica Neue"/>
                <a:sym typeface="Helvetica Neue"/>
                <a:rtl val="0"/>
              </a:rPr>
              <a:t>Can something be information</a:t>
            </a:r>
            <a:r>
              <a:rPr strike="noStrike" u="none" b="0" cap="none" baseline="0" sz="3600" lang="en-US" i="0">
                <a:solidFill>
                  <a:schemeClr val="dk1"/>
                </a:solidFill>
                <a:latin typeface="Helvetica Neue"/>
                <a:ea typeface="Helvetica Neue"/>
                <a:cs typeface="Helvetica Neue"/>
                <a:sym typeface="Helvetica Neue"/>
                <a:rtl val="0"/>
              </a:rPr>
              <a:t>and NOT be news?</a:t>
            </a:r>
          </a:p>
        </p:txBody>
      </p:sp>
      <p:sp>
        <p:nvSpPr>
          <p:cNvPr id="56" name="Shape 56"/>
          <p:cNvSpPr txBox="1"/>
          <p:nvPr/>
        </p:nvSpPr>
        <p:spPr>
          <a:xfrm>
            <a:off y="746675" x="5735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News is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idx="1" type="body"/>
          </p:nvPr>
        </p:nvSpPr>
        <p:spPr>
          <a:xfrm>
            <a:off y="2020824" x="457200"/>
            <a:ext cy="4532376" cx="82296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accent1"/>
              </a:buClr>
              <a:buSzPct val="25000"/>
              <a:buFont typeface="Garamond"/>
              <a:buNone/>
            </a:pPr>
            <a:r>
              <a:rPr strike="noStrike" u="none" b="1" cap="none" baseline="0" sz="3600" lang="en-US" i="0">
                <a:solidFill>
                  <a:schemeClr val="dk1"/>
                </a:solidFill>
                <a:latin typeface="Helvetica Neue"/>
                <a:ea typeface="Helvetica Neue"/>
                <a:cs typeface="Helvetica Neue"/>
                <a:sym typeface="Helvetica Neue"/>
                <a:rtl val="0"/>
              </a:rPr>
              <a:t>News is </a:t>
            </a:r>
            <a:r>
              <a:rPr b="1" sz="4800" lang="en-US">
                <a:latin typeface="Helvetica Neue"/>
                <a:ea typeface="Helvetica Neue"/>
                <a:cs typeface="Helvetica Neue"/>
                <a:sym typeface="Helvetica Neue"/>
                <a:rtl val="0"/>
              </a:rPr>
              <a:t>factual</a:t>
            </a:r>
            <a:r>
              <a:rPr strike="noStrike" u="none" b="1" cap="none" baseline="0" sz="3600" lang="en-US" i="0">
                <a:solidFill>
                  <a:schemeClr val="dk1"/>
                </a:solidFill>
                <a:latin typeface="Helvetica Neue"/>
                <a:ea typeface="Helvetica Neue"/>
                <a:cs typeface="Helvetica Neue"/>
                <a:sym typeface="Helvetica Neue"/>
                <a:rtl val="0"/>
              </a:rPr>
              <a:t>.</a:t>
            </a:r>
          </a:p>
          <a:p>
            <a:r>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b="0" cap="none" baseline="0" sz="3600" lang="en-US" i="0">
                <a:solidFill>
                  <a:schemeClr val="dk1"/>
                </a:solidFill>
                <a:latin typeface="Helvetica Neue"/>
                <a:ea typeface="Helvetica Neue"/>
                <a:cs typeface="Helvetica Neue"/>
                <a:sym typeface="Helvetica Neue"/>
                <a:rtl val="0"/>
              </a:rPr>
              <a:t>News must be based on facts.  </a:t>
            </a:r>
          </a:p>
          <a:p>
            <a:pPr algn="l" rtl="0" lvl="0" marR="0" indent="0" marL="0">
              <a:lnSpc>
                <a:spcPct val="100000"/>
              </a:lnSpc>
              <a:spcBef>
                <a:spcPts val="600"/>
              </a:spcBef>
              <a:spcAft>
                <a:spcPts val="0"/>
              </a:spcAft>
              <a:buClr>
                <a:schemeClr val="accent1"/>
              </a:buClr>
              <a:buSzPct val="25000"/>
              <a:buFont typeface="Garamond"/>
              <a:buNone/>
            </a:pPr>
            <a:r>
              <a:rPr sz="3600" lang="en-US">
                <a:latin typeface="Helvetica Neue"/>
                <a:ea typeface="Helvetica Neue"/>
                <a:cs typeface="Helvetica Neue"/>
                <a:sym typeface="Helvetica Neue"/>
              </a:rPr>
              <a:t>• </a:t>
            </a:r>
            <a:r>
              <a:rPr strike="noStrike" u="none" b="0" cap="none" baseline="0" sz="3600" lang="en-US" i="0">
                <a:solidFill>
                  <a:schemeClr val="dk1"/>
                </a:solidFill>
                <a:latin typeface="Helvetica Neue"/>
                <a:ea typeface="Helvetica Neue"/>
                <a:cs typeface="Helvetica Neue"/>
                <a:sym typeface="Helvetica Neue"/>
                <a:rtl val="0"/>
              </a:rPr>
              <a:t>It must be accurate. Otherwise it is NOT news. It is opinion.</a:t>
            </a:r>
          </a:p>
        </p:txBody>
      </p:sp>
      <p:sp>
        <p:nvSpPr>
          <p:cNvPr id="63" name="Shape 63"/>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And one more thing...</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2">
                                            <p:txEl>
                                              <p:pRg st="0" end="0"/>
                                            </p:txEl>
                                          </p:spTgt>
                                        </p:tgtEl>
                                        <p:attrNameLst>
                                          <p:attrName>style.visibility</p:attrName>
                                        </p:attrNameLst>
                                      </p:cBhvr>
                                      <p:to>
                                        <p:strVal val="visible"/>
                                      </p:to>
                                    </p:set>
                                    <p:animEffect transition="in" filter="fade">
                                      <p:cBhvr>
                                        <p:cTn dur="1"/>
                                        <p:tgtEl>
                                          <p:spTgt spid="6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2">
                                            <p:txEl>
                                              <p:pRg st="1" end="1"/>
                                            </p:txEl>
                                          </p:spTgt>
                                        </p:tgtEl>
                                        <p:attrNameLst>
                                          <p:attrName>style.visibility</p:attrName>
                                        </p:attrNameLst>
                                      </p:cBhvr>
                                      <p:to>
                                        <p:strVal val="visible"/>
                                      </p:to>
                                    </p:set>
                                    <p:animEffect transition="in" filter="fade">
                                      <p:cBhvr>
                                        <p:cTn dur="1"/>
                                        <p:tgtEl>
                                          <p:spTgt spid="6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2">
                                            <p:txEl>
                                              <p:pRg st="2" end="2"/>
                                            </p:txEl>
                                          </p:spTgt>
                                        </p:tgtEl>
                                        <p:attrNameLst>
                                          <p:attrName>style.visibility</p:attrName>
                                        </p:attrNameLst>
                                      </p:cBhvr>
                                      <p:to>
                                        <p:strVal val="visible"/>
                                      </p:to>
                                    </p:set>
                                    <p:animEffect transition="in" filter="fade">
                                      <p:cBhvr>
                                        <p:cTn dur="1"/>
                                        <p:tgtEl>
                                          <p:spTgt spid="6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2">
                                            <p:txEl>
                                              <p:pRg st="3" end="3"/>
                                            </p:txEl>
                                          </p:spTgt>
                                        </p:tgtEl>
                                        <p:attrNameLst>
                                          <p:attrName>style.visibility</p:attrName>
                                        </p:attrNameLst>
                                      </p:cBhvr>
                                      <p:to>
                                        <p:strVal val="visible"/>
                                      </p:to>
                                    </p:set>
                                    <p:animEffect transition="in" filter="fade">
                                      <p:cBhvr>
                                        <p:cTn dur="1"/>
                                        <p:tgtEl>
                                          <p:spTgt spid="62">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533400" x="457200"/>
            <a:ext cy="5867400" cx="8229600"/>
          </a:xfrm>
          <a:prstGeom prst="rect">
            <a:avLst/>
          </a:prstGeom>
          <a:solidFill>
            <a:schemeClr val="dk1"/>
          </a:solidFill>
          <a:ln w="76200"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EFEFE"/>
              </a:buClr>
              <a:buSzPct val="25000"/>
              <a:buFont typeface="Arial"/>
              <a:buNone/>
            </a:pPr>
            <a:r>
              <a:rPr strike="noStrike" u="none" b="1" cap="none" baseline="0" sz="3600" lang="en-US" i="0">
                <a:solidFill>
                  <a:srgbClr val="FEFEFE"/>
                </a:solidFill>
                <a:latin typeface="Helvetica Neue"/>
                <a:ea typeface="Helvetica Neue"/>
                <a:cs typeface="Helvetica Neue"/>
                <a:sym typeface="Helvetica Neue"/>
              </a:rPr>
              <a:t>“Everyone is entitled to their own opinion, but not their own facts.”</a:t>
            </a:r>
            <a:r>
              <a:rPr b="0" sz="2800" lang="en-US">
                <a:solidFill>
                  <a:srgbClr val="FEFEFE"/>
                </a:solidFill>
                <a:latin typeface="Helvetica Neue"/>
                <a:ea typeface="Helvetica Neue"/>
                <a:cs typeface="Helvetica Neue"/>
                <a:sym typeface="Helvetica Neue"/>
              </a:rPr>
              <a:t>—</a:t>
            </a:r>
            <a:r>
              <a:rPr strike="noStrike" u="none" b="0" cap="none" baseline="0" sz="2800" lang="en-US" i="0">
                <a:solidFill>
                  <a:srgbClr val="FEFEFE"/>
                </a:solidFill>
                <a:latin typeface="Helvetica Neue"/>
                <a:ea typeface="Helvetica Neue"/>
                <a:cs typeface="Helvetica Neue"/>
                <a:sym typeface="Helvetica Neue"/>
              </a:rPr>
              <a:t> Sen. Daniel Patrick Moynihan</a:t>
            </a:r>
          </a:p>
          <a:p>
            <a:r>
              <a:t/>
            </a:r>
          </a:p>
          <a:p>
            <a:pPr algn="ctr" rtl="0" lvl="0" marR="0" indent="0" marL="0">
              <a:lnSpc>
                <a:spcPct val="100000"/>
              </a:lnSpc>
              <a:spcBef>
                <a:spcPts val="0"/>
              </a:spcBef>
              <a:spcAft>
                <a:spcPts val="0"/>
              </a:spcAft>
              <a:buClr>
                <a:srgbClr val="FEFEFE"/>
              </a:buClr>
              <a:buSzPct val="25000"/>
              <a:buFont typeface="Arial"/>
              <a:buNone/>
            </a:pPr>
            <a:r>
              <a:rPr strike="noStrike" u="none" b="1" cap="none" baseline="0" sz="3600" lang="en-US" i="0">
                <a:solidFill>
                  <a:srgbClr val="FEFEFE"/>
                </a:solidFill>
                <a:latin typeface="Helvetica Neue"/>
                <a:ea typeface="Helvetica Neue"/>
                <a:cs typeface="Helvetica Neue"/>
                <a:sym typeface="Helvetica Neue"/>
              </a:rPr>
              <a:t>“We are recorders and reporters of the facts – not judges of the behavior we describe.” </a:t>
            </a:r>
          </a:p>
          <a:p>
            <a:pPr algn="ctr" rtl="0" lvl="0" marR="0" indent="0" marL="0">
              <a:lnSpc>
                <a:spcPct val="100000"/>
              </a:lnSpc>
              <a:spcBef>
                <a:spcPts val="0"/>
              </a:spcBef>
              <a:spcAft>
                <a:spcPts val="0"/>
              </a:spcAft>
              <a:buClr>
                <a:srgbClr val="FEFEFE"/>
              </a:buClr>
              <a:buSzPct val="25000"/>
              <a:buFont typeface="Arial"/>
              <a:buNone/>
            </a:pPr>
            <a:r>
              <a:rPr b="0" sz="2400" lang="en-US">
                <a:solidFill>
                  <a:srgbClr val="FEFEFE"/>
                </a:solidFill>
                <a:latin typeface="Helvetica Neue"/>
                <a:ea typeface="Helvetica Neue"/>
                <a:cs typeface="Helvetica Neue"/>
                <a:sym typeface="Helvetica Neue"/>
              </a:rPr>
              <a:t>— </a:t>
            </a:r>
            <a:r>
              <a:rPr strike="noStrike" u="none" b="0" cap="none" baseline="0" sz="2400" lang="en-US" i="0">
                <a:solidFill>
                  <a:srgbClr val="FEFEFE"/>
                </a:solidFill>
                <a:latin typeface="Helvetica Neue"/>
                <a:ea typeface="Helvetica Neue"/>
                <a:cs typeface="Helvetica Neue"/>
                <a:sym typeface="Helvetica Neue"/>
              </a:rPr>
              <a:t>Alfred C. Kinsey, founder, Institute for Sex Research</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idx="1" type="body"/>
          </p:nvPr>
        </p:nvSpPr>
        <p:spPr>
          <a:xfrm>
            <a:off y="2133600" x="457200"/>
            <a:ext cy="3992562" cx="82296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accent1"/>
              </a:buClr>
              <a:buSzPct val="25000"/>
              <a:buFont typeface="Garamond"/>
              <a:buNone/>
            </a:pPr>
            <a:r>
              <a:rPr strike="noStrike" u="none" b="0" cap="none" baseline="0" sz="5400" lang="en-US" i="0">
                <a:solidFill>
                  <a:schemeClr val="dk1"/>
                </a:solidFill>
                <a:latin typeface="Helvetica Neue"/>
                <a:ea typeface="Helvetica Neue"/>
                <a:cs typeface="Helvetica Neue"/>
                <a:sym typeface="Helvetica Neue"/>
                <a:rtl val="0"/>
              </a:rPr>
              <a:t>Get your facts right.</a:t>
            </a:r>
          </a:p>
          <a:p>
            <a:pPr algn="ctr" rtl="0" lvl="0" marR="0" indent="0" marL="0">
              <a:lnSpc>
                <a:spcPct val="100000"/>
              </a:lnSpc>
              <a:spcBef>
                <a:spcPts val="600"/>
              </a:spcBef>
              <a:spcAft>
                <a:spcPts val="0"/>
              </a:spcAft>
              <a:buClr>
                <a:schemeClr val="accent1"/>
              </a:buClr>
              <a:buSzPct val="25000"/>
              <a:buFont typeface="Garamond"/>
              <a:buNone/>
            </a:pPr>
            <a:r>
              <a:rPr strike="noStrike" u="none" b="0" cap="none" baseline="0" sz="5400" lang="en-US" i="0">
                <a:solidFill>
                  <a:schemeClr val="dk1"/>
                </a:solidFill>
                <a:latin typeface="Helvetica Neue"/>
                <a:ea typeface="Helvetica Neue"/>
                <a:cs typeface="Helvetica Neue"/>
                <a:sym typeface="Helvetica Neue"/>
                <a:rtl val="0"/>
              </a:rPr>
              <a:t>It’s that simple.</a:t>
            </a:r>
          </a:p>
          <a:p>
            <a:r>
              <a:t/>
            </a:r>
          </a:p>
        </p:txBody>
      </p:sp>
      <p:sp>
        <p:nvSpPr>
          <p:cNvPr id="74" name="Shape 74"/>
          <p:cNvSpPr txBox="1"/>
          <p:nvPr/>
        </p:nvSpPr>
        <p:spPr>
          <a:xfrm>
            <a:off y="746675" x="4211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Accuracy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nvSpPr>
        <p:spPr>
          <a:xfrm>
            <a:off y="779462" x="152400"/>
            <a:ext cy="6124754" cx="4038598"/>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C00000"/>
              </a:buClr>
              <a:buSzPct val="25000"/>
              <a:buFont typeface="Garamond"/>
              <a:buNone/>
            </a:pPr>
            <a:r>
              <a:rPr strike="noStrike" u="none" b="0" cap="none" baseline="0" sz="3600" lang="en-US" i="0">
                <a:solidFill>
                  <a:srgbClr val="C00000"/>
                </a:solidFill>
                <a:latin typeface="Helvetica Neue"/>
                <a:ea typeface="Helvetica Neue"/>
                <a:cs typeface="Helvetica Neue"/>
                <a:sym typeface="Helvetica Neue"/>
                <a:rtl val="0"/>
              </a:rPr>
              <a:t>Fact:</a:t>
            </a:r>
            <a:r>
              <a:rPr strike="noStrike" u="none" b="0" cap="none" baseline="0" sz="4400" lang="en-US" i="0">
                <a:solidFill>
                  <a:srgbClr val="C00000"/>
                </a:solidFill>
                <a:latin typeface="Helvetica Neue"/>
                <a:ea typeface="Helvetica Neue"/>
                <a:cs typeface="Helvetica Neue"/>
                <a:sym typeface="Helvetica Neue"/>
                <a:rtl val="0"/>
              </a:rPr>
              <a:t> </a:t>
            </a:r>
            <a:r>
              <a:rPr strike="noStrike" u="none" b="0" cap="none" baseline="0" sz="3000" lang="en-US" i="0">
                <a:solidFill>
                  <a:schemeClr val="dk1"/>
                </a:solidFill>
                <a:latin typeface="Helvetica Neue"/>
                <a:ea typeface="Helvetica Neue"/>
                <a:cs typeface="Helvetica Neue"/>
                <a:sym typeface="Helvetica Neue"/>
                <a:rtl val="0"/>
              </a:rPr>
              <a:t>Something that can be verified, measured or proven. Example: It is 78 degrees.</a:t>
            </a:r>
          </a:p>
          <a:p>
            <a:r>
              <a:t/>
            </a:r>
          </a:p>
          <a:p>
            <a:pPr algn="l" rtl="0" lvl="0" marR="0" indent="0" marL="0">
              <a:lnSpc>
                <a:spcPct val="100000"/>
              </a:lnSpc>
              <a:spcBef>
                <a:spcPts val="0"/>
              </a:spcBef>
              <a:spcAft>
                <a:spcPts val="0"/>
              </a:spcAft>
              <a:buClr>
                <a:srgbClr val="C00000"/>
              </a:buClr>
              <a:buSzPct val="25000"/>
              <a:buFont typeface="Garamond"/>
              <a:buNone/>
            </a:pPr>
            <a:r>
              <a:rPr strike="noStrike" u="none" b="0" cap="none" baseline="0" sz="3600" lang="en-US" i="0">
                <a:solidFill>
                  <a:srgbClr val="C00000"/>
                </a:solidFill>
                <a:latin typeface="Helvetica Neue"/>
                <a:ea typeface="Helvetica Neue"/>
                <a:cs typeface="Helvetica Neue"/>
                <a:sym typeface="Helvetica Neue"/>
                <a:rtl val="0"/>
              </a:rPr>
              <a:t>Opinion:</a:t>
            </a:r>
            <a:r>
              <a:rPr strike="noStrike" u="none" b="0" cap="none" baseline="0" sz="4400" lang="en-US" i="0">
                <a:solidFill>
                  <a:srgbClr val="C00000"/>
                </a:solidFill>
                <a:latin typeface="Helvetica Neue"/>
                <a:ea typeface="Helvetica Neue"/>
                <a:cs typeface="Helvetica Neue"/>
                <a:sym typeface="Helvetica Neue"/>
                <a:rtl val="0"/>
              </a:rPr>
              <a:t> </a:t>
            </a:r>
            <a:r>
              <a:rPr strike="noStrike" u="none" b="0" cap="none" baseline="0" sz="3000" lang="en-US" i="0">
                <a:solidFill>
                  <a:schemeClr val="dk1"/>
                </a:solidFill>
                <a:latin typeface="Helvetica Neue"/>
                <a:ea typeface="Helvetica Neue"/>
                <a:cs typeface="Helvetica Neue"/>
                <a:sym typeface="Helvetica Neue"/>
                <a:rtl val="0"/>
              </a:rPr>
              <a:t>A personal viewpoint, subject to interpretation. Example: It is hot outside.</a:t>
            </a:r>
          </a:p>
          <a:p>
            <a:r>
              <a:t/>
            </a:r>
          </a:p>
        </p:txBody>
      </p:sp>
      <p:pic>
        <p:nvPicPr>
          <p:cNvPr id="80" name="Shape 80"/>
          <p:cNvPicPr preferRelativeResize="0"/>
          <p:nvPr/>
        </p:nvPicPr>
        <p:blipFill>
          <a:blip r:embed="rId3"/>
          <a:stretch>
            <a:fillRect/>
          </a:stretch>
        </p:blipFill>
        <p:spPr>
          <a:xfrm>
            <a:off y="914400" x="4191000"/>
            <a:ext cy="4667250" cx="4667250"/>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idx="1" type="body"/>
          </p:nvPr>
        </p:nvSpPr>
        <p:spPr>
          <a:xfrm>
            <a:off y="1905000" x="304800"/>
            <a:ext cy="4800600" cx="88391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00"/>
              </a:buClr>
              <a:buSzPct val="100000"/>
              <a:buFont typeface="Helvetica Neue"/>
              <a:buChar char="•"/>
            </a:pPr>
            <a:r>
              <a:rPr strike="noStrike" u="none" b="0" cap="none" baseline="0" sz="3000" lang="en-US" i="0">
                <a:solidFill>
                  <a:srgbClr val="000000"/>
                </a:solidFill>
                <a:latin typeface="Helvetica Neue"/>
                <a:ea typeface="Helvetica Neue"/>
                <a:cs typeface="Helvetica Neue"/>
                <a:sym typeface="Helvetica Neue"/>
                <a:rtl val="0"/>
              </a:rPr>
              <a:t>Verify each fact and quote. If you’re in doubt about anything, check with your sources again.</a:t>
            </a:r>
          </a:p>
          <a:p>
            <a:pPr algn="l" rtl="0" lvl="0" marR="0" indent="0" marL="0">
              <a:lnSpc>
                <a:spcPct val="100000"/>
              </a:lnSpc>
              <a:spcBef>
                <a:spcPts val="1500"/>
              </a:spcBef>
              <a:spcAft>
                <a:spcPts val="0"/>
              </a:spcAft>
              <a:buClr>
                <a:srgbClr val="000000"/>
              </a:buClr>
              <a:buSzPct val="100000"/>
              <a:buFont typeface="Helvetica Neue"/>
              <a:buChar char="•"/>
            </a:pPr>
            <a:r>
              <a:rPr strike="noStrike" u="none" b="0" cap="none" baseline="0" sz="3000" lang="en-US" i="0">
                <a:solidFill>
                  <a:srgbClr val="000000"/>
                </a:solidFill>
                <a:latin typeface="Helvetica Neue"/>
                <a:ea typeface="Helvetica Neue"/>
                <a:cs typeface="Helvetica Neue"/>
                <a:sym typeface="Helvetica Neue"/>
                <a:rtl val="0"/>
              </a:rPr>
              <a:t>Double-check spellings of names, as well as grade levels and titles. Refer to official documents listing this information, such as homeroom lists or a school directory.</a:t>
            </a:r>
          </a:p>
          <a:p>
            <a:pPr algn="l" rtl="0" lvl="0" marR="0" indent="0" marL="0">
              <a:lnSpc>
                <a:spcPct val="100000"/>
              </a:lnSpc>
              <a:spcBef>
                <a:spcPts val="1500"/>
              </a:spcBef>
              <a:spcAft>
                <a:spcPts val="0"/>
              </a:spcAft>
              <a:buClr>
                <a:srgbClr val="000000"/>
              </a:buClr>
              <a:buSzPct val="100000"/>
              <a:buFont typeface="Helvetica Neue"/>
              <a:buChar char="•"/>
            </a:pPr>
            <a:r>
              <a:rPr strike="noStrike" u="none" b="0" cap="none" baseline="0" sz="3000" lang="en-US" i="0">
                <a:solidFill>
                  <a:srgbClr val="000000"/>
                </a:solidFill>
                <a:latin typeface="Helvetica Neue"/>
                <a:ea typeface="Helvetica Neue"/>
                <a:cs typeface="Helvetica Neue"/>
                <a:sym typeface="Helvetica Neue"/>
                <a:rtl val="0"/>
              </a:rPr>
              <a:t>Use Google or YellowBook to double-check the names of organizations, businesses and places.</a:t>
            </a:r>
          </a:p>
          <a:p>
            <a:pPr algn="l" rtl="0" lvl="0" marR="0" indent="0" marL="0">
              <a:lnSpc>
                <a:spcPct val="100000"/>
              </a:lnSpc>
              <a:spcBef>
                <a:spcPts val="1500"/>
              </a:spcBef>
              <a:spcAft>
                <a:spcPts val="0"/>
              </a:spcAft>
              <a:buClr>
                <a:srgbClr val="000000"/>
              </a:buClr>
              <a:buSzPct val="100000"/>
              <a:buFont typeface="Helvetica Neue"/>
              <a:buChar char="•"/>
            </a:pPr>
            <a:r>
              <a:rPr strike="noStrike" u="none" b="0" cap="none" baseline="0" sz="3000" lang="en-US" i="0">
                <a:solidFill>
                  <a:srgbClr val="000000"/>
                </a:solidFill>
                <a:latin typeface="Helvetica Neue"/>
                <a:ea typeface="Helvetica Neue"/>
                <a:cs typeface="Helvetica Neue"/>
                <a:sym typeface="Helvetica Neue"/>
                <a:rtl val="0"/>
              </a:rPr>
              <a:t>Double-check dates </a:t>
            </a:r>
            <a:r>
              <a:rPr strike="noStrike" b="0" cap="none" baseline="0" sz="3000" lang="en-US" i="0">
                <a:solidFill>
                  <a:srgbClr val="000000"/>
                </a:solidFill>
                <a:latin typeface="Helvetica Neue"/>
                <a:ea typeface="Helvetica Neue"/>
                <a:cs typeface="Helvetica Neue"/>
                <a:sym typeface="Helvetica Neue"/>
                <a:rtl val="0"/>
              </a:rPr>
              <a:t>using a calendar.</a:t>
            </a:r>
          </a:p>
          <a:p>
            <a:r>
              <a:t/>
            </a:r>
          </a:p>
        </p:txBody>
      </p:sp>
      <p:sp>
        <p:nvSpPr>
          <p:cNvPr id="87" name="Shape 87"/>
          <p:cNvSpPr txBox="1"/>
          <p:nvPr/>
        </p:nvSpPr>
        <p:spPr>
          <a:xfrm>
            <a:off y="746675" x="344900"/>
            <a:ext cy="1061699" cx="7325099"/>
          </a:xfrm>
          <a:prstGeom prst="rect">
            <a:avLst/>
          </a:prstGeom>
        </p:spPr>
        <p:txBody>
          <a:bodyPr bIns="91425" rIns="91425" lIns="91425" tIns="91425" anchor="t" anchorCtr="0">
            <a:noAutofit/>
          </a:bodyPr>
          <a:lstStyle/>
          <a:p>
            <a:pPr rtl="0" lvl="0">
              <a:buNone/>
            </a:pPr>
            <a:r>
              <a:rPr b="1" sz="3600" lang="en-US">
                <a:latin typeface="Helvetica Neue"/>
                <a:ea typeface="Helvetica Neue"/>
                <a:cs typeface="Helvetica Neue"/>
                <a:sym typeface="Helvetica Neue"/>
              </a:rPr>
              <a:t>Tips for accurate reporting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