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-US" i="0"/>
              <a:t>Use this slide for an opening assignment (“Do Now” or bell-ringer) on a daily or weekly basis to encourage students to read the news.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buClr>
                <a:schemeClr val="dk1"/>
              </a:buClr>
              <a:buFont typeface="Calibri"/>
              <a:buNone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buClr>
                <a:schemeClr val="dk1"/>
              </a:buClr>
              <a:buFont typeface="Calibri"/>
              <a:buNone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81631"/>
            <a:ext cy="6858001" cx="930725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y="2230500" x="-65975"/>
            <a:ext cy="3551699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Current Event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5397325" x="-78875"/>
            <a:ext cy="813600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News Writing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383625" x="424825"/>
            <a:ext cy="1673700" cx="871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Current </a:t>
            </a: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event</a:t>
            </a:r>
            <a:r>
              <a:rPr strike="noStrike" u="none" b="0" cap="none" baseline="0" sz="24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 your smartphone, tablet or computer, go to a news website and read one NEWS story. On a separate sheet of paper, write the following: 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2181425" x="424825"/>
            <a:ext cy="4676699" cx="8490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33375" marL="342900">
              <a:spcBef>
                <a:spcPts val="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 of publication your article </a:t>
            </a:r>
            <a:r>
              <a:rPr b="1" sz="2800" lang="en-US">
                <a:latin typeface="Helvetica Neue"/>
                <a:ea typeface="Helvetica Neue"/>
                <a:cs typeface="Helvetica Neue"/>
                <a:sym typeface="Helvetica Neue"/>
              </a:rPr>
              <a:t>appeared</a:t>
            </a: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in. </a:t>
            </a:r>
          </a:p>
          <a:p>
            <a:pPr algn="l" rtl="0" lvl="1" marR="0" indent="0" marL="457200"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2400" lang="en-US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(Name the website, newspaper, news magazine or news network that produced the work. It must be a </a:t>
            </a:r>
            <a:r>
              <a:rPr strike="noStrike" u="sng" b="0" cap="none" baseline="0" sz="2400" lang="en-US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legitimate primary source with DATE</a:t>
            </a:r>
            <a:r>
              <a:rPr strike="noStrike" u="none" b="0" cap="none" baseline="0" sz="2400" lang="en-US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Blog posts and undated material are not acceptable.) </a:t>
            </a:r>
          </a:p>
          <a:p>
            <a:pPr algn="l" rtl="0" lvl="0" marR="0" indent="-333375" marL="342900">
              <a:spcBef>
                <a:spcPts val="59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headline and date.</a:t>
            </a:r>
          </a:p>
          <a:p>
            <a:pPr algn="l" rtl="0" lvl="0" marR="0" indent="-333375" marL="342900">
              <a:spcBef>
                <a:spcPts val="59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5W</a:t>
            </a:r>
            <a:r>
              <a:rPr b="1" sz="2800" lang="en-US">
                <a:latin typeface="Helvetica Neue"/>
                <a:ea typeface="Helvetica Neue"/>
                <a:cs typeface="Helvetica Neue"/>
                <a:sym typeface="Helvetica Neue"/>
              </a:rPr>
              <a:t>’</a:t>
            </a: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 and H in the story. </a:t>
            </a:r>
          </a:p>
          <a:p>
            <a:pPr algn="l" rtl="0" lvl="0" marR="0" indent="-333375" marL="342900">
              <a:spcBef>
                <a:spcPts val="59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Explain why you chose this story.</a:t>
            </a:r>
          </a:p>
          <a:p>
            <a:pPr algn="l" rtl="0" lvl="0" marR="0" indent="-333375" marL="342900">
              <a:spcBef>
                <a:spcPts val="590"/>
              </a:spcBef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main source or sources where the reporter got the information in the story.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cceptable </a:t>
            </a: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ews </a:t>
            </a:r>
            <a:r>
              <a:rPr b="1" sz="3600" lang="en-US"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ources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371600" x="457200"/>
            <a:ext cy="51816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Your local newspaper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Another city’s local newspaper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 York Times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Washington Post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Wall Street Journal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CNN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CBS News, ABC New</a:t>
            </a: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s, NBC News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z="2950" lang="en-US">
                <a:latin typeface="Helvetica Neue"/>
                <a:ea typeface="Helvetica Neue"/>
                <a:cs typeface="Helvetica Neue"/>
                <a:sym typeface="Helvetica Neue"/>
              </a:rPr>
              <a:t>Time magazine (TIME.com)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Helvetica Neue"/>
              <a:buChar char="•"/>
            </a:pPr>
            <a:r>
              <a:rPr strike="noStrike" u="none" b="0" cap="none" baseline="0" sz="295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National Public Radio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