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9144000"/>
  <p:notesSz cx="6858000" cy="9144000"/>
  <p:embeddedFontLst>
    <p:embeddedFont>
      <p:font typeface="Garamond"/>
      <p:regular r:id="rId17"/>
      <p:bold r:id="rId18"/>
      <p:italic r:id="rId19"/>
      <p:boldItalic r:id="rId20"/>
    </p:embeddedFont>
    <p:embeddedFont>
      <p:font typeface="Helvetica Neu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Garamond-boldItalic.fntdata"/><Relationship Id="rId11" Type="http://schemas.openxmlformats.org/officeDocument/2006/relationships/slide" Target="slides/slide7.xml"/><Relationship Id="rId22" Type="http://schemas.openxmlformats.org/officeDocument/2006/relationships/font" Target="fonts/HelveticaNeue-bold.fntdata"/><Relationship Id="rId10" Type="http://schemas.openxmlformats.org/officeDocument/2006/relationships/slide" Target="slides/slide6.xml"/><Relationship Id="rId21" Type="http://schemas.openxmlformats.org/officeDocument/2006/relationships/font" Target="fonts/HelveticaNeue-regular.fntdata"/><Relationship Id="rId13" Type="http://schemas.openxmlformats.org/officeDocument/2006/relationships/slide" Target="slides/slide9.xml"/><Relationship Id="rId24" Type="http://schemas.openxmlformats.org/officeDocument/2006/relationships/font" Target="fonts/HelveticaNeue-boldItalic.fntdata"/><Relationship Id="rId12" Type="http://schemas.openxmlformats.org/officeDocument/2006/relationships/slide" Target="slides/slide8.xml"/><Relationship Id="rId23"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Garamond-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Garamond-italic.fntdata"/><Relationship Id="rId6" Type="http://schemas.openxmlformats.org/officeDocument/2006/relationships/slide" Target="slides/slide2.xml"/><Relationship Id="rId18" Type="http://schemas.openxmlformats.org/officeDocument/2006/relationships/font" Target="fonts/Garamond-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 name="Shape 24"/>
        <p:cNvGrpSpPr/>
        <p:nvPr/>
      </p:nvGrpSpPr>
      <p:grpSpPr>
        <a:xfrm>
          <a:off x="0" y="0"/>
          <a:ext cx="0" cy="0"/>
          <a:chOff x="0" y="0"/>
          <a:chExt cx="0" cy="0"/>
        </a:xfrm>
      </p:grpSpPr>
      <p:sp>
        <p:nvSpPr>
          <p:cNvPr id="25" name="Shape 2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6" name="Shape 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 name="Shape 31"/>
        <p:cNvGrpSpPr/>
        <p:nvPr/>
      </p:nvGrpSpPr>
      <p:grpSpPr>
        <a:xfrm>
          <a:off x="0" y="0"/>
          <a:ext cx="0" cy="0"/>
          <a:chOff x="0" y="0"/>
          <a:chExt cx="0" cy="0"/>
        </a:xfrm>
      </p:grpSpPr>
      <p:sp>
        <p:nvSpPr>
          <p:cNvPr id="32" name="Shape 3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3" name="Shape 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US"/>
              <a:t>There is a lot going on in this photo, but what story are you trying to tell?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 name="Shape 37"/>
        <p:cNvGrpSpPr/>
        <p:nvPr/>
      </p:nvGrpSpPr>
      <p:grpSpPr>
        <a:xfrm>
          <a:off x="0" y="0"/>
          <a:ext cx="0" cy="0"/>
          <a:chOff x="0" y="0"/>
          <a:chExt cx="0" cy="0"/>
        </a:xfrm>
      </p:grpSpPr>
      <p:sp>
        <p:nvSpPr>
          <p:cNvPr id="38" name="Shape 3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9" name="Shape 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If we take the original image and crop away the sides, we eliminate the “wasted space” where nothing is happening. This is a perfectly cropped photo this way, but are we creating the biggest impact or telling the story we want to tell by leaving everything in the image the way we have? </a:t>
            </a:r>
          </a:p>
          <a:p>
            <a:pPr lvl="0">
              <a:spcBef>
                <a:spcPts val="0"/>
              </a:spcBef>
              <a:buNone/>
            </a:pPr>
            <a:r>
              <a:t/>
            </a:r>
            <a:endParaRPr/>
          </a:p>
          <a:p>
            <a:pPr lvl="0" rtl="0">
              <a:spcBef>
                <a:spcPts val="0"/>
              </a:spcBef>
              <a:buNone/>
            </a:pPr>
            <a:r>
              <a:rPr lang="en-US"/>
              <a:t>This is the method that a lot of people would use to crop this photo.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 name="Shape 43"/>
        <p:cNvGrpSpPr/>
        <p:nvPr/>
      </p:nvGrpSpPr>
      <p:grpSpPr>
        <a:xfrm>
          <a:off x="0" y="0"/>
          <a:ext cx="0" cy="0"/>
          <a:chOff x="0" y="0"/>
          <a:chExt cx="0" cy="0"/>
        </a:xfrm>
      </p:grpSpPr>
      <p:sp>
        <p:nvSpPr>
          <p:cNvPr id="44" name="Shape 4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5" name="Shape 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1" name="Shape 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US"/>
              <a:t>Already, we have reduced this image to its essence: a softball player with an intense look in her eye.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US"/>
              <a:t>Gradually add more to the cropped image. Now we have the ball and her arm in the photo. This is begins to tell the complete story. We have a third baseman throwing to first.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US"/>
              <a:t>By expanding our crop just a tiny bit, we now include the head of the first baseman, framing the thrower and giving us a definite context for what is going on in the photo. It’s a shame that the guy in the dugout chose that moment to blow his nose. Is that too distracting? Maybe not, since the wide aperture used in the photo narrows the depth of field enough to blur him significantly.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US"/>
              <a:t>Now we are back to our first outside-in crop. We now have the opposing coach in the photo. We also have our all-state pitcher crouching down so the throw is clear. But there is no way to crop farther out than the second image with the ball and arm that does not include the nose-blower.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US"/>
              <a:t>So the final decision is up to you. By adjusting the left-hand edge of the third crop, we eliminate the pole in front of the dugout, as well as the complete nose-blowing. We have included a portion of the head of the first baseman, so there is more context and some framing. The viewer’s eye is drawn to the intense look on the third baseman’s face, and we have included the ball in the image.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2111123"/>
            <a:ext cx="7772400" cy="1546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0" name="Shape 10"/>
          <p:cNvSpPr txBox="1"/>
          <p:nvPr>
            <p:ph idx="1" type="subTitle"/>
          </p:nvPr>
        </p:nvSpPr>
        <p:spPr>
          <a:xfrm>
            <a:off x="685800" y="3786737"/>
            <a:ext cx="7772400" cy="1046400"/>
          </a:xfrm>
          <a:prstGeom prst="rect">
            <a:avLst/>
          </a:prstGeom>
        </p:spPr>
        <p:txBody>
          <a:bodyPr anchorCtr="0" anchor="t" bIns="91425" lIns="91425" rIns="91425" tIns="91425"/>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1" name="Shape 11"/>
        <p:cNvGrpSpPr/>
        <p:nvPr/>
      </p:nvGrpSpPr>
      <p:grpSpPr>
        <a:xfrm>
          <a:off x="0" y="0"/>
          <a:ext cx="0" cy="0"/>
          <a:chOff x="0" y="0"/>
          <a:chExt cx="0" cy="0"/>
        </a:xfrm>
      </p:grpSpPr>
      <p:sp>
        <p:nvSpPr>
          <p:cNvPr id="12" name="Shape 12"/>
          <p:cNvSpPr txBox="1"/>
          <p:nvPr>
            <p:ph type="title"/>
          </p:nvPr>
        </p:nvSpPr>
        <p:spPr>
          <a:xfrm>
            <a:off x="457200" y="274637"/>
            <a:ext cx="8229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3" name="Shape 13"/>
          <p:cNvSpPr txBox="1"/>
          <p:nvPr>
            <p:ph idx="1" type="body"/>
          </p:nvPr>
        </p:nvSpPr>
        <p:spPr>
          <a:xfrm>
            <a:off x="457200" y="1600200"/>
            <a:ext cx="8229600" cy="4967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4" name="Shape 14"/>
        <p:cNvGrpSpPr/>
        <p:nvPr/>
      </p:nvGrpSpPr>
      <p:grpSpPr>
        <a:xfrm>
          <a:off x="0" y="0"/>
          <a:ext cx="0" cy="0"/>
          <a:chOff x="0" y="0"/>
          <a:chExt cx="0" cy="0"/>
        </a:xfrm>
      </p:grpSpPr>
      <p:sp>
        <p:nvSpPr>
          <p:cNvPr id="15" name="Shape 15"/>
          <p:cNvSpPr txBox="1"/>
          <p:nvPr>
            <p:ph type="title"/>
          </p:nvPr>
        </p:nvSpPr>
        <p:spPr>
          <a:xfrm>
            <a:off x="457200" y="274637"/>
            <a:ext cx="8229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6" name="Shape 16"/>
          <p:cNvSpPr txBox="1"/>
          <p:nvPr>
            <p:ph idx="1" type="body"/>
          </p:nvPr>
        </p:nvSpPr>
        <p:spPr>
          <a:xfrm>
            <a:off x="457200" y="1600200"/>
            <a:ext cx="3994500" cy="4967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7" name="Shape 17"/>
          <p:cNvSpPr txBox="1"/>
          <p:nvPr>
            <p:ph idx="2" type="body"/>
          </p:nvPr>
        </p:nvSpPr>
        <p:spPr>
          <a:xfrm>
            <a:off x="4692273" y="1600200"/>
            <a:ext cx="3994500" cy="4967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8" name="Shape 18"/>
        <p:cNvGrpSpPr/>
        <p:nvPr/>
      </p:nvGrpSpPr>
      <p:grpSpPr>
        <a:xfrm>
          <a:off x="0" y="0"/>
          <a:ext cx="0" cy="0"/>
          <a:chOff x="0" y="0"/>
          <a:chExt cx="0" cy="0"/>
        </a:xfrm>
      </p:grpSpPr>
      <p:sp>
        <p:nvSpPr>
          <p:cNvPr id="19" name="Shape 19"/>
          <p:cNvSpPr txBox="1"/>
          <p:nvPr>
            <p:ph type="title"/>
          </p:nvPr>
        </p:nvSpPr>
        <p:spPr>
          <a:xfrm>
            <a:off x="457200" y="274637"/>
            <a:ext cx="8229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0" name="Shape 20"/>
        <p:cNvGrpSpPr/>
        <p:nvPr/>
      </p:nvGrpSpPr>
      <p:grpSpPr>
        <a:xfrm>
          <a:off x="0" y="0"/>
          <a:ext cx="0" cy="0"/>
          <a:chOff x="0" y="0"/>
          <a:chExt cx="0" cy="0"/>
        </a:xfrm>
      </p:grpSpPr>
      <p:sp>
        <p:nvSpPr>
          <p:cNvPr id="21" name="Shape 21"/>
          <p:cNvSpPr txBox="1"/>
          <p:nvPr>
            <p:ph idx="1" type="body"/>
          </p:nvPr>
        </p:nvSpPr>
        <p:spPr>
          <a:xfrm>
            <a:off x="457200" y="5875078"/>
            <a:ext cx="8229600" cy="692700"/>
          </a:xfrm>
          <a:prstGeom prst="rect">
            <a:avLst/>
          </a:prstGeom>
        </p:spPr>
        <p:txBody>
          <a:bodyPr anchorCtr="0" anchor="t" bIns="91425" lIns="91425" rIns="91425" tIns="91425"/>
          <a:lstStyle>
            <a:lvl1pPr lvl="0"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2" name="Shape 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JEA">
    <p:bg>
      <p:bgPr>
        <a:solidFill>
          <a:schemeClr val="lt1"/>
        </a:solidFill>
      </p:bgPr>
    </p:bg>
    <p:spTree>
      <p:nvGrpSpPr>
        <p:cNvPr id="23" name="Shape 2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b" bIns="91425" lIns="91425" rIns="91425" tIns="91425"/>
          <a:lstStyle>
            <a:lvl1pPr lvl="0">
              <a:spcBef>
                <a:spcPts val="0"/>
              </a:spcBef>
              <a:buClr>
                <a:schemeClr val="dk1"/>
              </a:buClr>
              <a:buSzPct val="100000"/>
              <a:buNone/>
              <a:defRPr b="1" sz="3600">
                <a:solidFill>
                  <a:schemeClr val="dk1"/>
                </a:solidFill>
              </a:defRPr>
            </a:lvl1pPr>
            <a:lvl2pPr lvl="1">
              <a:spcBef>
                <a:spcPts val="0"/>
              </a:spcBef>
              <a:buClr>
                <a:schemeClr val="dk1"/>
              </a:buClr>
              <a:buSzPct val="100000"/>
              <a:buNone/>
              <a:defRPr b="1" sz="3600">
                <a:solidFill>
                  <a:schemeClr val="dk1"/>
                </a:solidFill>
              </a:defRPr>
            </a:lvl2pPr>
            <a:lvl3pPr lvl="2">
              <a:spcBef>
                <a:spcPts val="0"/>
              </a:spcBef>
              <a:buClr>
                <a:schemeClr val="dk1"/>
              </a:buClr>
              <a:buSzPct val="100000"/>
              <a:buNone/>
              <a:defRPr b="1" sz="3600">
                <a:solidFill>
                  <a:schemeClr val="dk1"/>
                </a:solidFill>
              </a:defRPr>
            </a:lvl3pPr>
            <a:lvl4pPr lvl="3">
              <a:spcBef>
                <a:spcPts val="0"/>
              </a:spcBef>
              <a:buClr>
                <a:schemeClr val="dk1"/>
              </a:buClr>
              <a:buSzPct val="100000"/>
              <a:buNone/>
              <a:defRPr b="1" sz="3600">
                <a:solidFill>
                  <a:schemeClr val="dk1"/>
                </a:solidFill>
              </a:defRPr>
            </a:lvl4pPr>
            <a:lvl5pPr lvl="4">
              <a:spcBef>
                <a:spcPts val="0"/>
              </a:spcBef>
              <a:buClr>
                <a:schemeClr val="dk1"/>
              </a:buClr>
              <a:buSzPct val="100000"/>
              <a:buNone/>
              <a:defRPr b="1" sz="3600">
                <a:solidFill>
                  <a:schemeClr val="dk1"/>
                </a:solidFill>
              </a:defRPr>
            </a:lvl5pPr>
            <a:lvl6pPr lvl="5">
              <a:spcBef>
                <a:spcPts val="0"/>
              </a:spcBef>
              <a:buClr>
                <a:schemeClr val="dk1"/>
              </a:buClr>
              <a:buSzPct val="100000"/>
              <a:buNone/>
              <a:defRPr b="1" sz="3600">
                <a:solidFill>
                  <a:schemeClr val="dk1"/>
                </a:solidFill>
              </a:defRPr>
            </a:lvl6pPr>
            <a:lvl7pPr lvl="6">
              <a:spcBef>
                <a:spcPts val="0"/>
              </a:spcBef>
              <a:buClr>
                <a:schemeClr val="dk1"/>
              </a:buClr>
              <a:buSzPct val="100000"/>
              <a:buNone/>
              <a:defRPr b="1" sz="3600">
                <a:solidFill>
                  <a:schemeClr val="dk1"/>
                </a:solidFill>
              </a:defRPr>
            </a:lvl7pPr>
            <a:lvl8pPr lvl="7">
              <a:spcBef>
                <a:spcPts val="0"/>
              </a:spcBef>
              <a:buClr>
                <a:schemeClr val="dk1"/>
              </a:buClr>
              <a:buSzPct val="100000"/>
              <a:buNone/>
              <a:defRPr b="1" sz="3600">
                <a:solidFill>
                  <a:schemeClr val="dk1"/>
                </a:solidFill>
              </a:defRPr>
            </a:lvl8pPr>
            <a:lvl9pPr lvl="8">
              <a:spcBef>
                <a:spcPts val="0"/>
              </a:spcBef>
              <a:buClr>
                <a:schemeClr val="dk1"/>
              </a:buClr>
              <a:buSzPct val="100000"/>
              <a:buNone/>
              <a:defRPr b="1" sz="3600">
                <a:solidFill>
                  <a:schemeClr val="dk1"/>
                </a:solidFill>
              </a:defRPr>
            </a:lvl9pPr>
          </a:lstStyle>
          <a:p/>
        </p:txBody>
      </p:sp>
      <p:sp>
        <p:nvSpPr>
          <p:cNvPr id="7" name="Shape 7"/>
          <p:cNvSpPr txBox="1"/>
          <p:nvPr>
            <p:ph idx="1" type="body"/>
          </p:nvPr>
        </p:nvSpPr>
        <p:spPr>
          <a:xfrm>
            <a:off x="457200" y="1600200"/>
            <a:ext cx="8229600" cy="4967700"/>
          </a:xfrm>
          <a:prstGeom prst="rect">
            <a:avLst/>
          </a:prstGeom>
          <a:noFill/>
          <a:ln>
            <a:noFill/>
          </a:ln>
        </p:spPr>
        <p:txBody>
          <a:bodyPr anchorCtr="0" anchor="t" bIns="91425" lIns="91425" rIns="91425" tIns="91425"/>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0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1.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 name="Shape 27"/>
        <p:cNvGrpSpPr/>
        <p:nvPr/>
      </p:nvGrpSpPr>
      <p:grpSpPr>
        <a:xfrm>
          <a:off x="0" y="0"/>
          <a:ext cx="0" cy="0"/>
          <a:chOff x="0" y="0"/>
          <a:chExt cx="0" cy="0"/>
        </a:xfrm>
      </p:grpSpPr>
      <p:pic>
        <p:nvPicPr>
          <p:cNvPr descr="curriculum-background.jpg" id="28" name="Shape 28"/>
          <p:cNvPicPr preferRelativeResize="0"/>
          <p:nvPr/>
        </p:nvPicPr>
        <p:blipFill>
          <a:blip r:embed="rId3">
            <a:alphaModFix/>
          </a:blip>
          <a:stretch>
            <a:fillRect/>
          </a:stretch>
        </p:blipFill>
        <p:spPr>
          <a:xfrm>
            <a:off x="0" y="60157"/>
            <a:ext cx="9144001" cy="6737685"/>
          </a:xfrm>
          <a:prstGeom prst="rect">
            <a:avLst/>
          </a:prstGeom>
          <a:noFill/>
          <a:ln>
            <a:noFill/>
          </a:ln>
        </p:spPr>
      </p:pic>
      <p:sp>
        <p:nvSpPr>
          <p:cNvPr id="29" name="Shape 29"/>
          <p:cNvSpPr txBox="1"/>
          <p:nvPr/>
        </p:nvSpPr>
        <p:spPr>
          <a:xfrm>
            <a:off x="-12750" y="1309575"/>
            <a:ext cx="9144000" cy="3693299"/>
          </a:xfrm>
          <a:prstGeom prst="rect">
            <a:avLst/>
          </a:prstGeom>
          <a:noFill/>
          <a:ln>
            <a:noFill/>
          </a:ln>
        </p:spPr>
        <p:txBody>
          <a:bodyPr anchorCtr="0" anchor="ctr" bIns="91425" lIns="91425" rIns="91425" tIns="91425">
            <a:noAutofit/>
          </a:bodyPr>
          <a:lstStyle/>
          <a:p>
            <a:pPr lvl="0" algn="ctr">
              <a:spcBef>
                <a:spcPts val="0"/>
              </a:spcBef>
              <a:buNone/>
            </a:pPr>
            <a:r>
              <a:rPr b="1" lang="en-US" sz="9600">
                <a:latin typeface="Garamond"/>
                <a:ea typeface="Garamond"/>
                <a:cs typeface="Garamond"/>
                <a:sym typeface="Garamond"/>
              </a:rPr>
              <a:t>Cropping</a:t>
            </a:r>
            <a:br>
              <a:rPr b="1" lang="en-US" sz="9600">
                <a:latin typeface="Garamond"/>
                <a:ea typeface="Garamond"/>
                <a:cs typeface="Garamond"/>
                <a:sym typeface="Garamond"/>
              </a:rPr>
            </a:br>
            <a:r>
              <a:rPr b="1" lang="en-US" sz="9600">
                <a:latin typeface="Garamond"/>
                <a:ea typeface="Garamond"/>
                <a:cs typeface="Garamond"/>
                <a:sym typeface="Garamond"/>
              </a:rPr>
              <a:t>for Impact</a:t>
            </a:r>
          </a:p>
        </p:txBody>
      </p:sp>
      <p:sp>
        <p:nvSpPr>
          <p:cNvPr id="30" name="Shape 30"/>
          <p:cNvSpPr txBox="1"/>
          <p:nvPr/>
        </p:nvSpPr>
        <p:spPr>
          <a:xfrm>
            <a:off x="-12750" y="5479400"/>
            <a:ext cx="9144000" cy="1321500"/>
          </a:xfrm>
          <a:prstGeom prst="rect">
            <a:avLst/>
          </a:prstGeom>
          <a:noFill/>
          <a:ln>
            <a:noFill/>
          </a:ln>
        </p:spPr>
        <p:txBody>
          <a:bodyPr anchorCtr="0" anchor="t" bIns="91425" lIns="91425" rIns="91425" tIns="91425">
            <a:noAutofit/>
          </a:bodyPr>
          <a:lstStyle/>
          <a:p>
            <a:pPr lvl="0" algn="ctr">
              <a:spcBef>
                <a:spcPts val="0"/>
              </a:spcBef>
              <a:buClr>
                <a:srgbClr val="000000"/>
              </a:buClr>
              <a:buSzPct val="36666"/>
              <a:buFont typeface="Arial"/>
              <a:buNone/>
            </a:pPr>
            <a:r>
              <a:rPr lang="en-US" sz="3000">
                <a:latin typeface="Helvetica Neue"/>
                <a:ea typeface="Helvetica Neue"/>
                <a:cs typeface="Helvetica Neue"/>
                <a:sym typeface="Helvetica Neue"/>
              </a:rPr>
              <a:t>Photojournalism</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Your turn</a:t>
            </a:r>
          </a:p>
        </p:txBody>
      </p:sp>
      <p:sp>
        <p:nvSpPr>
          <p:cNvPr id="84" name="Shape 84"/>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lang="en-US"/>
              <a:t>Using the image on the following slide, crop from the outside edges and simply eliminate any dead space.</a:t>
            </a:r>
          </a:p>
          <a:p>
            <a:pPr lvl="0">
              <a:spcBef>
                <a:spcPts val="0"/>
              </a:spcBef>
              <a:buNone/>
            </a:pPr>
            <a:r>
              <a:t/>
            </a:r>
            <a:endParaRPr/>
          </a:p>
          <a:p>
            <a:pPr lvl="0" rtl="0">
              <a:spcBef>
                <a:spcPts val="0"/>
              </a:spcBef>
              <a:buNone/>
            </a:pPr>
            <a:r>
              <a:rPr lang="en-US"/>
              <a:t>Next, crop from the inside out. Start with just the head of the main subject. Work your way out until you reach a point where adding the next iteration adds no more important information to the image.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pic>
        <p:nvPicPr>
          <p:cNvPr id="89" name="Shape 89"/>
          <p:cNvPicPr preferRelativeResize="0"/>
          <p:nvPr/>
        </p:nvPicPr>
        <p:blipFill>
          <a:blip r:embed="rId3">
            <a:alphaModFix/>
          </a:blip>
          <a:stretch>
            <a:fillRect/>
          </a:stretch>
        </p:blipFill>
        <p:spPr>
          <a:xfrm>
            <a:off x="155850" y="573000"/>
            <a:ext cx="8856021" cy="59039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pic>
        <p:nvPicPr>
          <p:cNvPr id="94" name="Shape 94"/>
          <p:cNvPicPr preferRelativeResize="0"/>
          <p:nvPr/>
        </p:nvPicPr>
        <p:blipFill>
          <a:blip r:embed="rId3">
            <a:alphaModFix/>
          </a:blip>
          <a:stretch>
            <a:fillRect/>
          </a:stretch>
        </p:blipFill>
        <p:spPr>
          <a:xfrm>
            <a:off x="278712" y="209049"/>
            <a:ext cx="8586575" cy="6439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 name="Shape 34"/>
        <p:cNvGrpSpPr/>
        <p:nvPr/>
      </p:nvGrpSpPr>
      <p:grpSpPr>
        <a:xfrm>
          <a:off x="0" y="0"/>
          <a:ext cx="0" cy="0"/>
          <a:chOff x="0" y="0"/>
          <a:chExt cx="0" cy="0"/>
        </a:xfrm>
      </p:grpSpPr>
      <p:sp>
        <p:nvSpPr>
          <p:cNvPr id="35" name="Shape 35"/>
          <p:cNvSpPr txBox="1"/>
          <p:nvPr>
            <p:ph type="title"/>
          </p:nvPr>
        </p:nvSpPr>
        <p:spPr>
          <a:xfrm>
            <a:off x="457200" y="122237"/>
            <a:ext cx="8229600" cy="1143000"/>
          </a:xfrm>
          <a:prstGeom prst="rect">
            <a:avLst/>
          </a:prstGeom>
        </p:spPr>
        <p:txBody>
          <a:bodyPr anchorCtr="0" anchor="b" bIns="91425" lIns="91425" rIns="91425" tIns="91425">
            <a:noAutofit/>
          </a:bodyPr>
          <a:lstStyle/>
          <a:p>
            <a:pPr lvl="0">
              <a:spcBef>
                <a:spcPts val="0"/>
              </a:spcBef>
              <a:buNone/>
            </a:pPr>
            <a:r>
              <a:rPr lang="en-US">
                <a:latin typeface="Helvetica Neue"/>
                <a:ea typeface="Helvetica Neue"/>
                <a:cs typeface="Helvetica Neue"/>
                <a:sym typeface="Helvetica Neue"/>
              </a:rPr>
              <a:t>Consider this photo</a:t>
            </a:r>
          </a:p>
        </p:txBody>
      </p:sp>
      <p:pic>
        <p:nvPicPr>
          <p:cNvPr descr="C1DX4039milner-crop1" id="36" name="Shape 36"/>
          <p:cNvPicPr preferRelativeResize="0"/>
          <p:nvPr/>
        </p:nvPicPr>
        <p:blipFill>
          <a:blip r:embed="rId3">
            <a:alphaModFix/>
          </a:blip>
          <a:stretch>
            <a:fillRect/>
          </a:stretch>
        </p:blipFill>
        <p:spPr>
          <a:xfrm>
            <a:off x="1519950" y="1682850"/>
            <a:ext cx="6273800" cy="4927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x="0" y="0"/>
          <a:ext cx="0" cy="0"/>
          <a:chOff x="0" y="0"/>
          <a:chExt cx="0" cy="0"/>
        </a:xfrm>
      </p:grpSpPr>
      <p:sp>
        <p:nvSpPr>
          <p:cNvPr id="41" name="Shape 41"/>
          <p:cNvSpPr txBox="1"/>
          <p:nvPr>
            <p:ph type="title"/>
          </p:nvPr>
        </p:nvSpPr>
        <p:spPr>
          <a:xfrm>
            <a:off x="457200" y="460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Cropping from the outside in</a:t>
            </a:r>
          </a:p>
        </p:txBody>
      </p:sp>
      <p:pic>
        <p:nvPicPr>
          <p:cNvPr descr="C1DX4039milner-pitcher" id="42" name="Shape 42"/>
          <p:cNvPicPr preferRelativeResize="0"/>
          <p:nvPr/>
        </p:nvPicPr>
        <p:blipFill>
          <a:blip r:embed="rId3">
            <a:alphaModFix/>
          </a:blip>
          <a:stretch>
            <a:fillRect/>
          </a:stretch>
        </p:blipFill>
        <p:spPr>
          <a:xfrm>
            <a:off x="2197576" y="1390125"/>
            <a:ext cx="4376175" cy="5359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x="0" y="0"/>
          <a:ext cx="0" cy="0"/>
          <a:chOff x="0" y="0"/>
          <a:chExt cx="0" cy="0"/>
        </a:xfrm>
      </p:grpSpPr>
      <p:sp>
        <p:nvSpPr>
          <p:cNvPr id="47" name="Shape 47"/>
          <p:cNvSpPr txBox="1"/>
          <p:nvPr>
            <p:ph type="title"/>
          </p:nvPr>
        </p:nvSpPr>
        <p:spPr>
          <a:xfrm>
            <a:off x="457200" y="655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Consider cropping</a:t>
            </a:r>
            <a:br>
              <a:rPr lang="en-US">
                <a:latin typeface="Helvetica Neue"/>
                <a:ea typeface="Helvetica Neue"/>
                <a:cs typeface="Helvetica Neue"/>
                <a:sym typeface="Helvetica Neue"/>
              </a:rPr>
            </a:br>
            <a:r>
              <a:rPr lang="en-US">
                <a:latin typeface="Helvetica Neue"/>
                <a:ea typeface="Helvetica Neue"/>
                <a:cs typeface="Helvetica Neue"/>
                <a:sym typeface="Helvetica Neue"/>
              </a:rPr>
              <a:t>from the inside out</a:t>
            </a:r>
          </a:p>
        </p:txBody>
      </p:sp>
      <p:sp>
        <p:nvSpPr>
          <p:cNvPr id="48" name="Shape 48"/>
          <p:cNvSpPr txBox="1"/>
          <p:nvPr>
            <p:ph idx="1" type="body"/>
          </p:nvPr>
        </p:nvSpPr>
        <p:spPr>
          <a:xfrm>
            <a:off x="457200" y="2286000"/>
            <a:ext cx="8123700" cy="4967700"/>
          </a:xfrm>
          <a:prstGeom prst="rect">
            <a:avLst/>
          </a:prstGeom>
        </p:spPr>
        <p:txBody>
          <a:bodyPr anchorCtr="0" anchor="t" bIns="91425" lIns="91425" rIns="91425" tIns="91425">
            <a:noAutofit/>
          </a:bodyPr>
          <a:lstStyle/>
          <a:p>
            <a:pPr lvl="0" rtl="0" algn="ctr">
              <a:spcBef>
                <a:spcPts val="0"/>
              </a:spcBef>
              <a:buNone/>
            </a:pPr>
            <a:r>
              <a:rPr lang="en-US" sz="4800">
                <a:latin typeface="Helvetica Neue"/>
                <a:ea typeface="Helvetica Neue"/>
                <a:cs typeface="Helvetica Neue"/>
                <a:sym typeface="Helvetica Neue"/>
              </a:rPr>
              <a:t>Photos with</a:t>
            </a:r>
          </a:p>
          <a:p>
            <a:pPr lvl="0" rtl="0" algn="ctr">
              <a:spcBef>
                <a:spcPts val="0"/>
              </a:spcBef>
              <a:buNone/>
            </a:pPr>
            <a:r>
              <a:rPr lang="en-US" sz="4800">
                <a:latin typeface="Helvetica Neue"/>
                <a:ea typeface="Helvetica Neue"/>
                <a:cs typeface="Helvetica Neue"/>
                <a:sym typeface="Helvetica Neue"/>
              </a:rPr>
              <a:t>the highest impact</a:t>
            </a:r>
          </a:p>
          <a:p>
            <a:pPr lvl="0" rtl="0" algn="ctr">
              <a:spcBef>
                <a:spcPts val="0"/>
              </a:spcBef>
              <a:buNone/>
            </a:pPr>
            <a:r>
              <a:rPr lang="en-US" sz="4800">
                <a:latin typeface="Helvetica Neue"/>
                <a:ea typeface="Helvetica Neue"/>
                <a:cs typeface="Helvetica Neue"/>
                <a:sym typeface="Helvetica Neue"/>
              </a:rPr>
              <a:t>feature the subject</a:t>
            </a:r>
          </a:p>
          <a:p>
            <a:pPr lvl="0" rtl="0" algn="ctr">
              <a:spcBef>
                <a:spcPts val="0"/>
              </a:spcBef>
              <a:buNone/>
            </a:pPr>
            <a:r>
              <a:rPr lang="en-US" sz="4800">
                <a:latin typeface="Helvetica Neue"/>
                <a:ea typeface="Helvetica Neue"/>
                <a:cs typeface="Helvetica Neue"/>
                <a:sym typeface="Helvetica Neue"/>
              </a:rPr>
              <a:t>big and bold.</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sp>
        <p:nvSpPr>
          <p:cNvPr id="53" name="Shape 53"/>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Start with the main subject’s head</a:t>
            </a:r>
          </a:p>
        </p:txBody>
      </p:sp>
      <p:pic>
        <p:nvPicPr>
          <p:cNvPr descr="C1DX4039milner-headshot" id="54" name="Shape 54"/>
          <p:cNvPicPr preferRelativeResize="0"/>
          <p:nvPr/>
        </p:nvPicPr>
        <p:blipFill>
          <a:blip r:embed="rId3">
            <a:alphaModFix/>
          </a:blip>
          <a:stretch>
            <a:fillRect/>
          </a:stretch>
        </p:blipFill>
        <p:spPr>
          <a:xfrm>
            <a:off x="2207199" y="1418525"/>
            <a:ext cx="4827450" cy="5198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Work your way out from there</a:t>
            </a:r>
          </a:p>
        </p:txBody>
      </p:sp>
      <p:pic>
        <p:nvPicPr>
          <p:cNvPr descr="C1DX4039milner-throw" id="60" name="Shape 60"/>
          <p:cNvPicPr preferRelativeResize="0"/>
          <p:nvPr/>
        </p:nvPicPr>
        <p:blipFill>
          <a:blip r:embed="rId3">
            <a:alphaModFix/>
          </a:blip>
          <a:stretch>
            <a:fillRect/>
          </a:stretch>
        </p:blipFill>
        <p:spPr>
          <a:xfrm>
            <a:off x="1980325" y="1522574"/>
            <a:ext cx="5768699" cy="4997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Keep adding more to your crop</a:t>
            </a:r>
          </a:p>
        </p:txBody>
      </p:sp>
      <p:pic>
        <p:nvPicPr>
          <p:cNvPr descr="C1DX4039milner-closeup" id="66" name="Shape 66"/>
          <p:cNvPicPr preferRelativeResize="0"/>
          <p:nvPr/>
        </p:nvPicPr>
        <p:blipFill>
          <a:blip r:embed="rId3">
            <a:alphaModFix/>
          </a:blip>
          <a:stretch>
            <a:fillRect/>
          </a:stretch>
        </p:blipFill>
        <p:spPr>
          <a:xfrm>
            <a:off x="1435100" y="1595450"/>
            <a:ext cx="6273800" cy="4940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And one step further out</a:t>
            </a:r>
          </a:p>
        </p:txBody>
      </p:sp>
      <p:pic>
        <p:nvPicPr>
          <p:cNvPr descr="C1DX4039milner-pitcher" id="72" name="Shape 72"/>
          <p:cNvPicPr preferRelativeResize="0"/>
          <p:nvPr/>
        </p:nvPicPr>
        <p:blipFill>
          <a:blip r:embed="rId3">
            <a:alphaModFix/>
          </a:blip>
          <a:stretch>
            <a:fillRect/>
          </a:stretch>
        </p:blipFill>
        <p:spPr>
          <a:xfrm>
            <a:off x="2771224" y="1646250"/>
            <a:ext cx="3945675" cy="48322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A final decision</a:t>
            </a:r>
          </a:p>
        </p:txBody>
      </p:sp>
      <p:pic>
        <p:nvPicPr>
          <p:cNvPr id="78" name="Shape 78"/>
          <p:cNvPicPr preferRelativeResize="0"/>
          <p:nvPr/>
        </p:nvPicPr>
        <p:blipFill>
          <a:blip r:embed="rId3">
            <a:alphaModFix/>
          </a:blip>
          <a:stretch>
            <a:fillRect/>
          </a:stretch>
        </p:blipFill>
        <p:spPr>
          <a:xfrm>
            <a:off x="2465775" y="1908151"/>
            <a:ext cx="4569400" cy="42523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