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embeddedFontLst>
    <p:embeddedFont>
      <p:font typeface="Garamond" panose="02020404030301010803" pitchFamily="18" charset="0"/>
      <p:regular r:id="rId13"/>
      <p:bold r:id="rId14"/>
      <p:italic r:id="rId15"/>
    </p:embeddedFont>
    <p:embeddedFont>
      <p:font typeface="Helvetica Neue"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3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27272"/>
              <a:buChar char="●"/>
              <a:defRPr sz="1100"/>
            </a:lvl1pPr>
            <a:lvl2pPr lvl="1">
              <a:spcBef>
                <a:spcPts val="0"/>
              </a:spcBef>
              <a:buSzPct val="127272"/>
              <a:buChar char="○"/>
              <a:defRPr sz="1100"/>
            </a:lvl2pPr>
            <a:lvl3pPr lvl="2">
              <a:spcBef>
                <a:spcPts val="0"/>
              </a:spcBef>
              <a:buSzPct val="127272"/>
              <a:buChar char="■"/>
              <a:defRPr sz="1100"/>
            </a:lvl3pPr>
            <a:lvl4pPr lvl="3">
              <a:spcBef>
                <a:spcPts val="0"/>
              </a:spcBef>
              <a:buSzPct val="127272"/>
              <a:buChar char="●"/>
              <a:defRPr sz="1100"/>
            </a:lvl4pPr>
            <a:lvl5pPr lvl="4">
              <a:spcBef>
                <a:spcPts val="0"/>
              </a:spcBef>
              <a:buSzPct val="127272"/>
              <a:buChar char="○"/>
              <a:defRPr sz="1100"/>
            </a:lvl5pPr>
            <a:lvl6pPr lvl="5">
              <a:spcBef>
                <a:spcPts val="0"/>
              </a:spcBef>
              <a:buSzPct val="127272"/>
              <a:buChar char="■"/>
              <a:defRPr sz="1100"/>
            </a:lvl6pPr>
            <a:lvl7pPr lvl="6">
              <a:spcBef>
                <a:spcPts val="0"/>
              </a:spcBef>
              <a:buSzPct val="127272"/>
              <a:buChar char="●"/>
              <a:defRPr sz="1100"/>
            </a:lvl7pPr>
            <a:lvl8pPr lvl="7">
              <a:spcBef>
                <a:spcPts val="0"/>
              </a:spcBef>
              <a:buSzPct val="127272"/>
              <a:buChar char="○"/>
              <a:defRPr sz="1100"/>
            </a:lvl8pPr>
            <a:lvl9pPr lvl="8">
              <a:spcBef>
                <a:spcPts val="0"/>
              </a:spcBef>
              <a:buSzPct val="127272"/>
              <a:buChar char="■"/>
              <a:defRPr sz="1100"/>
            </a:lvl9pPr>
          </a:lstStyle>
          <a:p>
            <a:endParaRPr/>
          </a:p>
        </p:txBody>
      </p:sp>
    </p:spTree>
    <p:extLst>
      <p:ext uri="{BB962C8B-B14F-4D97-AF65-F5344CB8AC3E}">
        <p14:creationId xmlns:p14="http://schemas.microsoft.com/office/powerpoint/2010/main" val="60855573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Shape 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 name="Shape 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97476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091273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 name="Shape 3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62486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 name="Shape 4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18015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 name="Shape 4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689209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6493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38714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US"/>
              <a:t>Toggle in and out of Quick Mask mode using the Q keyboard shortcut or by clicking on the icon below foreground/background colors in the bottom left under the tools.</a:t>
            </a:r>
          </a:p>
        </p:txBody>
      </p:sp>
    </p:spTree>
    <p:extLst>
      <p:ext uri="{BB962C8B-B14F-4D97-AF65-F5344CB8AC3E}">
        <p14:creationId xmlns:p14="http://schemas.microsoft.com/office/powerpoint/2010/main" val="2757622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US"/>
              <a:t>Going from a Selection to a Make a Work Path… is the only option at that point. After the Work Path is saved, then Save Path is available. The image of the Make Work Path icon is included above.</a:t>
            </a:r>
          </a:p>
        </p:txBody>
      </p:sp>
    </p:spTree>
    <p:extLst>
      <p:ext uri="{BB962C8B-B14F-4D97-AF65-F5344CB8AC3E}">
        <p14:creationId xmlns:p14="http://schemas.microsoft.com/office/powerpoint/2010/main" val="1774343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118267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2111123"/>
            <a:ext cx="7772400" cy="1546500"/>
          </a:xfrm>
          <a:prstGeom prst="rect">
            <a:avLst/>
          </a:prstGeom>
        </p:spPr>
        <p:txBody>
          <a:bodyPr wrap="square"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0" name="Shape 10"/>
          <p:cNvSpPr txBox="1">
            <a:spLocks noGrp="1"/>
          </p:cNvSpPr>
          <p:nvPr>
            <p:ph type="subTitle" idx="1"/>
          </p:nvPr>
        </p:nvSpPr>
        <p:spPr>
          <a:xfrm>
            <a:off x="685800" y="3786738"/>
            <a:ext cx="7772400" cy="1046400"/>
          </a:xfrm>
          <a:prstGeom prst="rect">
            <a:avLst/>
          </a:prstGeom>
        </p:spPr>
        <p:txBody>
          <a:bodyPr wrap="square" lIns="91425" tIns="91425" rIns="91425" bIns="91425" anchor="t" anchorCtr="0"/>
          <a:lstStyle>
            <a:lvl1pPr lvl="0" algn="ctr">
              <a:spcBef>
                <a:spcPts val="0"/>
              </a:spcBef>
              <a:buClr>
                <a:schemeClr val="dk2"/>
              </a:buClr>
              <a:buNone/>
              <a:defRPr>
                <a:solidFill>
                  <a:schemeClr val="dk2"/>
                </a:solidFill>
              </a:defRPr>
            </a:lvl1pPr>
            <a:lvl2pPr lvl="1" algn="ctr">
              <a:spcBef>
                <a:spcPts val="0"/>
              </a:spcBef>
              <a:buClr>
                <a:schemeClr val="dk2"/>
              </a:buClr>
              <a:buSzPct val="100000"/>
              <a:buNone/>
              <a:defRPr sz="3000">
                <a:solidFill>
                  <a:schemeClr val="dk2"/>
                </a:solidFill>
              </a:defRPr>
            </a:lvl2pPr>
            <a:lvl3pPr lvl="2" algn="ctr">
              <a:spcBef>
                <a:spcPts val="0"/>
              </a:spcBef>
              <a:buClr>
                <a:schemeClr val="dk2"/>
              </a:buClr>
              <a:buSzPct val="100000"/>
              <a:buNone/>
              <a:defRPr sz="3000">
                <a:solidFill>
                  <a:schemeClr val="dk2"/>
                </a:solidFill>
              </a:defRPr>
            </a:lvl3pPr>
            <a:lvl4pPr lvl="3" algn="ctr">
              <a:spcBef>
                <a:spcPts val="0"/>
              </a:spcBef>
              <a:buClr>
                <a:schemeClr val="dk2"/>
              </a:buClr>
              <a:buSzPct val="100000"/>
              <a:buNone/>
              <a:defRPr sz="3000">
                <a:solidFill>
                  <a:schemeClr val="dk2"/>
                </a:solidFill>
              </a:defRPr>
            </a:lvl4pPr>
            <a:lvl5pPr lvl="4" algn="ctr">
              <a:spcBef>
                <a:spcPts val="0"/>
              </a:spcBef>
              <a:buClr>
                <a:schemeClr val="dk2"/>
              </a:buClr>
              <a:buSzPct val="100000"/>
              <a:buNone/>
              <a:defRPr sz="3000">
                <a:solidFill>
                  <a:schemeClr val="dk2"/>
                </a:solidFill>
              </a:defRPr>
            </a:lvl5pPr>
            <a:lvl6pPr lvl="5" algn="ctr">
              <a:spcBef>
                <a:spcPts val="0"/>
              </a:spcBef>
              <a:buClr>
                <a:schemeClr val="dk2"/>
              </a:buClr>
              <a:buSzPct val="100000"/>
              <a:buNone/>
              <a:defRPr sz="3000">
                <a:solidFill>
                  <a:schemeClr val="dk2"/>
                </a:solidFill>
              </a:defRPr>
            </a:lvl6pPr>
            <a:lvl7pPr lvl="6" algn="ctr">
              <a:spcBef>
                <a:spcPts val="0"/>
              </a:spcBef>
              <a:buClr>
                <a:schemeClr val="dk2"/>
              </a:buClr>
              <a:buSzPct val="100000"/>
              <a:buNone/>
              <a:defRPr sz="3000">
                <a:solidFill>
                  <a:schemeClr val="dk2"/>
                </a:solidFill>
              </a:defRPr>
            </a:lvl7pPr>
            <a:lvl8pPr lvl="7" algn="ctr">
              <a:spcBef>
                <a:spcPts val="0"/>
              </a:spcBef>
              <a:buClr>
                <a:schemeClr val="dk2"/>
              </a:buClr>
              <a:buSzPct val="100000"/>
              <a:buNone/>
              <a:defRPr sz="3000">
                <a:solidFill>
                  <a:schemeClr val="dk2"/>
                </a:solidFill>
              </a:defRPr>
            </a:lvl8pPr>
            <a:lvl9pPr lvl="8"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457200" y="274638"/>
            <a:ext cx="8229600" cy="11430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3" name="Shape 13"/>
          <p:cNvSpPr txBox="1">
            <a:spLocks noGrp="1"/>
          </p:cNvSpPr>
          <p:nvPr>
            <p:ph type="body" idx="1"/>
          </p:nvPr>
        </p:nvSpPr>
        <p:spPr>
          <a:xfrm>
            <a:off x="457200" y="1600200"/>
            <a:ext cx="8229600" cy="4967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74638"/>
            <a:ext cx="8229600" cy="11430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6" name="Shape 16"/>
          <p:cNvSpPr txBox="1">
            <a:spLocks noGrp="1"/>
          </p:cNvSpPr>
          <p:nvPr>
            <p:ph type="body" idx="1"/>
          </p:nvPr>
        </p:nvSpPr>
        <p:spPr>
          <a:xfrm>
            <a:off x="457200" y="1600200"/>
            <a:ext cx="3994500" cy="4967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7" name="Shape 17"/>
          <p:cNvSpPr txBox="1">
            <a:spLocks noGrp="1"/>
          </p:cNvSpPr>
          <p:nvPr>
            <p:ph type="body" idx="2"/>
          </p:nvPr>
        </p:nvSpPr>
        <p:spPr>
          <a:xfrm>
            <a:off x="4692274" y="1600200"/>
            <a:ext cx="3994500" cy="4967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74638"/>
            <a:ext cx="8229600" cy="11430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0"/>
        <p:cNvGrpSpPr/>
        <p:nvPr/>
      </p:nvGrpSpPr>
      <p:grpSpPr>
        <a:xfrm>
          <a:off x="0" y="0"/>
          <a:ext cx="0" cy="0"/>
          <a:chOff x="0" y="0"/>
          <a:chExt cx="0" cy="0"/>
        </a:xfrm>
      </p:grpSpPr>
      <p:sp>
        <p:nvSpPr>
          <p:cNvPr id="21" name="Shape 21"/>
          <p:cNvSpPr txBox="1">
            <a:spLocks noGrp="1"/>
          </p:cNvSpPr>
          <p:nvPr>
            <p:ph type="body" idx="1"/>
          </p:nvPr>
        </p:nvSpPr>
        <p:spPr>
          <a:xfrm>
            <a:off x="457200" y="5875079"/>
            <a:ext cx="8229600" cy="692700"/>
          </a:xfrm>
          <a:prstGeom prst="rect">
            <a:avLst/>
          </a:prstGeom>
        </p:spPr>
        <p:txBody>
          <a:bodyPr wrap="square" lIns="91425" tIns="91425" rIns="91425" bIns="91425" anchor="t" anchorCtr="0"/>
          <a:lstStyle>
            <a:lvl1pPr lvl="0"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JEA">
    <p:bg>
      <p:bgPr>
        <a:solidFill>
          <a:schemeClr val="lt1"/>
        </a:solidFill>
        <a:effectLst/>
      </p:bgPr>
    </p:bg>
    <p:spTree>
      <p:nvGrpSpPr>
        <p:cNvPr id="1" name="Shape 2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8"/>
            <a:ext cx="8229600" cy="1143000"/>
          </a:xfrm>
          <a:prstGeom prst="rect">
            <a:avLst/>
          </a:prstGeom>
          <a:noFill/>
          <a:ln>
            <a:noFill/>
          </a:ln>
        </p:spPr>
        <p:txBody>
          <a:bodyPr wrap="square" lIns="91425" tIns="91425" rIns="91425" bIns="91425" anchor="b" anchorCtr="0"/>
          <a:lstStyle>
            <a:lvl1pPr lvl="0">
              <a:spcBef>
                <a:spcPts val="0"/>
              </a:spcBef>
              <a:buClr>
                <a:schemeClr val="dk1"/>
              </a:buClr>
              <a:buSzPct val="100000"/>
              <a:buNone/>
              <a:defRPr sz="3600" b="1">
                <a:solidFill>
                  <a:schemeClr val="dk1"/>
                </a:solidFill>
              </a:defRPr>
            </a:lvl1pPr>
            <a:lvl2pPr lvl="1">
              <a:spcBef>
                <a:spcPts val="0"/>
              </a:spcBef>
              <a:buClr>
                <a:schemeClr val="dk1"/>
              </a:buClr>
              <a:buSzPct val="100000"/>
              <a:buNone/>
              <a:defRPr sz="3600" b="1">
                <a:solidFill>
                  <a:schemeClr val="dk1"/>
                </a:solidFill>
              </a:defRPr>
            </a:lvl2pPr>
            <a:lvl3pPr lvl="2">
              <a:spcBef>
                <a:spcPts val="0"/>
              </a:spcBef>
              <a:buClr>
                <a:schemeClr val="dk1"/>
              </a:buClr>
              <a:buSzPct val="100000"/>
              <a:buNone/>
              <a:defRPr sz="3600" b="1">
                <a:solidFill>
                  <a:schemeClr val="dk1"/>
                </a:solidFill>
              </a:defRPr>
            </a:lvl3pPr>
            <a:lvl4pPr lvl="3">
              <a:spcBef>
                <a:spcPts val="0"/>
              </a:spcBef>
              <a:buClr>
                <a:schemeClr val="dk1"/>
              </a:buClr>
              <a:buSzPct val="100000"/>
              <a:buNone/>
              <a:defRPr sz="3600" b="1">
                <a:solidFill>
                  <a:schemeClr val="dk1"/>
                </a:solidFill>
              </a:defRPr>
            </a:lvl4pPr>
            <a:lvl5pPr lvl="4">
              <a:spcBef>
                <a:spcPts val="0"/>
              </a:spcBef>
              <a:buClr>
                <a:schemeClr val="dk1"/>
              </a:buClr>
              <a:buSzPct val="100000"/>
              <a:buNone/>
              <a:defRPr sz="3600" b="1">
                <a:solidFill>
                  <a:schemeClr val="dk1"/>
                </a:solidFill>
              </a:defRPr>
            </a:lvl5pPr>
            <a:lvl6pPr lvl="5">
              <a:spcBef>
                <a:spcPts val="0"/>
              </a:spcBef>
              <a:buClr>
                <a:schemeClr val="dk1"/>
              </a:buClr>
              <a:buSzPct val="100000"/>
              <a:buNone/>
              <a:defRPr sz="3600" b="1">
                <a:solidFill>
                  <a:schemeClr val="dk1"/>
                </a:solidFill>
              </a:defRPr>
            </a:lvl6pPr>
            <a:lvl7pPr lvl="6">
              <a:spcBef>
                <a:spcPts val="0"/>
              </a:spcBef>
              <a:buClr>
                <a:schemeClr val="dk1"/>
              </a:buClr>
              <a:buSzPct val="100000"/>
              <a:buNone/>
              <a:defRPr sz="3600" b="1">
                <a:solidFill>
                  <a:schemeClr val="dk1"/>
                </a:solidFill>
              </a:defRPr>
            </a:lvl7pPr>
            <a:lvl8pPr lvl="7">
              <a:spcBef>
                <a:spcPts val="0"/>
              </a:spcBef>
              <a:buClr>
                <a:schemeClr val="dk1"/>
              </a:buClr>
              <a:buSzPct val="100000"/>
              <a:buNone/>
              <a:defRPr sz="3600" b="1">
                <a:solidFill>
                  <a:schemeClr val="dk1"/>
                </a:solidFill>
              </a:defRPr>
            </a:lvl8pPr>
            <a:lvl9pPr lvl="8">
              <a:spcBef>
                <a:spcPts val="0"/>
              </a:spcBef>
              <a:buClr>
                <a:schemeClr val="dk1"/>
              </a:buClr>
              <a:buSzPct val="100000"/>
              <a:buNone/>
              <a:defRPr sz="3600" b="1">
                <a:solidFill>
                  <a:schemeClr val="dk1"/>
                </a:solidFill>
              </a:defRPr>
            </a:lvl9pPr>
          </a:lstStyle>
          <a:p>
            <a:endParaRPr/>
          </a:p>
        </p:txBody>
      </p:sp>
      <p:sp>
        <p:nvSpPr>
          <p:cNvPr id="7" name="Shape 7"/>
          <p:cNvSpPr txBox="1">
            <a:spLocks noGrp="1"/>
          </p:cNvSpPr>
          <p:nvPr>
            <p:ph type="body" idx="1"/>
          </p:nvPr>
        </p:nvSpPr>
        <p:spPr>
          <a:xfrm>
            <a:off x="457200" y="1600200"/>
            <a:ext cx="8229600" cy="4967700"/>
          </a:xfrm>
          <a:prstGeom prst="rect">
            <a:avLst/>
          </a:prstGeom>
          <a:noFill/>
          <a:ln>
            <a:noFill/>
          </a:ln>
        </p:spPr>
        <p:txBody>
          <a:bodyPr wrap="square" lIns="91425" tIns="91425" rIns="91425" bIns="91425" anchor="t" anchorCtr="0"/>
          <a:lstStyle>
            <a:lvl1pPr lvl="0">
              <a:spcBef>
                <a:spcPts val="600"/>
              </a:spcBef>
              <a:buClr>
                <a:schemeClr val="dk1"/>
              </a:buClr>
              <a:buSzPct val="100000"/>
              <a:buChar char="●"/>
              <a:defRPr sz="3000">
                <a:solidFill>
                  <a:schemeClr val="dk1"/>
                </a:solidFill>
              </a:defRPr>
            </a:lvl1pPr>
            <a:lvl2pPr lvl="1">
              <a:spcBef>
                <a:spcPts val="480"/>
              </a:spcBef>
              <a:buClr>
                <a:schemeClr val="dk1"/>
              </a:buClr>
              <a:buSzPct val="100000"/>
              <a:buChar char="○"/>
              <a:defRPr sz="2400">
                <a:solidFill>
                  <a:schemeClr val="dk1"/>
                </a:solidFill>
              </a:defRPr>
            </a:lvl2pPr>
            <a:lvl3pPr lvl="2">
              <a:spcBef>
                <a:spcPts val="480"/>
              </a:spcBef>
              <a:buClr>
                <a:schemeClr val="dk1"/>
              </a:buClr>
              <a:buSzPct val="100000"/>
              <a:buChar char="■"/>
              <a:defRPr sz="2400">
                <a:solidFill>
                  <a:schemeClr val="dk1"/>
                </a:solidFill>
              </a:defRPr>
            </a:lvl3pPr>
            <a:lvl4pPr lvl="3">
              <a:spcBef>
                <a:spcPts val="360"/>
              </a:spcBef>
              <a:buClr>
                <a:schemeClr val="dk1"/>
              </a:buClr>
              <a:buSzPct val="100000"/>
              <a:buChar char="●"/>
              <a:defRPr sz="1800">
                <a:solidFill>
                  <a:schemeClr val="dk1"/>
                </a:solidFill>
              </a:defRPr>
            </a:lvl4pPr>
            <a:lvl5pPr lvl="4">
              <a:spcBef>
                <a:spcPts val="360"/>
              </a:spcBef>
              <a:buClr>
                <a:schemeClr val="dk1"/>
              </a:buClr>
              <a:buSzPct val="100000"/>
              <a:buChar char="○"/>
              <a:defRPr sz="1800">
                <a:solidFill>
                  <a:schemeClr val="dk1"/>
                </a:solidFill>
              </a:defRPr>
            </a:lvl5pPr>
            <a:lvl6pPr lvl="5">
              <a:spcBef>
                <a:spcPts val="360"/>
              </a:spcBef>
              <a:buClr>
                <a:schemeClr val="dk1"/>
              </a:buClr>
              <a:buSzPct val="100000"/>
              <a:buChar char="■"/>
              <a:defRPr sz="1800">
                <a:solidFill>
                  <a:schemeClr val="dk1"/>
                </a:solidFill>
              </a:defRPr>
            </a:lvl6pPr>
            <a:lvl7pPr lvl="6">
              <a:spcBef>
                <a:spcPts val="360"/>
              </a:spcBef>
              <a:buClr>
                <a:schemeClr val="dk1"/>
              </a:buClr>
              <a:buSzPct val="100000"/>
              <a:buChar char="●"/>
              <a:defRPr sz="1800">
                <a:solidFill>
                  <a:schemeClr val="dk1"/>
                </a:solidFill>
              </a:defRPr>
            </a:lvl7pPr>
            <a:lvl8pPr lvl="7">
              <a:spcBef>
                <a:spcPts val="360"/>
              </a:spcBef>
              <a:buClr>
                <a:schemeClr val="dk1"/>
              </a:buClr>
              <a:buSzPct val="100000"/>
              <a:buChar char="○"/>
              <a:defRPr sz="1800">
                <a:solidFill>
                  <a:schemeClr val="dk1"/>
                </a:solidFill>
              </a:defRPr>
            </a:lvl8pPr>
            <a:lvl9pPr lvl="8">
              <a:spcBef>
                <a:spcPts val="360"/>
              </a:spcBef>
              <a:buClr>
                <a:schemeClr val="dk1"/>
              </a:buClr>
              <a:buSzPct val="100000"/>
              <a:buChar char="■"/>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pic>
        <p:nvPicPr>
          <p:cNvPr id="28" name="Shape 28" descr="curriculum-background.jpg"/>
          <p:cNvPicPr preferRelativeResize="0"/>
          <p:nvPr/>
        </p:nvPicPr>
        <p:blipFill>
          <a:blip r:embed="rId3">
            <a:alphaModFix/>
          </a:blip>
          <a:stretch>
            <a:fillRect/>
          </a:stretch>
        </p:blipFill>
        <p:spPr>
          <a:xfrm>
            <a:off x="0" y="60158"/>
            <a:ext cx="9144002" cy="6737686"/>
          </a:xfrm>
          <a:prstGeom prst="rect">
            <a:avLst/>
          </a:prstGeom>
          <a:noFill/>
          <a:ln>
            <a:noFill/>
          </a:ln>
        </p:spPr>
      </p:pic>
      <p:sp>
        <p:nvSpPr>
          <p:cNvPr id="29" name="Shape 29"/>
          <p:cNvSpPr txBox="1"/>
          <p:nvPr/>
        </p:nvSpPr>
        <p:spPr>
          <a:xfrm>
            <a:off x="-12750" y="1309575"/>
            <a:ext cx="9144000" cy="3693300"/>
          </a:xfrm>
          <a:prstGeom prst="rect">
            <a:avLst/>
          </a:prstGeom>
          <a:noFill/>
          <a:ln>
            <a:noFill/>
          </a:ln>
        </p:spPr>
        <p:txBody>
          <a:bodyPr wrap="square" lIns="91425" tIns="91425" rIns="91425" bIns="91425" anchor="ctr" anchorCtr="0">
            <a:noAutofit/>
          </a:bodyPr>
          <a:lstStyle/>
          <a:p>
            <a:pPr lvl="0" algn="ctr">
              <a:spcBef>
                <a:spcPts val="0"/>
              </a:spcBef>
              <a:buNone/>
            </a:pPr>
            <a:r>
              <a:rPr lang="en-US" sz="9600">
                <a:latin typeface="Garamond"/>
                <a:ea typeface="Garamond"/>
                <a:cs typeface="Garamond"/>
                <a:sym typeface="Garamond"/>
              </a:rPr>
              <a:t>Making Selections in Photoshop</a:t>
            </a:r>
          </a:p>
        </p:txBody>
      </p:sp>
      <p:sp>
        <p:nvSpPr>
          <p:cNvPr id="30" name="Shape 30"/>
          <p:cNvSpPr txBox="1"/>
          <p:nvPr/>
        </p:nvSpPr>
        <p:spPr>
          <a:xfrm>
            <a:off x="-12750" y="5174600"/>
            <a:ext cx="9144000" cy="1321500"/>
          </a:xfrm>
          <a:prstGeom prst="rect">
            <a:avLst/>
          </a:prstGeom>
          <a:noFill/>
          <a:ln>
            <a:noFill/>
          </a:ln>
        </p:spPr>
        <p:txBody>
          <a:bodyPr wrap="square" lIns="91425" tIns="91425" rIns="91425" bIns="91425" anchor="t" anchorCtr="0">
            <a:noAutofit/>
          </a:bodyPr>
          <a:lstStyle/>
          <a:p>
            <a:pPr lvl="0" algn="ctr">
              <a:spcBef>
                <a:spcPts val="0"/>
              </a:spcBef>
              <a:buNone/>
            </a:pPr>
            <a:r>
              <a:rPr lang="en-US" sz="3000">
                <a:latin typeface="Helvetica Neue"/>
                <a:ea typeface="Helvetica Neue"/>
                <a:cs typeface="Helvetica Neue"/>
                <a:sym typeface="Helvetica Neue"/>
              </a:rPr>
              <a:t>Photojournalism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74638"/>
            <a:ext cx="8229600" cy="1143000"/>
          </a:xfrm>
          <a:prstGeom prst="rect">
            <a:avLst/>
          </a:prstGeom>
        </p:spPr>
        <p:txBody>
          <a:bodyPr wrap="square" lIns="91425" tIns="91425" rIns="91425" bIns="91425" anchor="b" anchorCtr="0">
            <a:noAutofit/>
          </a:bodyPr>
          <a:lstStyle/>
          <a:p>
            <a:pPr lvl="0" rtl="0">
              <a:spcBef>
                <a:spcPts val="0"/>
              </a:spcBef>
              <a:buNone/>
            </a:pPr>
            <a:r>
              <a:rPr lang="en-US">
                <a:latin typeface="Helvetica Neue"/>
                <a:ea typeface="Helvetica Neue"/>
                <a:cs typeface="Helvetica Neue"/>
                <a:sym typeface="Helvetica Neue"/>
              </a:rPr>
              <a:t>Your Turn</a:t>
            </a:r>
          </a:p>
        </p:txBody>
      </p:sp>
      <p:sp>
        <p:nvSpPr>
          <p:cNvPr id="98" name="Shape 98"/>
          <p:cNvSpPr txBox="1">
            <a:spLocks noGrp="1"/>
          </p:cNvSpPr>
          <p:nvPr>
            <p:ph type="body" idx="1"/>
          </p:nvPr>
        </p:nvSpPr>
        <p:spPr>
          <a:xfrm>
            <a:off x="457200" y="1600200"/>
            <a:ext cx="8229600" cy="4967700"/>
          </a:xfrm>
          <a:prstGeom prst="rect">
            <a:avLst/>
          </a:prstGeom>
        </p:spPr>
        <p:txBody>
          <a:bodyPr wrap="square" lIns="91425" tIns="91425" rIns="91425" bIns="91425" anchor="t" anchorCtr="0">
            <a:noAutofit/>
          </a:bodyPr>
          <a:lstStyle/>
          <a:p>
            <a:pPr lvl="0" rtl="0">
              <a:spcBef>
                <a:spcPts val="0"/>
              </a:spcBef>
              <a:buNone/>
            </a:pPr>
            <a:r>
              <a:rPr lang="en-US">
                <a:latin typeface="Helvetica Neue"/>
                <a:ea typeface="Helvetica Neue"/>
                <a:cs typeface="Helvetica Neue"/>
                <a:sym typeface="Helvetica Neue"/>
              </a:rPr>
              <a:t>The assignment is to turn in FIVE images, four demonstrating each of the selection methods and a FIFTH which may combine the use of some or all of these to create the best possible selection with that selection saved as a Path.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8"/>
            <a:ext cx="8229600" cy="1143000"/>
          </a:xfrm>
          <a:prstGeom prst="rect">
            <a:avLst/>
          </a:prstGeom>
        </p:spPr>
        <p:txBody>
          <a:bodyPr wrap="square" lIns="91425" tIns="91425" rIns="91425" bIns="91425" anchor="b" anchorCtr="0">
            <a:noAutofit/>
          </a:bodyPr>
          <a:lstStyle/>
          <a:p>
            <a:pPr lvl="0">
              <a:spcBef>
                <a:spcPts val="0"/>
              </a:spcBef>
              <a:buNone/>
            </a:pPr>
            <a:r>
              <a:rPr lang="en-US">
                <a:latin typeface="Helvetica Neue"/>
                <a:ea typeface="Helvetica Neue"/>
                <a:cs typeface="Helvetica Neue"/>
                <a:sym typeface="Helvetica Neue"/>
              </a:rPr>
              <a:t>Choosing a sample image</a:t>
            </a:r>
          </a:p>
        </p:txBody>
      </p:sp>
      <p:sp>
        <p:nvSpPr>
          <p:cNvPr id="36" name="Shape 36"/>
          <p:cNvSpPr txBox="1">
            <a:spLocks noGrp="1"/>
          </p:cNvSpPr>
          <p:nvPr>
            <p:ph type="body" idx="1"/>
          </p:nvPr>
        </p:nvSpPr>
        <p:spPr>
          <a:xfrm>
            <a:off x="457200" y="1600200"/>
            <a:ext cx="8229600" cy="4967700"/>
          </a:xfrm>
          <a:prstGeom prst="rect">
            <a:avLst/>
          </a:prstGeom>
        </p:spPr>
        <p:txBody>
          <a:bodyPr wrap="square" lIns="91425" tIns="91425" rIns="91425" bIns="91425" anchor="t" anchorCtr="0">
            <a:noAutofit/>
          </a:bodyPr>
          <a:lstStyle/>
          <a:p>
            <a:pPr lvl="0">
              <a:spcBef>
                <a:spcPts val="0"/>
              </a:spcBef>
              <a:buNone/>
            </a:pPr>
            <a:r>
              <a:rPr lang="en-US">
                <a:latin typeface="Helvetica Neue"/>
                <a:ea typeface="Helvetica Neue"/>
                <a:cs typeface="Helvetica Neue"/>
                <a:sym typeface="Helvetica Neue"/>
              </a:rPr>
              <a:t>Choose an image to practice with that has high contrast between the subject and the background.</a:t>
            </a:r>
          </a:p>
        </p:txBody>
      </p:sp>
      <p:pic>
        <p:nvPicPr>
          <p:cNvPr id="37" name="Shape 37"/>
          <p:cNvPicPr preferRelativeResize="0"/>
          <p:nvPr/>
        </p:nvPicPr>
        <p:blipFill>
          <a:blip r:embed="rId3">
            <a:alphaModFix/>
          </a:blip>
          <a:stretch>
            <a:fillRect/>
          </a:stretch>
        </p:blipFill>
        <p:spPr>
          <a:xfrm>
            <a:off x="3750475" y="2934600"/>
            <a:ext cx="4750600" cy="3562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74638"/>
            <a:ext cx="8229600" cy="1143000"/>
          </a:xfrm>
          <a:prstGeom prst="rect">
            <a:avLst/>
          </a:prstGeom>
        </p:spPr>
        <p:txBody>
          <a:bodyPr wrap="square" lIns="91425" tIns="91425" rIns="91425" bIns="91425" anchor="b" anchorCtr="0">
            <a:noAutofit/>
          </a:bodyPr>
          <a:lstStyle/>
          <a:p>
            <a:pPr lvl="0" rtl="0">
              <a:spcBef>
                <a:spcPts val="0"/>
              </a:spcBef>
              <a:buNone/>
            </a:pPr>
            <a:r>
              <a:rPr lang="en-US">
                <a:latin typeface="Helvetica Neue"/>
                <a:ea typeface="Helvetica Neue"/>
                <a:cs typeface="Helvetica Neue"/>
                <a:sym typeface="Helvetica Neue"/>
              </a:rPr>
              <a:t>Magic Wand tool</a:t>
            </a:r>
          </a:p>
        </p:txBody>
      </p:sp>
      <p:sp>
        <p:nvSpPr>
          <p:cNvPr id="43" name="Shape 43"/>
          <p:cNvSpPr txBox="1">
            <a:spLocks noGrp="1"/>
          </p:cNvSpPr>
          <p:nvPr>
            <p:ph type="body" idx="1"/>
          </p:nvPr>
        </p:nvSpPr>
        <p:spPr>
          <a:xfrm>
            <a:off x="457200" y="1600200"/>
            <a:ext cx="3924300" cy="4967700"/>
          </a:xfrm>
          <a:prstGeom prst="rect">
            <a:avLst/>
          </a:prstGeom>
        </p:spPr>
        <p:txBody>
          <a:bodyPr wrap="square" lIns="91425" tIns="91425" rIns="91425" bIns="91425" anchor="t" anchorCtr="0">
            <a:noAutofit/>
          </a:bodyPr>
          <a:lstStyle/>
          <a:p>
            <a:pPr lvl="0">
              <a:spcBef>
                <a:spcPts val="0"/>
              </a:spcBef>
              <a:buNone/>
            </a:pPr>
            <a:r>
              <a:rPr lang="en-US" sz="2400">
                <a:latin typeface="Helvetica Neue"/>
                <a:ea typeface="Helvetica Neue"/>
                <a:cs typeface="Helvetica Neue"/>
                <a:sym typeface="Helvetica Neue"/>
              </a:rPr>
              <a:t>A very quick way to make a selection is the Quick Selection Tool or the Magic Wand Tool. Both of these use contrast detection to find the edge.</a:t>
            </a:r>
          </a:p>
          <a:p>
            <a:pPr lvl="0">
              <a:spcBef>
                <a:spcPts val="0"/>
              </a:spcBef>
              <a:buNone/>
            </a:pPr>
            <a:endParaRPr sz="2400">
              <a:latin typeface="Helvetica Neue"/>
              <a:ea typeface="Helvetica Neue"/>
              <a:cs typeface="Helvetica Neue"/>
              <a:sym typeface="Helvetica Neue"/>
            </a:endParaRPr>
          </a:p>
          <a:p>
            <a:pPr lvl="0" rtl="0">
              <a:spcBef>
                <a:spcPts val="0"/>
              </a:spcBef>
              <a:buNone/>
            </a:pPr>
            <a:r>
              <a:rPr lang="en-US" sz="2400">
                <a:latin typeface="Helvetica Neue"/>
                <a:ea typeface="Helvetica Neue"/>
                <a:cs typeface="Helvetica Neue"/>
                <a:sym typeface="Helvetica Neue"/>
              </a:rPr>
              <a:t>HINT: change the size of a tool using the square bracket keys located above the Return key on the keyboard.</a:t>
            </a:r>
          </a:p>
        </p:txBody>
      </p:sp>
      <p:pic>
        <p:nvPicPr>
          <p:cNvPr id="44" name="Shape 44"/>
          <p:cNvPicPr preferRelativeResize="0"/>
          <p:nvPr/>
        </p:nvPicPr>
        <p:blipFill>
          <a:blip r:embed="rId3">
            <a:alphaModFix/>
          </a:blip>
          <a:stretch>
            <a:fillRect/>
          </a:stretch>
        </p:blipFill>
        <p:spPr>
          <a:xfrm>
            <a:off x="4533900" y="1570038"/>
            <a:ext cx="4457700" cy="2187828"/>
          </a:xfrm>
          <a:prstGeom prst="rect">
            <a:avLst/>
          </a:prstGeom>
          <a:noFill/>
          <a:ln>
            <a:noFill/>
          </a:ln>
        </p:spPr>
      </p:pic>
      <p:sp>
        <p:nvSpPr>
          <p:cNvPr id="45" name="Shape 45"/>
          <p:cNvSpPr txBox="1">
            <a:spLocks noGrp="1"/>
          </p:cNvSpPr>
          <p:nvPr>
            <p:ph type="body" idx="1"/>
          </p:nvPr>
        </p:nvSpPr>
        <p:spPr>
          <a:xfrm>
            <a:off x="4800600" y="4286250"/>
            <a:ext cx="3924300" cy="2255700"/>
          </a:xfrm>
          <a:prstGeom prst="rect">
            <a:avLst/>
          </a:prstGeom>
        </p:spPr>
        <p:txBody>
          <a:bodyPr wrap="square" lIns="91425" tIns="91425" rIns="91425" bIns="91425" anchor="t" anchorCtr="0">
            <a:noAutofit/>
          </a:bodyPr>
          <a:lstStyle/>
          <a:p>
            <a:pPr lvl="0" rtl="0">
              <a:spcBef>
                <a:spcPts val="0"/>
              </a:spcBef>
              <a:buNone/>
            </a:pPr>
            <a:r>
              <a:rPr lang="en-US" sz="2400">
                <a:latin typeface="Helvetica Neue"/>
                <a:ea typeface="Helvetica Neue"/>
                <a:cs typeface="Helvetica Neue"/>
                <a:sym typeface="Helvetica Neue"/>
              </a:rPr>
              <a:t>HINT 2: Hold down the Option key on the keyboard to change from adding to subtracting from a selection.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8"/>
            <a:ext cx="8229600" cy="1143000"/>
          </a:xfrm>
          <a:prstGeom prst="rect">
            <a:avLst/>
          </a:prstGeom>
        </p:spPr>
        <p:txBody>
          <a:bodyPr wrap="square" lIns="91425" tIns="91425" rIns="91425" bIns="91425" anchor="b" anchorCtr="0">
            <a:noAutofit/>
          </a:bodyPr>
          <a:lstStyle/>
          <a:p>
            <a:pPr lvl="0" rtl="0">
              <a:spcBef>
                <a:spcPts val="0"/>
              </a:spcBef>
              <a:buNone/>
            </a:pPr>
            <a:r>
              <a:rPr lang="en-US">
                <a:latin typeface="Helvetica Neue"/>
                <a:ea typeface="Helvetica Neue"/>
                <a:cs typeface="Helvetica Neue"/>
                <a:sym typeface="Helvetica Neue"/>
              </a:rPr>
              <a:t>Magnetic lasso tool</a:t>
            </a:r>
          </a:p>
        </p:txBody>
      </p:sp>
      <p:sp>
        <p:nvSpPr>
          <p:cNvPr id="51" name="Shape 51"/>
          <p:cNvSpPr txBox="1">
            <a:spLocks noGrp="1"/>
          </p:cNvSpPr>
          <p:nvPr>
            <p:ph type="body" idx="1"/>
          </p:nvPr>
        </p:nvSpPr>
        <p:spPr>
          <a:xfrm>
            <a:off x="457200" y="1600200"/>
            <a:ext cx="3924300" cy="4967700"/>
          </a:xfrm>
          <a:prstGeom prst="rect">
            <a:avLst/>
          </a:prstGeom>
        </p:spPr>
        <p:txBody>
          <a:bodyPr wrap="square" lIns="91425" tIns="91425" rIns="91425" bIns="91425" anchor="t" anchorCtr="0">
            <a:noAutofit/>
          </a:bodyPr>
          <a:lstStyle/>
          <a:p>
            <a:pPr lvl="0" rtl="0">
              <a:spcBef>
                <a:spcPts val="0"/>
              </a:spcBef>
              <a:buNone/>
            </a:pPr>
            <a:r>
              <a:rPr lang="en-US">
                <a:latin typeface="Helvetica Neue"/>
                <a:ea typeface="Helvetica Neue"/>
                <a:cs typeface="Helvetica Neue"/>
                <a:sym typeface="Helvetica Neue"/>
              </a:rPr>
              <a:t>Photoshop automatically detects the difference in contrast as you guide your mouse near the edge of the subject.</a:t>
            </a:r>
          </a:p>
        </p:txBody>
      </p:sp>
      <p:pic>
        <p:nvPicPr>
          <p:cNvPr id="52" name="Shape 52"/>
          <p:cNvPicPr preferRelativeResize="0"/>
          <p:nvPr/>
        </p:nvPicPr>
        <p:blipFill>
          <a:blip r:embed="rId3">
            <a:alphaModFix/>
          </a:blip>
          <a:stretch>
            <a:fillRect/>
          </a:stretch>
        </p:blipFill>
        <p:spPr>
          <a:xfrm>
            <a:off x="4574400" y="669350"/>
            <a:ext cx="4495800" cy="3352800"/>
          </a:xfrm>
          <a:prstGeom prst="rect">
            <a:avLst/>
          </a:prstGeom>
          <a:noFill/>
          <a:ln>
            <a:noFill/>
          </a:ln>
        </p:spPr>
      </p:pic>
      <p:pic>
        <p:nvPicPr>
          <p:cNvPr id="53" name="Shape 53"/>
          <p:cNvPicPr preferRelativeResize="0"/>
          <p:nvPr/>
        </p:nvPicPr>
        <p:blipFill>
          <a:blip r:embed="rId4">
            <a:alphaModFix/>
          </a:blip>
          <a:stretch>
            <a:fillRect/>
          </a:stretch>
        </p:blipFill>
        <p:spPr>
          <a:xfrm>
            <a:off x="4533900" y="4174550"/>
            <a:ext cx="3209355" cy="25310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8"/>
            <a:ext cx="8229600" cy="1143000"/>
          </a:xfrm>
          <a:prstGeom prst="rect">
            <a:avLst/>
          </a:prstGeom>
        </p:spPr>
        <p:txBody>
          <a:bodyPr wrap="square" lIns="91425" tIns="91425" rIns="91425" bIns="91425" anchor="b" anchorCtr="0">
            <a:noAutofit/>
          </a:bodyPr>
          <a:lstStyle/>
          <a:p>
            <a:pPr lvl="0" rtl="0">
              <a:spcBef>
                <a:spcPts val="0"/>
              </a:spcBef>
              <a:buNone/>
            </a:pPr>
            <a:r>
              <a:rPr lang="en-US">
                <a:latin typeface="Helvetica Neue"/>
                <a:ea typeface="Helvetica Neue"/>
                <a:cs typeface="Helvetica Neue"/>
                <a:sym typeface="Helvetica Neue"/>
              </a:rPr>
              <a:t>Refine edges</a:t>
            </a:r>
          </a:p>
        </p:txBody>
      </p:sp>
      <p:sp>
        <p:nvSpPr>
          <p:cNvPr id="59" name="Shape 59"/>
          <p:cNvSpPr txBox="1">
            <a:spLocks noGrp="1"/>
          </p:cNvSpPr>
          <p:nvPr>
            <p:ph type="body" idx="1"/>
          </p:nvPr>
        </p:nvSpPr>
        <p:spPr>
          <a:xfrm>
            <a:off x="457200" y="1600200"/>
            <a:ext cx="8229600" cy="4967700"/>
          </a:xfrm>
          <a:prstGeom prst="rect">
            <a:avLst/>
          </a:prstGeom>
        </p:spPr>
        <p:txBody>
          <a:bodyPr wrap="square" lIns="91425" tIns="91425" rIns="91425" bIns="91425" anchor="t" anchorCtr="0">
            <a:noAutofit/>
          </a:bodyPr>
          <a:lstStyle/>
          <a:p>
            <a:pPr lvl="0" rtl="0">
              <a:spcBef>
                <a:spcPts val="0"/>
              </a:spcBef>
              <a:buNone/>
            </a:pPr>
            <a:r>
              <a:rPr lang="en-US">
                <a:latin typeface="Helvetica Neue"/>
                <a:ea typeface="Helvetica Neue"/>
                <a:cs typeface="Helvetica Neue"/>
                <a:sym typeface="Helvetica Neue"/>
              </a:rPr>
              <a:t>You can modify your selection using the power of Photoshop under Select&gt;Refine Edge</a:t>
            </a:r>
          </a:p>
        </p:txBody>
      </p:sp>
      <p:pic>
        <p:nvPicPr>
          <p:cNvPr id="60" name="Shape 60"/>
          <p:cNvPicPr preferRelativeResize="0"/>
          <p:nvPr/>
        </p:nvPicPr>
        <p:blipFill rotWithShape="1">
          <a:blip r:embed="rId3">
            <a:alphaModFix/>
          </a:blip>
          <a:srcRect l="1078" t="1335" b="14658"/>
          <a:stretch/>
        </p:blipFill>
        <p:spPr>
          <a:xfrm>
            <a:off x="3690950" y="2827475"/>
            <a:ext cx="5320526" cy="37404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4638"/>
            <a:ext cx="8229600" cy="1143000"/>
          </a:xfrm>
          <a:prstGeom prst="rect">
            <a:avLst/>
          </a:prstGeom>
        </p:spPr>
        <p:txBody>
          <a:bodyPr wrap="square" lIns="91425" tIns="91425" rIns="91425" bIns="91425" anchor="b" anchorCtr="0">
            <a:noAutofit/>
          </a:bodyPr>
          <a:lstStyle/>
          <a:p>
            <a:pPr lvl="0" rtl="0">
              <a:spcBef>
                <a:spcPts val="0"/>
              </a:spcBef>
              <a:buNone/>
            </a:pPr>
            <a:r>
              <a:rPr lang="en-US">
                <a:latin typeface="Helvetica Neue"/>
                <a:ea typeface="Helvetica Neue"/>
                <a:cs typeface="Helvetica Neue"/>
                <a:sym typeface="Helvetica Neue"/>
              </a:rPr>
              <a:t>Quick Mask Mode</a:t>
            </a:r>
          </a:p>
        </p:txBody>
      </p:sp>
      <p:sp>
        <p:nvSpPr>
          <p:cNvPr id="66" name="Shape 66"/>
          <p:cNvSpPr txBox="1">
            <a:spLocks noGrp="1"/>
          </p:cNvSpPr>
          <p:nvPr>
            <p:ph type="body" idx="1"/>
          </p:nvPr>
        </p:nvSpPr>
        <p:spPr>
          <a:xfrm>
            <a:off x="457200" y="1600200"/>
            <a:ext cx="8229600" cy="4967700"/>
          </a:xfrm>
          <a:prstGeom prst="rect">
            <a:avLst/>
          </a:prstGeom>
        </p:spPr>
        <p:txBody>
          <a:bodyPr wrap="square" lIns="91425" tIns="91425" rIns="91425" bIns="91425" anchor="t" anchorCtr="0">
            <a:noAutofit/>
          </a:bodyPr>
          <a:lstStyle/>
          <a:p>
            <a:pPr lvl="0" rtl="0">
              <a:spcBef>
                <a:spcPts val="0"/>
              </a:spcBef>
              <a:buNone/>
            </a:pPr>
            <a:r>
              <a:rPr lang="en-US" dirty="0">
                <a:latin typeface="Helvetica Neue"/>
                <a:ea typeface="Helvetica Neue"/>
                <a:cs typeface="Helvetica Neue"/>
                <a:sym typeface="Helvetica Neue"/>
              </a:rPr>
              <a:t>Sometimes, despite how powerful it is, Photoshop just does not get it right. You can make </a:t>
            </a:r>
            <a:r>
              <a:rPr lang="en-US" dirty="0" smtClean="0">
                <a:latin typeface="Helvetica Neue"/>
                <a:ea typeface="Helvetica Neue"/>
                <a:cs typeface="Helvetica Neue"/>
                <a:sym typeface="Helvetica Neue"/>
              </a:rPr>
              <a:t>selections </a:t>
            </a:r>
            <a:r>
              <a:rPr lang="en-US" dirty="0">
                <a:latin typeface="Helvetica Neue"/>
                <a:ea typeface="Helvetica Neue"/>
                <a:cs typeface="Helvetica Neue"/>
                <a:sym typeface="Helvetica Neue"/>
              </a:rPr>
              <a:t>“by hand” using Quick Mask mode.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Shape 71"/>
          <p:cNvPicPr preferRelativeResize="0"/>
          <p:nvPr/>
        </p:nvPicPr>
        <p:blipFill rotWithShape="1">
          <a:blip r:embed="rId3">
            <a:alphaModFix/>
          </a:blip>
          <a:srcRect t="6499" r="15909" b="22704"/>
          <a:stretch/>
        </p:blipFill>
        <p:spPr>
          <a:xfrm>
            <a:off x="4712500" y="274650"/>
            <a:ext cx="1585925" cy="1685800"/>
          </a:xfrm>
          <a:prstGeom prst="rect">
            <a:avLst/>
          </a:prstGeom>
          <a:noFill/>
          <a:ln>
            <a:noFill/>
          </a:ln>
        </p:spPr>
      </p:pic>
      <p:sp>
        <p:nvSpPr>
          <p:cNvPr id="72" name="Shape 72"/>
          <p:cNvSpPr txBox="1">
            <a:spLocks noGrp="1"/>
          </p:cNvSpPr>
          <p:nvPr>
            <p:ph type="title"/>
          </p:nvPr>
        </p:nvSpPr>
        <p:spPr>
          <a:xfrm>
            <a:off x="457200" y="274638"/>
            <a:ext cx="8229600" cy="1143000"/>
          </a:xfrm>
          <a:prstGeom prst="rect">
            <a:avLst/>
          </a:prstGeom>
        </p:spPr>
        <p:txBody>
          <a:bodyPr wrap="square" lIns="91425" tIns="91425" rIns="91425" bIns="91425" anchor="b" anchorCtr="0">
            <a:noAutofit/>
          </a:bodyPr>
          <a:lstStyle/>
          <a:p>
            <a:pPr lvl="0" rtl="0">
              <a:spcBef>
                <a:spcPts val="0"/>
              </a:spcBef>
              <a:buNone/>
            </a:pPr>
            <a:r>
              <a:rPr lang="en-US">
                <a:latin typeface="Helvetica Neue"/>
                <a:ea typeface="Helvetica Neue"/>
                <a:cs typeface="Helvetica Neue"/>
                <a:sym typeface="Helvetica Neue"/>
              </a:rPr>
              <a:t>Quick Mask Mode</a:t>
            </a:r>
          </a:p>
        </p:txBody>
      </p:sp>
      <p:sp>
        <p:nvSpPr>
          <p:cNvPr id="73" name="Shape 73"/>
          <p:cNvSpPr txBox="1">
            <a:spLocks noGrp="1"/>
          </p:cNvSpPr>
          <p:nvPr>
            <p:ph type="body" idx="1"/>
          </p:nvPr>
        </p:nvSpPr>
        <p:spPr>
          <a:xfrm>
            <a:off x="457200" y="1600200"/>
            <a:ext cx="3626700" cy="4967700"/>
          </a:xfrm>
          <a:prstGeom prst="rect">
            <a:avLst/>
          </a:prstGeom>
        </p:spPr>
        <p:txBody>
          <a:bodyPr wrap="square" lIns="91425" tIns="91425" rIns="91425" bIns="91425" anchor="t" anchorCtr="0">
            <a:noAutofit/>
          </a:bodyPr>
          <a:lstStyle/>
          <a:p>
            <a:pPr lvl="0">
              <a:spcBef>
                <a:spcPts val="0"/>
              </a:spcBef>
              <a:buNone/>
            </a:pPr>
            <a:r>
              <a:rPr lang="en-US" sz="1800">
                <a:latin typeface="Helvetica Neue"/>
                <a:ea typeface="Helvetica Neue"/>
                <a:cs typeface="Helvetica Neue"/>
                <a:sym typeface="Helvetica Neue"/>
              </a:rPr>
              <a:t>The selected area appears normal. Unselected areas appear red</a:t>
            </a:r>
          </a:p>
          <a:p>
            <a:pPr lvl="0">
              <a:spcBef>
                <a:spcPts val="0"/>
              </a:spcBef>
              <a:buNone/>
            </a:pPr>
            <a:endParaRPr sz="1800">
              <a:latin typeface="Helvetica Neue"/>
              <a:ea typeface="Helvetica Neue"/>
              <a:cs typeface="Helvetica Neue"/>
              <a:sym typeface="Helvetica Neue"/>
            </a:endParaRPr>
          </a:p>
          <a:p>
            <a:pPr lvl="0">
              <a:spcBef>
                <a:spcPts val="0"/>
              </a:spcBef>
              <a:buNone/>
            </a:pPr>
            <a:r>
              <a:rPr lang="en-US" sz="1800">
                <a:latin typeface="Helvetica Neue"/>
                <a:ea typeface="Helvetica Neue"/>
                <a:cs typeface="Helvetica Neue"/>
                <a:sym typeface="Helvetica Neue"/>
              </a:rPr>
              <a:t>Use the brush tool to paint over areas to keep or not</a:t>
            </a:r>
          </a:p>
          <a:p>
            <a:pPr lvl="0">
              <a:spcBef>
                <a:spcPts val="0"/>
              </a:spcBef>
              <a:buNone/>
            </a:pPr>
            <a:endParaRPr sz="1800">
              <a:latin typeface="Helvetica Neue"/>
              <a:ea typeface="Helvetica Neue"/>
              <a:cs typeface="Helvetica Neue"/>
              <a:sym typeface="Helvetica Neue"/>
            </a:endParaRPr>
          </a:p>
          <a:p>
            <a:pPr lvl="0" rtl="0">
              <a:spcBef>
                <a:spcPts val="0"/>
              </a:spcBef>
              <a:buNone/>
            </a:pPr>
            <a:r>
              <a:rPr lang="en-US" sz="1800">
                <a:latin typeface="Helvetica Neue"/>
                <a:ea typeface="Helvetica Neue"/>
                <a:cs typeface="Helvetica Neue"/>
                <a:sym typeface="Helvetica Neue"/>
              </a:rPr>
              <a:t>Alternate between black (remove) and white (keep) using the X keyboard shortcut</a:t>
            </a:r>
          </a:p>
        </p:txBody>
      </p:sp>
      <p:pic>
        <p:nvPicPr>
          <p:cNvPr id="74" name="Shape 74"/>
          <p:cNvPicPr preferRelativeResize="0"/>
          <p:nvPr/>
        </p:nvPicPr>
        <p:blipFill>
          <a:blip r:embed="rId4">
            <a:alphaModFix/>
          </a:blip>
          <a:stretch>
            <a:fillRect/>
          </a:stretch>
        </p:blipFill>
        <p:spPr>
          <a:xfrm>
            <a:off x="4236300" y="1570038"/>
            <a:ext cx="4755300" cy="2972063"/>
          </a:xfrm>
          <a:prstGeom prst="rect">
            <a:avLst/>
          </a:prstGeom>
          <a:noFill/>
          <a:ln>
            <a:noFill/>
          </a:ln>
        </p:spPr>
      </p:pic>
      <p:pic>
        <p:nvPicPr>
          <p:cNvPr id="75" name="Shape 75"/>
          <p:cNvPicPr preferRelativeResize="0"/>
          <p:nvPr/>
        </p:nvPicPr>
        <p:blipFill>
          <a:blip r:embed="rId5">
            <a:alphaModFix/>
          </a:blip>
          <a:stretch>
            <a:fillRect/>
          </a:stretch>
        </p:blipFill>
        <p:spPr>
          <a:xfrm>
            <a:off x="3393275" y="4876950"/>
            <a:ext cx="3183751" cy="1989850"/>
          </a:xfrm>
          <a:prstGeom prst="rect">
            <a:avLst/>
          </a:prstGeom>
          <a:noFill/>
          <a:ln>
            <a:noFill/>
          </a:ln>
        </p:spPr>
      </p:pic>
      <p:pic>
        <p:nvPicPr>
          <p:cNvPr id="76" name="Shape 76"/>
          <p:cNvPicPr preferRelativeResize="0"/>
          <p:nvPr/>
        </p:nvPicPr>
        <p:blipFill>
          <a:blip r:embed="rId6">
            <a:alphaModFix/>
          </a:blip>
          <a:stretch>
            <a:fillRect/>
          </a:stretch>
        </p:blipFill>
        <p:spPr>
          <a:xfrm>
            <a:off x="5085175" y="3429000"/>
            <a:ext cx="5486400" cy="3429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274638"/>
            <a:ext cx="8229600" cy="1143000"/>
          </a:xfrm>
          <a:prstGeom prst="rect">
            <a:avLst/>
          </a:prstGeom>
        </p:spPr>
        <p:txBody>
          <a:bodyPr wrap="square" lIns="91425" tIns="91425" rIns="91425" bIns="91425" anchor="b" anchorCtr="0">
            <a:noAutofit/>
          </a:bodyPr>
          <a:lstStyle/>
          <a:p>
            <a:pPr lvl="0" rtl="0">
              <a:spcBef>
                <a:spcPts val="0"/>
              </a:spcBef>
              <a:buNone/>
            </a:pPr>
            <a:r>
              <a:rPr lang="en-US">
                <a:latin typeface="Helvetica Neue"/>
                <a:ea typeface="Helvetica Neue"/>
                <a:cs typeface="Helvetica Neue"/>
                <a:sym typeface="Helvetica Neue"/>
              </a:rPr>
              <a:t>Save Path</a:t>
            </a:r>
          </a:p>
        </p:txBody>
      </p:sp>
      <p:sp>
        <p:nvSpPr>
          <p:cNvPr id="82" name="Shape 82"/>
          <p:cNvSpPr txBox="1">
            <a:spLocks noGrp="1"/>
          </p:cNvSpPr>
          <p:nvPr>
            <p:ph type="body" idx="1"/>
          </p:nvPr>
        </p:nvSpPr>
        <p:spPr>
          <a:xfrm>
            <a:off x="457200" y="1600200"/>
            <a:ext cx="8424900" cy="2037000"/>
          </a:xfrm>
          <a:prstGeom prst="rect">
            <a:avLst/>
          </a:prstGeom>
        </p:spPr>
        <p:txBody>
          <a:bodyPr wrap="square" lIns="91425" tIns="91425" rIns="91425" bIns="91425" anchor="t" anchorCtr="0">
            <a:noAutofit/>
          </a:bodyPr>
          <a:lstStyle/>
          <a:p>
            <a:pPr lvl="0" rtl="0">
              <a:spcBef>
                <a:spcPts val="0"/>
              </a:spcBef>
              <a:buNone/>
            </a:pPr>
            <a:r>
              <a:rPr lang="en-US" sz="1800">
                <a:latin typeface="Helvetica Neue"/>
                <a:ea typeface="Helvetica Neue"/>
                <a:cs typeface="Helvetica Neue"/>
                <a:sym typeface="Helvetica Neue"/>
              </a:rPr>
              <a:t>At this point, you have worked so hard to make a great selection, it might be an excellent idea to save this selection as a Path. You can come back to editing this selection later by making a chosen Path a selection using the flyout menu in the upper right corner of the Path palette. </a:t>
            </a:r>
          </a:p>
        </p:txBody>
      </p:sp>
      <p:pic>
        <p:nvPicPr>
          <p:cNvPr id="83" name="Shape 83"/>
          <p:cNvPicPr preferRelativeResize="0"/>
          <p:nvPr/>
        </p:nvPicPr>
        <p:blipFill>
          <a:blip r:embed="rId3">
            <a:alphaModFix/>
          </a:blip>
          <a:stretch>
            <a:fillRect/>
          </a:stretch>
        </p:blipFill>
        <p:spPr>
          <a:xfrm>
            <a:off x="200025" y="3372875"/>
            <a:ext cx="5093720" cy="2916000"/>
          </a:xfrm>
          <a:prstGeom prst="rect">
            <a:avLst/>
          </a:prstGeom>
          <a:noFill/>
          <a:ln>
            <a:noFill/>
          </a:ln>
        </p:spPr>
      </p:pic>
      <p:pic>
        <p:nvPicPr>
          <p:cNvPr id="84" name="Shape 84"/>
          <p:cNvPicPr preferRelativeResize="0"/>
          <p:nvPr/>
        </p:nvPicPr>
        <p:blipFill>
          <a:blip r:embed="rId4">
            <a:alphaModFix/>
          </a:blip>
          <a:stretch>
            <a:fillRect/>
          </a:stretch>
        </p:blipFill>
        <p:spPr>
          <a:xfrm>
            <a:off x="5350895" y="2860900"/>
            <a:ext cx="3593081" cy="2102785"/>
          </a:xfrm>
          <a:prstGeom prst="rect">
            <a:avLst/>
          </a:prstGeom>
          <a:noFill/>
          <a:ln>
            <a:noFill/>
          </a:ln>
        </p:spPr>
      </p:pic>
      <p:pic>
        <p:nvPicPr>
          <p:cNvPr id="85" name="Shape 85"/>
          <p:cNvPicPr preferRelativeResize="0"/>
          <p:nvPr/>
        </p:nvPicPr>
        <p:blipFill rotWithShape="1">
          <a:blip r:embed="rId5">
            <a:alphaModFix/>
          </a:blip>
          <a:srcRect l="20894" r="11022" b="42909"/>
          <a:stretch/>
        </p:blipFill>
        <p:spPr>
          <a:xfrm>
            <a:off x="6121100" y="3819750"/>
            <a:ext cx="2903851" cy="2916001"/>
          </a:xfrm>
          <a:prstGeom prst="rect">
            <a:avLst/>
          </a:prstGeom>
          <a:noFill/>
          <a:ln>
            <a:noFill/>
          </a:ln>
        </p:spPr>
      </p:pic>
      <p:pic>
        <p:nvPicPr>
          <p:cNvPr id="86" name="Shape 86"/>
          <p:cNvPicPr preferRelativeResize="0"/>
          <p:nvPr/>
        </p:nvPicPr>
        <p:blipFill rotWithShape="1">
          <a:blip r:embed="rId6">
            <a:alphaModFix/>
          </a:blip>
          <a:srcRect l="15682" t="13312" r="14460" b="32940"/>
          <a:stretch/>
        </p:blipFill>
        <p:spPr>
          <a:xfrm>
            <a:off x="3893375" y="5965300"/>
            <a:ext cx="678650" cy="645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74638"/>
            <a:ext cx="8229600" cy="1143000"/>
          </a:xfrm>
          <a:prstGeom prst="rect">
            <a:avLst/>
          </a:prstGeom>
        </p:spPr>
        <p:txBody>
          <a:bodyPr wrap="square" lIns="91425" tIns="91425" rIns="91425" bIns="91425" anchor="b" anchorCtr="0">
            <a:noAutofit/>
          </a:bodyPr>
          <a:lstStyle/>
          <a:p>
            <a:pPr lvl="0" rtl="0">
              <a:spcBef>
                <a:spcPts val="0"/>
              </a:spcBef>
              <a:buNone/>
            </a:pPr>
            <a:r>
              <a:rPr lang="en-US">
                <a:latin typeface="Helvetica Neue"/>
                <a:ea typeface="Helvetica Neue"/>
                <a:cs typeface="Helvetica Neue"/>
                <a:sym typeface="Helvetica Neue"/>
              </a:rPr>
              <a:t>Save Path</a:t>
            </a:r>
          </a:p>
        </p:txBody>
      </p:sp>
      <p:sp>
        <p:nvSpPr>
          <p:cNvPr id="92" name="Shape 92"/>
          <p:cNvSpPr txBox="1">
            <a:spLocks noGrp="1"/>
          </p:cNvSpPr>
          <p:nvPr>
            <p:ph type="body" idx="1"/>
          </p:nvPr>
        </p:nvSpPr>
        <p:spPr>
          <a:xfrm>
            <a:off x="457200" y="1600200"/>
            <a:ext cx="8229600" cy="4967700"/>
          </a:xfrm>
          <a:prstGeom prst="rect">
            <a:avLst/>
          </a:prstGeom>
        </p:spPr>
        <p:txBody>
          <a:bodyPr wrap="square" lIns="91425" tIns="91425" rIns="91425" bIns="91425" anchor="t" anchorCtr="0">
            <a:noAutofit/>
          </a:bodyPr>
          <a:lstStyle/>
          <a:p>
            <a:pPr lvl="0" rtl="0">
              <a:spcBef>
                <a:spcPts val="0"/>
              </a:spcBef>
              <a:buNone/>
            </a:pPr>
            <a:r>
              <a:rPr lang="en-US">
                <a:latin typeface="Helvetica Neue"/>
                <a:ea typeface="Helvetica Neue"/>
                <a:cs typeface="Helvetica Neue"/>
                <a:sym typeface="Helvetica Neue"/>
              </a:rPr>
              <a:t>To fully save the Path, make your selection a Working Path first by choosing Make Work Path..., then Save Path. Saving the image at this point will also save the included path.</a:t>
            </a:r>
          </a:p>
        </p:txBody>
      </p:sp>
    </p:spTree>
  </p:cSld>
  <p:clrMapOvr>
    <a:masterClrMapping/>
  </p:clrMapOvr>
</p:sld>
</file>

<file path=ppt/theme/theme1.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431</Words>
  <Application>Microsoft Office PowerPoint</Application>
  <PresentationFormat>On-screen Show (4:3)</PresentationFormat>
  <Paragraphs>29</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Garamond</vt:lpstr>
      <vt:lpstr>Helvetica Neue</vt:lpstr>
      <vt:lpstr>Simple Light</vt:lpstr>
      <vt:lpstr>PowerPoint Presentation</vt:lpstr>
      <vt:lpstr>Choosing a sample image</vt:lpstr>
      <vt:lpstr>Magic Wand tool</vt:lpstr>
      <vt:lpstr>Magnetic lasso tool</vt:lpstr>
      <vt:lpstr>Refine edges</vt:lpstr>
      <vt:lpstr>Quick Mask Mode</vt:lpstr>
      <vt:lpstr>Quick Mask Mode</vt:lpstr>
      <vt:lpstr>Save Path</vt:lpstr>
      <vt:lpstr>Save Path</vt:lpstr>
      <vt:lpstr>Your Turn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rysh</cp:lastModifiedBy>
  <cp:revision>1</cp:revision>
  <dcterms:modified xsi:type="dcterms:W3CDTF">2017-11-15T16:55:33Z</dcterms:modified>
</cp:coreProperties>
</file>