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comments+xml" PartName="/ppt/comments/commen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autoCompressPictures="0" saveSubsetFonts="1">
  <p:sldMasterIdLst>
    <p:sldMasterId r:id="rId4" id="2147483648"/>
  </p:sldMasterIdLst>
  <p:notesMasterIdLst>
    <p:notesMasterId r:id="rId5"/>
  </p:notesMasterIdLst>
  <p:sldIdLst>
    <p:sldId r:id="rId6" id="256"/>
    <p:sldId r:id="rId7" id="257"/>
    <p:sldId r:id="rId8" id="258"/>
    <p:sldId r:id="rId9" id="259"/>
    <p:sldId r:id="rId10" id="260"/>
    <p:sldId r:id="rId11" id="261"/>
    <p:sldId r:id="rId12" id="262"/>
    <p:sldId r:id="rId13" id="263"/>
    <p:sldId r:id="rId14" id="264"/>
    <p:sldId r:id="rId15" id="265"/>
    <p:sldId r:id="rId16" id="266"/>
    <p:sldId r:id="rId17" id="267"/>
    <p:sldId r:id="rId18" id="268"/>
    <p:sldId r:id="rId19" id="269"/>
    <p:sldId r:id="rId20" id="270"/>
    <p:sldId r:id="rId21" id="271"/>
    <p:sldId r:id="rId22" id="272"/>
    <p:sldId r:id="rId23" id="273"/>
    <p:sldId r:id="rId24" id="274"/>
    <p:sldId r:id="rId25" id="275"/>
    <p:sldId r:id="rId26" id="276"/>
    <p:sldId r:id="rId27" id="277"/>
    <p:sldId r:id="rId28" id="278"/>
    <p:sldId r:id="rId29" id="279"/>
    <p:sldId r:id="rId30" id="280"/>
    <p:sldId r:id="rId31" id="281"/>
    <p:sldId r:id="rId32" id="282"/>
    <p:sldId r:id="rId33" id="283"/>
    <p:sldId r:id="rId34" id="284"/>
    <p:sldId r:id="rId35" id="285"/>
    <p:sldId r:id="rId36" id="286"/>
    <p:sldId r:id="rId37" id="287"/>
    <p:sldId r:id="rId38" id="288"/>
    <p:sldId r:id="rId39" id="289"/>
  </p:sldIdLst>
  <p:sldSz cx="9144000" cy="6858000" type="screen4x3"/>
  <p:notesSz xmlns:c="http://schemas.openxmlformats.org/drawingml/2006/chart" xmlns:pic="http://schemas.openxmlformats.org/drawingml/2006/picture" xmlns:dgm="http://schemas.openxmlformats.org/drawingml/2006/diagram" cx="6858000" cy="9144000"/>
  <p:defaultTextStyle xmlns:c="http://schemas.openxmlformats.org/drawingml/2006/chart" xmlns:pic="http://schemas.openxmlformats.org/drawingml/2006/picture" xmlns:dgm="http://schemas.openxmlformats.org/drawingml/2006/diagram">
    <a:defPPr algn="l" marR="0" rtl="0">
      <a:lnSpc>
        <a:spcPct val="100000"/>
      </a:lnSpc>
      <a:spcBef>
        <a:spcPts val="0"/>
      </a:spcBef>
      <a:spcAft>
        <a:spcPts val="0"/>
      </a:spcAft>
    </a:defPPr>
    <a:lvl1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1pPr>
    <a:lvl2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2pPr>
    <a:lvl3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3pPr>
    <a:lvl4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4pPr>
    <a:lvl5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5pPr>
    <a:lvl6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6pPr>
    <a:lvl7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7pPr>
    <a:lvl8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8pPr>
    <a:lvl9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9pPr>
  </p:defaultTextStyle>
</p:presentation>
</file>

<file path=ppt/commentAuthors.xml><?xml version="1.0" encoding="utf-8"?>
<p:cmAuthorLst xmlns:a="http://schemas.openxmlformats.org/drawingml/2006/main" xmlns:p="http://schemas.openxmlformats.org/presentationml/2006/main" xmlns:s="http://schemas.openxmlformats.org/officeDocument/2006/sharedTypes" xmlns:r="http://schemas.openxmlformats.org/officeDocument/2006/relationships">
  <p:cmAuthor clrIdx="0" id="0" initials="" lastIdx="1" name="Abrianna Nelson"/>
</p:cmAuthorLst>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file>

<file path=ppt/tableStyles.xml><?xml version="1.0" encoding="utf-8"?>
<a:tblStyleLst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def="{90651C3A-4460-11DB-9652-00E08161165F}"/>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lastView="sldThumbnailView">
  <p:normalViewPr>
    <p:restoredLeft sz="15620"/>
    <p:restoredTop sz="94660"/>
  </p:normalViewPr>
  <p:slideViewPr>
    <p:cSldViewPr snapToGrid="0">
      <p:cViewPr varScale="1">
        <p:scale xmlns:c="http://schemas.openxmlformats.org/drawingml/2006/chart" xmlns:pic="http://schemas.openxmlformats.org/drawingml/2006/picture" xmlns:dgm="http://schemas.openxmlformats.org/drawingml/2006/diagram">
          <a:sx d="100" n="70"/>
          <a:sy d="100" n="70"/>
        </p:scale>
        <p:origin xmlns:c="http://schemas.openxmlformats.org/drawingml/2006/chart" xmlns:pic="http://schemas.openxmlformats.org/drawingml/2006/picture" xmlns:dgm="http://schemas.openxmlformats.org/drawingml/2006/diagram" x="1386" y="60"/>
      </p:cViewPr>
    </p:cSldViewPr>
  </p:slideViewPr>
  <p:notesTextViewPr>
    <p:cViewPr>
      <p:scale xmlns:c="http://schemas.openxmlformats.org/drawingml/2006/chart" xmlns:pic="http://schemas.openxmlformats.org/drawingml/2006/picture" xmlns:dgm="http://schemas.openxmlformats.org/drawingml/2006/diagram">
        <a:sx d="1" n="1"/>
        <a:sy d="1" n="1"/>
      </p:scale>
      <p:origin xmlns:c="http://schemas.openxmlformats.org/drawingml/2006/chart" xmlns:pic="http://schemas.openxmlformats.org/drawingml/2006/picture" xmlns:dgm="http://schemas.openxmlformats.org/drawingml/2006/diagram" x="0" y="0"/>
    </p:cViewPr>
  </p:notesTextViewPr>
  <p:gridSpacing xmlns:c="http://schemas.openxmlformats.org/drawingml/2006/chart" xmlns:pic="http://schemas.openxmlformats.org/drawingml/2006/picture" xmlns:dgm="http://schemas.openxmlformats.org/drawingml/2006/diagram" cx="76200" cy="76200"/>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tableStyles.xml" Type="http://schemas.openxmlformats.org/officeDocument/2006/relationships/tableStyles"></Relationship><Relationship Id="rId3" Target="viewProps.xml" Type="http://schemas.openxmlformats.org/officeDocument/2006/relationships/viewProps"></Relationship><Relationship Id="rId4" Target="slideMasters/slideMaster1.xml" Type="http://schemas.openxmlformats.org/officeDocument/2006/relationships/slideMaster"></Relationship><Relationship Id="rId5" Target="notesMasters/notesMaster1.xml" Type="http://schemas.openxmlformats.org/officeDocument/2006/relationships/notesMaster"></Relationship><Relationship Id="rId6" Target="slides/slide1.xml" Type="http://schemas.openxmlformats.org/officeDocument/2006/relationships/slide"></Relationship><Relationship Id="rId7" Target="slides/slide2.xml" Type="http://schemas.openxmlformats.org/officeDocument/2006/relationships/slide"></Relationship><Relationship Id="rId8" Target="slides/slide3.xml" Type="http://schemas.openxmlformats.org/officeDocument/2006/relationships/slide"></Relationship><Relationship Id="rId9" Target="slides/slide4.xml" Type="http://schemas.openxmlformats.org/officeDocument/2006/relationships/slide"></Relationship><Relationship Id="rId10" Target="slides/slide5.xml" Type="http://schemas.openxmlformats.org/officeDocument/2006/relationships/slide"></Relationship><Relationship Id="rId11" Target="slides/slide6.xml" Type="http://schemas.openxmlformats.org/officeDocument/2006/relationships/slide"></Relationship><Relationship Id="rId12" Target="slides/slide7.xml" Type="http://schemas.openxmlformats.org/officeDocument/2006/relationships/slide"></Relationship><Relationship Id="rId13" Target="slides/slide8.xml" Type="http://schemas.openxmlformats.org/officeDocument/2006/relationships/slide"></Relationship><Relationship Id="rId14" Target="slides/slide9.xml" Type="http://schemas.openxmlformats.org/officeDocument/2006/relationships/slide"></Relationship><Relationship Id="rId15" Target="slides/slide10.xml" Type="http://schemas.openxmlformats.org/officeDocument/2006/relationships/slide"></Relationship><Relationship Id="rId16" Target="slides/slide11.xml" Type="http://schemas.openxmlformats.org/officeDocument/2006/relationships/slide"></Relationship><Relationship Id="rId17" Target="slides/slide12.xml" Type="http://schemas.openxmlformats.org/officeDocument/2006/relationships/slide"></Relationship><Relationship Id="rId18" Target="slides/slide13.xml" Type="http://schemas.openxmlformats.org/officeDocument/2006/relationships/slide"></Relationship><Relationship Id="rId19" Target="slides/slide14.xml" Type="http://schemas.openxmlformats.org/officeDocument/2006/relationships/slide"></Relationship><Relationship Id="rId20" Target="slides/slide15.xml" Type="http://schemas.openxmlformats.org/officeDocument/2006/relationships/slide"></Relationship><Relationship Id="rId21" Target="slides/slide16.xml" Type="http://schemas.openxmlformats.org/officeDocument/2006/relationships/slide"></Relationship><Relationship Id="rId22" Target="slides/slide17.xml" Type="http://schemas.openxmlformats.org/officeDocument/2006/relationships/slide"></Relationship><Relationship Id="rId23" Target="slides/slide18.xml" Type="http://schemas.openxmlformats.org/officeDocument/2006/relationships/slide"></Relationship><Relationship Id="rId24" Target="slides/slide19.xml" Type="http://schemas.openxmlformats.org/officeDocument/2006/relationships/slide"></Relationship><Relationship Id="rId25" Target="slides/slide20.xml" Type="http://schemas.openxmlformats.org/officeDocument/2006/relationships/slide"></Relationship><Relationship Id="rId26" Target="slides/slide21.xml" Type="http://schemas.openxmlformats.org/officeDocument/2006/relationships/slide"></Relationship><Relationship Id="rId27" Target="slides/slide22.xml" Type="http://schemas.openxmlformats.org/officeDocument/2006/relationships/slide"></Relationship><Relationship Id="rId28" Target="slides/slide23.xml" Type="http://schemas.openxmlformats.org/officeDocument/2006/relationships/slide"></Relationship><Relationship Id="rId29" Target="slides/slide24.xml" Type="http://schemas.openxmlformats.org/officeDocument/2006/relationships/slide"></Relationship><Relationship Id="rId30" Target="slides/slide25.xml" Type="http://schemas.openxmlformats.org/officeDocument/2006/relationships/slide"></Relationship><Relationship Id="rId31" Target="slides/slide26.xml" Type="http://schemas.openxmlformats.org/officeDocument/2006/relationships/slide"></Relationship><Relationship Id="rId32" Target="slides/slide27.xml" Type="http://schemas.openxmlformats.org/officeDocument/2006/relationships/slide"></Relationship><Relationship Id="rId33" Target="slides/slide28.xml" Type="http://schemas.openxmlformats.org/officeDocument/2006/relationships/slide"></Relationship><Relationship Id="rId34" Target="slides/slide29.xml" Type="http://schemas.openxmlformats.org/officeDocument/2006/relationships/slide"></Relationship><Relationship Id="rId35" Target="slides/slide30.xml" Type="http://schemas.openxmlformats.org/officeDocument/2006/relationships/slide"></Relationship><Relationship Id="rId36" Target="slides/slide31.xml" Type="http://schemas.openxmlformats.org/officeDocument/2006/relationships/slide"></Relationship><Relationship Id="rId37" Target="slides/slide32.xml" Type="http://schemas.openxmlformats.org/officeDocument/2006/relationships/slide"></Relationship><Relationship Id="rId38" Target="slides/slide33.xml" Type="http://schemas.openxmlformats.org/officeDocument/2006/relationships/slide"></Relationship><Relationship Id="rId39" Target="slides/slide34.xml" Type="http://schemas.openxmlformats.org/officeDocument/2006/relationships/slide"></Relationship><Relationship Id="rId40" Target="theme/theme1.xml" Type="http://schemas.openxmlformats.org/officeDocument/2006/relationships/theme"></Relationship><Relationship Id="rId41" Target="commentAuthors.xml" Type="http://schemas.openxmlformats.org/officeDocument/2006/relationships/commentAuthors"></Relationship></Relationships>
</file>

<file path=ppt/comments/comment1.xml><?xml version="1.0" encoding="utf-8"?>
<p:cmLst xmlns:a="http://schemas.openxmlformats.org/drawingml/2006/main" xmlns:p="http://schemas.openxmlformats.org/presentationml/2006/main" xmlns:s="http://schemas.openxmlformats.org/officeDocument/2006/sharedTypes" xmlns:r="http://schemas.openxmlformats.org/officeDocument/2006/relationships">
  <p:cm authorId="0" dt="2018-12-20T15:15:56.663" idx="1">
    <p:pos xmlns:c="http://schemas.openxmlformats.org/drawingml/2006/chart" xmlns:pic="http://schemas.openxmlformats.org/drawingml/2006/picture" xmlns:dgm="http://schemas.openxmlformats.org/drawingml/2006/diagram" x="6000" y="0"/>
    <p:text>I believe the Facebook algorithm also favors visual content for News Feed, so if you post a photo, people are most likely to see it than if you post a status update alone, even with a link. I would double check that, but I'm pretty sure it's true.</p:text>
    <p:extLst>
      <p:ext uri="{C676402C-5697-4E1C-873F-D02D1690AC5C}">
        <p15:threadingInfo xmlns:p15="http://schemas.microsoft.com/office/powerpoint/2012/main" timeZoneBias="2949230"/>
      </p:ext>
    </p:extLst>
  </p:cm>
</p:cmLst>
</file>

<file path=ppt/notesMasters/_rels/notesMaster1.xml.rels><?xml version="1.0" standalone="yes" ?><Relationships xmlns="http://schemas.openxmlformats.org/package/2006/relationships"><Relationship Id="rId1" Target="../theme/theme2.xml" Type="http://schemas.openxmlformats.org/officeDocument/2006/relationships/theme"></Relationship></Relationships>
</file>

<file path=ppt/notesMasters/notesMaster1.xml><?xml version="1.0" encoding="utf-8"?>
<p:notesMaster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lt1"/>
        </a:solidFill>
        <a:effectLst/>
      </p:bgPr>
    </p:bg>
    <p:spTree>
      <p:nvGrpSpPr>
        <p:cNvPr xmlns:c="http://schemas.openxmlformats.org/drawingml/2006/chart" xmlns:pic="http://schemas.openxmlformats.org/drawingml/2006/picture" xmlns:dgm="http://schemas.openxmlformats.org/drawingml/2006/diagram" id="1" name="Shape 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 name="Shape 2"/>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3" name="Shape 3"/>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lstStyle>
            <a:lvl1pPr algn="l" indent="0" marL="0" marR="0" rtl="0">
              <a:spcBef>
                <a:spcPts val="0"/>
              </a:spcBef>
              <a:defRPr>
                <a:uFillTx/>
              </a:defRPr>
            </a:lvl1pPr>
            <a:lvl2pPr algn="l" indent="0" marL="457200" marR="0" rtl="0">
              <a:spcBef>
                <a:spcPts val="0"/>
              </a:spcBef>
              <a:defRPr>
                <a:uFillTx/>
              </a:defRPr>
            </a:lvl2pPr>
            <a:lvl3pPr algn="l" indent="0" marL="914400" marR="0" rtl="0">
              <a:spcBef>
                <a:spcPts val="0"/>
              </a:spcBef>
              <a:defRPr>
                <a:uFillTx/>
              </a:defRPr>
            </a:lvl3pPr>
            <a:lvl4pPr algn="l" indent="0" marL="1371600" marR="0" rtl="0">
              <a:spcBef>
                <a:spcPts val="0"/>
              </a:spcBef>
              <a:defRPr>
                <a:uFillTx/>
              </a:defRPr>
            </a:lvl4pPr>
            <a:lvl5pPr algn="l" indent="0" marL="1828800" marR="0" rtl="0">
              <a:spcBef>
                <a:spcPts val="0"/>
              </a:spcBef>
              <a:defRPr>
                <a:uFillTx/>
              </a:defRPr>
            </a:lvl5pPr>
            <a:lvl6pPr algn="l" indent="0" marL="2286000" marR="0" rtl="0">
              <a:spcBef>
                <a:spcPts val="0"/>
              </a:spcBef>
              <a:defRPr>
                <a:uFillTx/>
              </a:defRPr>
            </a:lvl6pPr>
            <a:lvl7pPr algn="l" indent="0" marL="2743200" marR="0" rtl="0">
              <a:spcBef>
                <a:spcPts val="0"/>
              </a:spcBef>
              <a:defRPr>
                <a:uFillTx/>
              </a:defRPr>
            </a:lvl7pPr>
            <a:lvl8pPr algn="l" indent="0" marL="3200400" marR="0" rtl="0">
              <a:spcBef>
                <a:spcPts val="0"/>
              </a:spcBef>
              <a:defRPr>
                <a:uFillTx/>
              </a:defRPr>
            </a:lvl8pPr>
            <a:lvl9pPr algn="l" indent="0" marL="3657600" marR="0" rtl="0">
              <a:spcBef>
                <a:spcPts val="0"/>
              </a:spcBef>
              <a:defRPr>
                <a:uFillTx/>
              </a:defRPr>
            </a:lvl9pPr>
          </a:lstStyle>
          <a:p>
            <a:endParaRPr>
              <a:uFillTx/>
            </a:endParaRPr>
          </a:p>
        </p:txBody>
      </p:sp>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dk2" folHlink="folHlink" hlink="hlink" tx1="dk1" tx2="lt2"/>
  <p:notesStyle xmlns:c="http://schemas.openxmlformats.org/drawingml/2006/chart" xmlns:pic="http://schemas.openxmlformats.org/drawingml/2006/picture" xmlns:dgm="http://schemas.openxmlformats.org/drawingml/2006/diagram">
    <a:lvl1pPr algn="l" defTabSz="914400" eaLnBrk="1" hangingPunct="1" latinLnBrk="0" marL="0" rtl="0">
      <a:defRPr kern="1200" sz="1200">
        <a:solidFill>
          <a:schemeClr val="tx1"/>
        </a:solidFill>
        <a:uFillTx/>
        <a:latin typeface="+mn-lt"/>
        <a:ea typeface="+mn-ea"/>
        <a:cs typeface="+mn-cs"/>
      </a:defRPr>
    </a:lvl1pPr>
    <a:lvl2pPr algn="l" defTabSz="914400" eaLnBrk="1" hangingPunct="1" latinLnBrk="0" marL="457200" rtl="0">
      <a:defRPr kern="1200" sz="1200">
        <a:solidFill>
          <a:schemeClr val="tx1"/>
        </a:solidFill>
        <a:uFillTx/>
        <a:latin typeface="+mn-lt"/>
        <a:ea typeface="+mn-ea"/>
        <a:cs typeface="+mn-cs"/>
      </a:defRPr>
    </a:lvl2pPr>
    <a:lvl3pPr algn="l" defTabSz="914400" eaLnBrk="1" hangingPunct="1" latinLnBrk="0" marL="914400" rtl="0">
      <a:defRPr kern="1200" sz="1200">
        <a:solidFill>
          <a:schemeClr val="tx1"/>
        </a:solidFill>
        <a:uFillTx/>
        <a:latin typeface="+mn-lt"/>
        <a:ea typeface="+mn-ea"/>
        <a:cs typeface="+mn-cs"/>
      </a:defRPr>
    </a:lvl3pPr>
    <a:lvl4pPr algn="l" defTabSz="914400" eaLnBrk="1" hangingPunct="1" latinLnBrk="0" marL="1371600" rtl="0">
      <a:defRPr kern="1200" sz="1200">
        <a:solidFill>
          <a:schemeClr val="tx1"/>
        </a:solidFill>
        <a:uFillTx/>
        <a:latin typeface="+mn-lt"/>
        <a:ea typeface="+mn-ea"/>
        <a:cs typeface="+mn-cs"/>
      </a:defRPr>
    </a:lvl4pPr>
    <a:lvl5pPr algn="l" defTabSz="914400" eaLnBrk="1" hangingPunct="1" latinLnBrk="0" marL="1828800" rtl="0">
      <a:defRPr kern="1200" sz="1200">
        <a:solidFill>
          <a:schemeClr val="tx1"/>
        </a:solidFill>
        <a:uFillTx/>
        <a:latin typeface="+mn-lt"/>
        <a:ea typeface="+mn-ea"/>
        <a:cs typeface="+mn-cs"/>
      </a:defRPr>
    </a:lvl5pPr>
    <a:lvl6pPr algn="l" defTabSz="914400" eaLnBrk="1" hangingPunct="1" latinLnBrk="0" marL="2286000" rtl="0">
      <a:defRPr kern="1200" sz="1200">
        <a:solidFill>
          <a:schemeClr val="tx1"/>
        </a:solidFill>
        <a:uFillTx/>
        <a:latin typeface="+mn-lt"/>
        <a:ea typeface="+mn-ea"/>
        <a:cs typeface="+mn-cs"/>
      </a:defRPr>
    </a:lvl6pPr>
    <a:lvl7pPr algn="l" defTabSz="914400" eaLnBrk="1" hangingPunct="1" latinLnBrk="0" marL="2743200" rtl="0">
      <a:defRPr kern="1200" sz="1200">
        <a:solidFill>
          <a:schemeClr val="tx1"/>
        </a:solidFill>
        <a:uFillTx/>
        <a:latin typeface="+mn-lt"/>
        <a:ea typeface="+mn-ea"/>
        <a:cs typeface="+mn-cs"/>
      </a:defRPr>
    </a:lvl7pPr>
    <a:lvl8pPr algn="l" defTabSz="914400" eaLnBrk="1" hangingPunct="1" latinLnBrk="0" marL="3200400" rtl="0">
      <a:defRPr kern="1200" sz="1200">
        <a:solidFill>
          <a:schemeClr val="tx1"/>
        </a:solidFill>
        <a:uFillTx/>
        <a:latin typeface="+mn-lt"/>
        <a:ea typeface="+mn-ea"/>
        <a:cs typeface="+mn-cs"/>
      </a:defRPr>
    </a:lvl8pPr>
    <a:lvl9pPr algn="l" defTabSz="914400" eaLnBrk="1" hangingPunct="1" latinLnBrk="0" marL="3657600" rtl="0">
      <a:defRPr kern="1200" sz="1200">
        <a:solidFill>
          <a:schemeClr val="tx1"/>
        </a:solidFill>
        <a:uFillTx/>
        <a:latin typeface="+mn-lt"/>
        <a:ea typeface="+mn-ea"/>
        <a:cs typeface="+mn-cs"/>
      </a:defRPr>
    </a:lvl9pPr>
  </p:notesStyle>
</p:notesMaster>
</file>

<file path=ppt/notesSlides/_rels/notesSlide1.xml.rels><?xml version="1.0" standalone="yes" ?><Relationships xmlns="http://schemas.openxmlformats.org/package/2006/relationships"><Relationship Id="rId1" Target="../slides/slide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0.xml.rels><?xml version="1.0" standalone="yes" ?><Relationships xmlns="http://schemas.openxmlformats.org/package/2006/relationships"><Relationship Id="rId1" Target="../slides/slide1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1.xml.rels><?xml version="1.0" standalone="yes" ?><Relationships xmlns="http://schemas.openxmlformats.org/package/2006/relationships"><Relationship Id="rId1" Target="../slides/slide1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2.xml.rels><?xml version="1.0" standalone="yes" ?><Relationships xmlns="http://schemas.openxmlformats.org/package/2006/relationships"><Relationship Id="rId1" Target="../slides/slide1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3.xml.rels><?xml version="1.0" standalone="yes" ?><Relationships xmlns="http://schemas.openxmlformats.org/package/2006/relationships"><Relationship Id="rId1" Target="../slides/slide1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4.xml.rels><?xml version="1.0" standalone="yes" ?><Relationships xmlns="http://schemas.openxmlformats.org/package/2006/relationships"><Relationship Id="rId1" Target="../slides/slide1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5.xml.rels><?xml version="1.0" standalone="yes" ?><Relationships xmlns="http://schemas.openxmlformats.org/package/2006/relationships"><Relationship Id="rId1" Target="../slides/slide1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6.xml.rels><?xml version="1.0" standalone="yes" ?><Relationships xmlns="http://schemas.openxmlformats.org/package/2006/relationships"><Relationship Id="rId1" Target="../slides/slide1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7.xml.rels><?xml version="1.0" standalone="yes" ?><Relationships xmlns="http://schemas.openxmlformats.org/package/2006/relationships"><Relationship Id="rId1" Target="../slides/slide1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8.xml.rels><?xml version="1.0" standalone="yes" ?><Relationships xmlns="http://schemas.openxmlformats.org/package/2006/relationships"><Relationship Id="rId1" Target="../slides/slide1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9.xml.rels><?xml version="1.0" standalone="yes" ?><Relationships xmlns="http://schemas.openxmlformats.org/package/2006/relationships"><Relationship Id="rId1" Target="../slides/slide19.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xml.rels><?xml version="1.0" standalone="yes" ?><Relationships xmlns="http://schemas.openxmlformats.org/package/2006/relationships"><Relationship Id="rId1" Target="../slides/slide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0.xml.rels><?xml version="1.0" standalone="yes" ?><Relationships xmlns="http://schemas.openxmlformats.org/package/2006/relationships"><Relationship Id="rId1" Target="../slides/slide2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1.xml.rels><?xml version="1.0" standalone="yes" ?><Relationships xmlns="http://schemas.openxmlformats.org/package/2006/relationships"><Relationship Id="rId1" Target="../slides/slide2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2.xml.rels><?xml version="1.0" standalone="yes" ?><Relationships xmlns="http://schemas.openxmlformats.org/package/2006/relationships"><Relationship Id="rId1" Target="../slides/slide2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3.xml.rels><?xml version="1.0" standalone="yes" ?><Relationships xmlns="http://schemas.openxmlformats.org/package/2006/relationships"><Relationship Id="rId1" Target="../slides/slide2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4.xml.rels><?xml version="1.0" standalone="yes" ?><Relationships xmlns="http://schemas.openxmlformats.org/package/2006/relationships"><Relationship Id="rId1" Target="../slides/slide2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5.xml.rels><?xml version="1.0" standalone="yes" ?><Relationships xmlns="http://schemas.openxmlformats.org/package/2006/relationships"><Relationship Id="rId1" Target="../slides/slide2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6.xml.rels><?xml version="1.0" standalone="yes" ?><Relationships xmlns="http://schemas.openxmlformats.org/package/2006/relationships"><Relationship Id="rId1" Target="../slides/slide2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7.xml.rels><?xml version="1.0" standalone="yes" ?><Relationships xmlns="http://schemas.openxmlformats.org/package/2006/relationships"><Relationship Id="rId1" Target="../slides/slide2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8.xml.rels><?xml version="1.0" standalone="yes" ?><Relationships xmlns="http://schemas.openxmlformats.org/package/2006/relationships"><Relationship Id="rId1" Target="../slides/slide2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9.xml.rels><?xml version="1.0" standalone="yes" ?><Relationships xmlns="http://schemas.openxmlformats.org/package/2006/relationships"><Relationship Id="rId1" Target="../slides/slide29.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xml.rels><?xml version="1.0" standalone="yes" ?><Relationships xmlns="http://schemas.openxmlformats.org/package/2006/relationships"><Relationship Id="rId1" Target="../slides/slide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0.xml.rels><?xml version="1.0" standalone="yes" ?><Relationships xmlns="http://schemas.openxmlformats.org/package/2006/relationships"><Relationship Id="rId1" Target="../slides/slide3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1.xml.rels><?xml version="1.0" standalone="yes" ?><Relationships xmlns="http://schemas.openxmlformats.org/package/2006/relationships"><Relationship Id="rId1" Target="../slides/slide3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2.xml.rels><?xml version="1.0" standalone="yes" ?><Relationships xmlns="http://schemas.openxmlformats.org/package/2006/relationships"><Relationship Id="rId1" Target="../slides/slide3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3.xml.rels><?xml version="1.0" standalone="yes" ?><Relationships xmlns="http://schemas.openxmlformats.org/package/2006/relationships"><Relationship Id="rId1" Target="../slides/slide3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4.xml.rels><?xml version="1.0" standalone="yes" ?><Relationships xmlns="http://schemas.openxmlformats.org/package/2006/relationships"><Relationship Id="rId1" Target="../slides/slide3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xml.rels><?xml version="1.0" standalone="yes" ?><Relationships xmlns="http://schemas.openxmlformats.org/package/2006/relationships"><Relationship Id="rId1" Target="../slides/slide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xml.rels><?xml version="1.0" standalone="yes" ?><Relationships xmlns="http://schemas.openxmlformats.org/package/2006/relationships"><Relationship Id="rId1" Target="../slides/slide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xml.rels><?xml version="1.0" standalone="yes" ?><Relationships xmlns="http://schemas.openxmlformats.org/package/2006/relationships"><Relationship Id="rId1" Target="../slides/slide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7.xml.rels><?xml version="1.0" standalone="yes" ?><Relationships xmlns="http://schemas.openxmlformats.org/package/2006/relationships"><Relationship Id="rId1" Target="../slides/slide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8.xml.rels><?xml version="1.0" standalone="yes" ?><Relationships xmlns="http://schemas.openxmlformats.org/package/2006/relationships"><Relationship Id="rId1" Target="../slides/slide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9.xml.rels><?xml version="1.0" standalone="yes" ?><Relationships xmlns="http://schemas.openxmlformats.org/package/2006/relationships"><Relationship Id="rId1" Target="../slides/slide9.xml" Type="http://schemas.openxmlformats.org/officeDocument/2006/relationships/slide"></Relationship><Relationship Id="rId2" Target="../notesMasters/notesMaster1.xml" Type="http://schemas.openxmlformats.org/officeDocument/2006/relationships/notesMaster"></Relationship></Relationships>
</file>

<file path=ppt/notesSlides/notesSlide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2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6" name="Shape 26"/>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27" name="Shape 27"/>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5" name="Shape 85"/>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143000" y="685800"/>
            <a:ext cx="45720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86" name="Shape 86"/>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9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92" name="Shape 92"/>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93" name="Shape 93"/>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0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1" name="Shape 101"/>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102" name="Shape 102"/>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0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8" name="Shape 108"/>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143000" y="685800"/>
            <a:ext cx="45720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109" name="Shape 109"/>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1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15" name="Shape 115"/>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116" name="Shape 116"/>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SzPct val="25000"/>
              <a:buNone/>
            </a:pPr>
            <a:r>
              <a:rPr lang="en" sz="1100">
                <a:solidFill>
                  <a:schemeClr val="dk1"/>
                </a:solidFill>
                <a:uFillTx/>
              </a:rPr>
              <a:t>New “Discover” feature allows news outlets to produce daily stories for users. For example, CNN posts popular snaps from the week, and the Food Network posts daily recipe ideas and interviews with chefs. This is a great way to get ideas for how to put together a Story to send to followers.</a:t>
            </a: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2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23" name="Shape 123"/>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124" name="Shape 124"/>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2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30" name="Shape 130"/>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143000" y="685800"/>
            <a:ext cx="45720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131" name="Shape 131"/>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3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37" name="Shape 137"/>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138" name="Shape 138"/>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4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45" name="Shape 145"/>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146" name="Shape 146"/>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1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5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2" name="Shape 152"/>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153" name="Shape 153"/>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3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4" name="Shape 34"/>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35" name="Shape 35"/>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5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9" name="Shape 159"/>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160" name="Shape 160"/>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6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67" name="Shape 167"/>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143000" y="685800"/>
            <a:ext cx="45720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168" name="Shape 168"/>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5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2" name="Shape 152"/>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143000" y="685800"/>
            <a:ext cx="45720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153" name="Shape 153"/>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5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9" name="Shape 159"/>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143000" y="685800"/>
            <a:ext cx="45720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160" name="Shape 160"/>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6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67" name="Shape 167"/>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143000" y="685800"/>
            <a:ext cx="45720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168" name="Shape 168"/>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8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89" name="Shape 189"/>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190" name="Shape 190"/>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9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96" name="Shape 196"/>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197" name="Shape 197"/>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20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04" name="Shape 204"/>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205" name="Shape 205"/>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21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11" name="Shape 211"/>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212" name="Shape 212"/>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21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18" name="Shape 218"/>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219" name="Shape 219"/>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3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0" name="Shape 40"/>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41" name="Shape 41"/>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22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26" name="Shape 226"/>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227" name="Shape 227"/>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23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33" name="Shape 233"/>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234" name="Shape 234"/>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23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40" name="Shape 240"/>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241" name="Shape 241"/>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24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49" name="Shape 249"/>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250" name="Shape 250"/>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26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63" name="Shape 263"/>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143000" y="685800"/>
            <a:ext cx="45720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264" name="Shape 264"/>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7" name="Shape 47"/>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143000" y="685800"/>
            <a:ext cx="45720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48" name="Shape 48"/>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5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3" name="Shape 53"/>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54" name="Shape 54"/>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5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9" name="Shape 59"/>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60" name="Shape 60"/>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7" name="Shape 67"/>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68" name="Shape 68"/>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3" name="Shape 73"/>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143000" y="685800"/>
            <a:ext cx="45720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74" name="Shape 74"/>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None/>
            </a:pPr>
            <a:endParaRPr b="0" baseline="0" cap="none" i="0" strike="noStrike" sz="1100" u="none">
              <a:solidFill>
                <a:schemeClr val="dk1"/>
              </a:solidFill>
              <a:uFillTx/>
              <a:latin typeface="Arial"/>
              <a:ea typeface="Arial"/>
              <a:cs typeface="Arial"/>
              <a:sym typeface="Arial"/>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8" name="Shape 78"/>
          <p:cNvSpPr xmlns:c="http://schemas.openxmlformats.org/drawingml/2006/chart" xmlns:pic="http://schemas.openxmlformats.org/drawingml/2006/picture" xmlns:dgm="http://schemas.openxmlformats.org/drawingml/2006/diagram">
            <a:spLocks noChangeAspect="1" noGrp="1" noRot="1"/>
          </p:cNvSpPr>
          <p:nvPr>
            <p:ph idx="2" type="sldImg"/>
          </p:nvPr>
        </p:nvSpPr>
        <p:spPr xmlns:c="http://schemas.openxmlformats.org/drawingml/2006/chart" xmlns:pic="http://schemas.openxmlformats.org/drawingml/2006/picture" xmlns:dgm="http://schemas.openxmlformats.org/drawingml/2006/diagram">
          <a:xfrm>
            <a:off x="1714752" y="685800"/>
            <a:ext cx="3429300" cy="3429000"/>
          </a:xfrm>
          <a:custGeom>
            <a:avLst/>
            <a:gdLst/>
            <a:ahLst/>
            <a:cxnLst/>
            <a:rect b="0" l="0" r="0" t="0"/>
            <a:pathLst>
              <a:path extrusionOk="0" h="120000" w="120000">
                <a:moveTo>
                  <a:pt x="0" y="0"/>
                </a:moveTo>
                <a:lnTo>
                  <a:pt x="120000" y="0"/>
                </a:lnTo>
                <a:lnTo>
                  <a:pt x="120000" y="120000"/>
                </a:lnTo>
                <a:lnTo>
                  <a:pt x="0" y="120000"/>
                </a:lnTo>
                <a:close/>
              </a:path>
            </a:pathLst>
          </a:custGeom>
          <a:noFill/>
          <a:ln>
            <a:noFill/>
          </a:ln>
        </p:spPr>
      </p:sp>
      <p:sp>
        <p:nvSpPr>
          <p:cNvPr xmlns:c="http://schemas.openxmlformats.org/drawingml/2006/chart" xmlns:pic="http://schemas.openxmlformats.org/drawingml/2006/picture" xmlns:dgm="http://schemas.openxmlformats.org/drawingml/2006/diagram" id="79" name="Shape 79"/>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685800" y="4343400"/>
            <a:ext cx="5486399"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spcBef>
                <a:spcPts val="0"/>
              </a:spcBef>
              <a:buSzPct val="25000"/>
              <a:buNone/>
            </a:pPr>
            <a:r>
              <a:rPr lang="en" sz="1100">
                <a:solidFill>
                  <a:schemeClr val="dk1"/>
                </a:solidFill>
                <a:uFillTx/>
              </a:rPr>
              <a:t>Teachers: depending on the time you have available in class, you can ask students to take a few minutes to research current usage statistics for their own favorite social media sites.  You could also ask them to respond to the statistics they find - for instance, if they find that Facebook has the most total users, they can respond to whether or not they think it is still popular in their area/demographic.</a:t>
            </a:r>
          </a:p>
        </p:txBody>
      </p:sp>
    </p:spTree>
  </p:cSld>
  <p:clrMapOvr xmlns:c="http://schemas.openxmlformats.org/drawingml/2006/chart" xmlns:pic="http://schemas.openxmlformats.org/drawingml/2006/picture" xmlns:dgm="http://schemas.openxmlformats.org/drawingml/2006/diagram">
    <a:masterClrMapping/>
  </p:clrMapOvr>
</p:notes>
</file>

<file path=ppt/slideLayouts/_rels/slideLayout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itle">
  <p:cSld name="Title Slide">
    <p:spTree>
      <p:nvGrpSpPr>
        <p:cNvPr xmlns:c="http://schemas.openxmlformats.org/drawingml/2006/chart" xmlns:pic="http://schemas.openxmlformats.org/drawingml/2006/picture" xmlns:dgm="http://schemas.openxmlformats.org/drawingml/2006/diagram" id="1" name="Shape 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 name="Shape 8"/>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685800" y="2111123"/>
            <a:ext cx="7772400" cy="15465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lstStyle>
            <a:lvl1pPr algn="ctr" indent="304800" marL="0" marR="0" rtl="0">
              <a:lnSpc>
                <a:spcPct val="100000"/>
              </a:lnSpc>
              <a:spcBef>
                <a:spcPts val="0"/>
              </a:spcBef>
              <a:spcAft>
                <a:spcPts val="0"/>
              </a:spcAft>
              <a:buClr>
                <a:schemeClr val="dk1"/>
              </a:buClr>
              <a:buFont typeface="Arial"/>
              <a:buNone/>
              <a:defRPr>
                <a:uFillTx/>
              </a:defRPr>
            </a:lvl1pPr>
            <a:lvl2pPr algn="ctr" indent="304800" marL="0" marR="0" rtl="0">
              <a:lnSpc>
                <a:spcPct val="100000"/>
              </a:lnSpc>
              <a:spcBef>
                <a:spcPts val="0"/>
              </a:spcBef>
              <a:spcAft>
                <a:spcPts val="0"/>
              </a:spcAft>
              <a:buClr>
                <a:schemeClr val="dk1"/>
              </a:buClr>
              <a:buFont typeface="Arial"/>
              <a:buNone/>
              <a:defRPr>
                <a:uFillTx/>
              </a:defRPr>
            </a:lvl2pPr>
            <a:lvl3pPr algn="ctr" indent="304800" marL="0" marR="0" rtl="0">
              <a:spcBef>
                <a:spcPts val="0"/>
              </a:spcBef>
              <a:buClr>
                <a:schemeClr val="dk1"/>
              </a:buClr>
              <a:buFont typeface="Arial"/>
              <a:buNone/>
              <a:defRPr>
                <a:uFillTx/>
              </a:defRPr>
            </a:lvl3pPr>
            <a:lvl4pPr algn="ctr" indent="304800" marL="0" marR="0" rtl="0">
              <a:spcBef>
                <a:spcPts val="0"/>
              </a:spcBef>
              <a:buClr>
                <a:schemeClr val="dk1"/>
              </a:buClr>
              <a:buFont typeface="Arial"/>
              <a:buNone/>
              <a:defRPr>
                <a:uFillTx/>
              </a:defRPr>
            </a:lvl4pPr>
            <a:lvl5pPr algn="ctr" indent="304800" marL="0" marR="0" rtl="0">
              <a:spcBef>
                <a:spcPts val="0"/>
              </a:spcBef>
              <a:buClr>
                <a:schemeClr val="dk1"/>
              </a:buClr>
              <a:buFont typeface="Arial"/>
              <a:buNone/>
              <a:defRPr>
                <a:uFillTx/>
              </a:defRPr>
            </a:lvl5pPr>
            <a:lvl6pPr algn="ctr" indent="304800" marL="0" marR="0" rtl="0">
              <a:spcBef>
                <a:spcPts val="0"/>
              </a:spcBef>
              <a:buClr>
                <a:schemeClr val="dk1"/>
              </a:buClr>
              <a:buFont typeface="Arial"/>
              <a:buNone/>
              <a:defRPr>
                <a:uFillTx/>
              </a:defRPr>
            </a:lvl6pPr>
            <a:lvl7pPr algn="ctr" indent="304800" marL="0" marR="0" rtl="0">
              <a:spcBef>
                <a:spcPts val="0"/>
              </a:spcBef>
              <a:buClr>
                <a:schemeClr val="dk1"/>
              </a:buClr>
              <a:buFont typeface="Arial"/>
              <a:buNone/>
              <a:defRPr>
                <a:uFillTx/>
              </a:defRPr>
            </a:lvl7pPr>
            <a:lvl8pPr algn="ctr" indent="304800" marL="0" marR="0" rtl="0">
              <a:spcBef>
                <a:spcPts val="0"/>
              </a:spcBef>
              <a:buClr>
                <a:schemeClr val="dk1"/>
              </a:buClr>
              <a:buFont typeface="Arial"/>
              <a:buNone/>
              <a:defRPr>
                <a:uFillTx/>
              </a:defRPr>
            </a:lvl8pPr>
            <a:lvl9pPr algn="ctr" indent="304800" marL="0" marR="0" rtl="0">
              <a:spcBef>
                <a:spcPts val="0"/>
              </a:spcBef>
              <a:buClr>
                <a:schemeClr val="dk1"/>
              </a:buClr>
              <a:buFont typeface="Arial"/>
              <a:buNone/>
              <a:defRPr>
                <a:uFillTx/>
              </a:defRPr>
            </a:lvl9pPr>
          </a:lstStyle>
          <a:p>
            <a:endParaRPr>
              <a:uFillTx/>
            </a:endParaRPr>
          </a:p>
        </p:txBody>
      </p:sp>
      <p:sp>
        <p:nvSpPr>
          <p:cNvPr xmlns:c="http://schemas.openxmlformats.org/drawingml/2006/chart" xmlns:pic="http://schemas.openxmlformats.org/drawingml/2006/picture" xmlns:dgm="http://schemas.openxmlformats.org/drawingml/2006/diagram" id="9" name="Shape 9"/>
          <p:cNvSpPr xmlns:c="http://schemas.openxmlformats.org/drawingml/2006/chart" xmlns:pic="http://schemas.openxmlformats.org/drawingml/2006/picture" xmlns:dgm="http://schemas.openxmlformats.org/drawingml/2006/diagram" txBox="1">
            <a:spLocks noGrp="1"/>
          </p:cNvSpPr>
          <p:nvPr>
            <p:ph idx="1" type="subTitle"/>
          </p:nvPr>
        </p:nvSpPr>
        <p:spPr xmlns:c="http://schemas.openxmlformats.org/drawingml/2006/chart" xmlns:pic="http://schemas.openxmlformats.org/drawingml/2006/picture" xmlns:dgm="http://schemas.openxmlformats.org/drawingml/2006/diagram">
          <a:xfrm>
            <a:off x="685800" y="3786737"/>
            <a:ext cx="7772400" cy="10464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lstStyle>
            <a:lvl1pPr algn="ctr" indent="0" marL="0" marR="0" rtl="0">
              <a:lnSpc>
                <a:spcPct val="100000"/>
              </a:lnSpc>
              <a:spcBef>
                <a:spcPts val="0"/>
              </a:spcBef>
              <a:spcAft>
                <a:spcPts val="0"/>
              </a:spcAft>
              <a:buClr>
                <a:schemeClr val="dk2"/>
              </a:buClr>
              <a:buFont typeface="Arial"/>
              <a:buNone/>
              <a:defRPr>
                <a:uFillTx/>
              </a:defRPr>
            </a:lvl1pPr>
            <a:lvl2pPr algn="ctr" indent="190500" marL="0" marR="0" rtl="0">
              <a:lnSpc>
                <a:spcPct val="100000"/>
              </a:lnSpc>
              <a:spcBef>
                <a:spcPts val="0"/>
              </a:spcBef>
              <a:spcAft>
                <a:spcPts val="0"/>
              </a:spcAft>
              <a:buClr>
                <a:schemeClr val="dk2"/>
              </a:buClr>
              <a:buFont typeface="Arial"/>
              <a:buNone/>
              <a:defRPr>
                <a:uFillTx/>
              </a:defRPr>
            </a:lvl2pPr>
            <a:lvl3pPr algn="ctr" indent="190500" marL="0" marR="0" rtl="0">
              <a:lnSpc>
                <a:spcPct val="100000"/>
              </a:lnSpc>
              <a:spcBef>
                <a:spcPts val="0"/>
              </a:spcBef>
              <a:spcAft>
                <a:spcPts val="0"/>
              </a:spcAft>
              <a:buClr>
                <a:schemeClr val="dk2"/>
              </a:buClr>
              <a:buFont typeface="Arial"/>
              <a:buNone/>
              <a:defRPr>
                <a:uFillTx/>
              </a:defRPr>
            </a:lvl3pPr>
            <a:lvl4pPr algn="ctr" indent="190500" marL="0" marR="0" rtl="0">
              <a:lnSpc>
                <a:spcPct val="100000"/>
              </a:lnSpc>
              <a:spcBef>
                <a:spcPts val="0"/>
              </a:spcBef>
              <a:spcAft>
                <a:spcPts val="0"/>
              </a:spcAft>
              <a:buClr>
                <a:schemeClr val="dk2"/>
              </a:buClr>
              <a:buFont typeface="Arial"/>
              <a:buNone/>
              <a:defRPr>
                <a:uFillTx/>
              </a:defRPr>
            </a:lvl4pPr>
            <a:lvl5pPr algn="ctr" indent="190500" marL="0" marR="0" rtl="0">
              <a:lnSpc>
                <a:spcPct val="100000"/>
              </a:lnSpc>
              <a:spcBef>
                <a:spcPts val="0"/>
              </a:spcBef>
              <a:spcAft>
                <a:spcPts val="0"/>
              </a:spcAft>
              <a:buClr>
                <a:schemeClr val="dk2"/>
              </a:buClr>
              <a:buFont typeface="Arial"/>
              <a:buNone/>
              <a:defRPr>
                <a:uFillTx/>
              </a:defRPr>
            </a:lvl5pPr>
            <a:lvl6pPr algn="ctr" indent="190500" marL="0" marR="0" rtl="0">
              <a:lnSpc>
                <a:spcPct val="100000"/>
              </a:lnSpc>
              <a:spcBef>
                <a:spcPts val="0"/>
              </a:spcBef>
              <a:spcAft>
                <a:spcPts val="0"/>
              </a:spcAft>
              <a:buClr>
                <a:schemeClr val="dk2"/>
              </a:buClr>
              <a:buFont typeface="Arial"/>
              <a:buNone/>
              <a:defRPr>
                <a:uFillTx/>
              </a:defRPr>
            </a:lvl6pPr>
            <a:lvl7pPr algn="ctr" indent="190500" marL="0" marR="0" rtl="0">
              <a:lnSpc>
                <a:spcPct val="100000"/>
              </a:lnSpc>
              <a:spcBef>
                <a:spcPts val="0"/>
              </a:spcBef>
              <a:spcAft>
                <a:spcPts val="0"/>
              </a:spcAft>
              <a:buClr>
                <a:schemeClr val="dk2"/>
              </a:buClr>
              <a:buFont typeface="Arial"/>
              <a:buNone/>
              <a:defRPr>
                <a:uFillTx/>
              </a:defRPr>
            </a:lvl7pPr>
            <a:lvl8pPr algn="ctr" indent="190500" marL="0" marR="0" rtl="0">
              <a:lnSpc>
                <a:spcPct val="100000"/>
              </a:lnSpc>
              <a:spcBef>
                <a:spcPts val="0"/>
              </a:spcBef>
              <a:spcAft>
                <a:spcPts val="0"/>
              </a:spcAft>
              <a:buClr>
                <a:schemeClr val="dk2"/>
              </a:buClr>
              <a:buFont typeface="Arial"/>
              <a:buNone/>
              <a:defRPr>
                <a:uFillTx/>
              </a:defRPr>
            </a:lvl8pPr>
            <a:lvl9pPr algn="ctr" indent="190500" marL="0" marR="0" rtl="0">
              <a:lnSpc>
                <a:spcPct val="100000"/>
              </a:lnSpc>
              <a:spcBef>
                <a:spcPts val="0"/>
              </a:spcBef>
              <a:spcAft>
                <a:spcPts val="0"/>
              </a:spcAft>
              <a:buClr>
                <a:schemeClr val="dk2"/>
              </a:buClr>
              <a:buFont typeface="Arial"/>
              <a:buNone/>
              <a:defRPr>
                <a:uFillTx/>
              </a:defRPr>
            </a:lvl9pPr>
          </a:lstStyle>
          <a:p>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x">
  <p:cSld name="Title and Body">
    <p:spTree>
      <p:nvGrpSpPr>
        <p:cNvPr xmlns:c="http://schemas.openxmlformats.org/drawingml/2006/chart" xmlns:pic="http://schemas.openxmlformats.org/drawingml/2006/picture" xmlns:dgm="http://schemas.openxmlformats.org/drawingml/2006/diagram" id="1" name="Shape 1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1" name="Shape 11"/>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lstStyle>
            <a:lvl1pPr rtl="0">
              <a:spcBef>
                <a:spcPts val="0"/>
              </a:spcBef>
              <a:defRPr>
                <a:uFillTx/>
              </a:defRPr>
            </a:lvl1pPr>
            <a:lvl2pPr rtl="0">
              <a:spcBef>
                <a:spcPts val="0"/>
              </a:spcBef>
              <a:defRPr>
                <a:uFillTx/>
              </a:defRPr>
            </a:lvl2pPr>
            <a:lvl3pPr rtl="0">
              <a:spcBef>
                <a:spcPts val="0"/>
              </a:spcBef>
              <a:defRPr>
                <a:uFillTx/>
              </a:defRPr>
            </a:lvl3pPr>
            <a:lvl4pPr rtl="0">
              <a:spcBef>
                <a:spcPts val="0"/>
              </a:spcBef>
              <a:defRPr>
                <a:uFillTx/>
              </a:defRPr>
            </a:lvl4pPr>
            <a:lvl5pPr rtl="0">
              <a:spcBef>
                <a:spcPts val="0"/>
              </a:spcBef>
              <a:defRPr>
                <a:uFillTx/>
              </a:defRPr>
            </a:lvl5pPr>
            <a:lvl6pPr rtl="0">
              <a:spcBef>
                <a:spcPts val="0"/>
              </a:spcBef>
              <a:defRPr>
                <a:uFillTx/>
              </a:defRPr>
            </a:lvl6pPr>
            <a:lvl7pPr rtl="0">
              <a:spcBef>
                <a:spcPts val="0"/>
              </a:spcBef>
              <a:defRPr>
                <a:uFillTx/>
              </a:defRPr>
            </a:lvl7pPr>
            <a:lvl8pPr rtl="0">
              <a:spcBef>
                <a:spcPts val="0"/>
              </a:spcBef>
              <a:defRPr>
                <a:uFillTx/>
              </a:defRPr>
            </a:lvl8pPr>
            <a:lvl9pPr rtl="0">
              <a:spcBef>
                <a:spcPts val="0"/>
              </a:spcBef>
              <a:defRPr>
                <a:uFillTx/>
              </a:defRPr>
            </a:lvl9pPr>
          </a:lstStyle>
          <a:p>
            <a:endParaRPr>
              <a:uFillTx/>
            </a:endParaRPr>
          </a:p>
        </p:txBody>
      </p:sp>
      <p:sp>
        <p:nvSpPr>
          <p:cNvPr xmlns:c="http://schemas.openxmlformats.org/drawingml/2006/chart" xmlns:pic="http://schemas.openxmlformats.org/drawingml/2006/picture" xmlns:dgm="http://schemas.openxmlformats.org/drawingml/2006/diagram" id="12" name="Shape 12"/>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82296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lstStyle>
            <a:lvl1pPr rtl="0">
              <a:spcBef>
                <a:spcPts val="0"/>
              </a:spcBef>
              <a:defRPr>
                <a:uFillTx/>
              </a:defRPr>
            </a:lvl1pPr>
            <a:lvl2pPr indent="457200" rtl="0">
              <a:spcBef>
                <a:spcPts val="0"/>
              </a:spcBef>
              <a:defRPr>
                <a:uFillTx/>
              </a:defRPr>
            </a:lvl2pPr>
            <a:lvl3pPr indent="914400" rtl="0">
              <a:spcBef>
                <a:spcPts val="0"/>
              </a:spcBef>
              <a:defRPr>
                <a:uFillTx/>
              </a:defRPr>
            </a:lvl3pPr>
            <a:lvl4pPr indent="1371600" rtl="0">
              <a:spcBef>
                <a:spcPts val="0"/>
              </a:spcBef>
              <a:defRPr>
                <a:uFillTx/>
              </a:defRPr>
            </a:lvl4pPr>
            <a:lvl5pPr rtl="0">
              <a:spcBef>
                <a:spcPts val="0"/>
              </a:spcBef>
              <a:defRPr>
                <a:uFillTx/>
              </a:defRPr>
            </a:lvl5pPr>
            <a:lvl6pPr rtl="0">
              <a:spcBef>
                <a:spcPts val="0"/>
              </a:spcBef>
              <a:defRPr>
                <a:uFillTx/>
              </a:defRPr>
            </a:lvl6pPr>
            <a:lvl7pPr rtl="0">
              <a:spcBef>
                <a:spcPts val="0"/>
              </a:spcBef>
              <a:defRPr>
                <a:uFillTx/>
              </a:defRPr>
            </a:lvl7pPr>
            <a:lvl8pPr rtl="0">
              <a:spcBef>
                <a:spcPts val="0"/>
              </a:spcBef>
              <a:defRPr>
                <a:uFillTx/>
              </a:defRPr>
            </a:lvl8pPr>
            <a:lvl9pPr rtl="0">
              <a:spcBef>
                <a:spcPts val="0"/>
              </a:spcBef>
              <a:defRPr>
                <a:uFillTx/>
              </a:defRPr>
            </a:lvl9pPr>
          </a:lstStyle>
          <a:p>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woColTx">
  <p:cSld name="Title and Two Columns">
    <p:spTree>
      <p:nvGrpSpPr>
        <p:cNvPr xmlns:c="http://schemas.openxmlformats.org/drawingml/2006/chart" xmlns:pic="http://schemas.openxmlformats.org/drawingml/2006/picture" xmlns:dgm="http://schemas.openxmlformats.org/drawingml/2006/diagram" id="1" name="Shape 1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4" name="Shape 14"/>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lstStyle>
            <a:lvl1pPr rtl="0">
              <a:spcBef>
                <a:spcPts val="0"/>
              </a:spcBef>
              <a:defRPr>
                <a:uFillTx/>
              </a:defRPr>
            </a:lvl1pPr>
            <a:lvl2pPr rtl="0">
              <a:spcBef>
                <a:spcPts val="0"/>
              </a:spcBef>
              <a:defRPr>
                <a:uFillTx/>
              </a:defRPr>
            </a:lvl2pPr>
            <a:lvl3pPr rtl="0">
              <a:spcBef>
                <a:spcPts val="0"/>
              </a:spcBef>
              <a:defRPr>
                <a:uFillTx/>
              </a:defRPr>
            </a:lvl3pPr>
            <a:lvl4pPr rtl="0">
              <a:spcBef>
                <a:spcPts val="0"/>
              </a:spcBef>
              <a:defRPr>
                <a:uFillTx/>
              </a:defRPr>
            </a:lvl4pPr>
            <a:lvl5pPr rtl="0">
              <a:spcBef>
                <a:spcPts val="0"/>
              </a:spcBef>
              <a:defRPr>
                <a:uFillTx/>
              </a:defRPr>
            </a:lvl5pPr>
            <a:lvl6pPr rtl="0">
              <a:spcBef>
                <a:spcPts val="0"/>
              </a:spcBef>
              <a:defRPr>
                <a:uFillTx/>
              </a:defRPr>
            </a:lvl6pPr>
            <a:lvl7pPr rtl="0">
              <a:spcBef>
                <a:spcPts val="0"/>
              </a:spcBef>
              <a:defRPr>
                <a:uFillTx/>
              </a:defRPr>
            </a:lvl7pPr>
            <a:lvl8pPr rtl="0">
              <a:spcBef>
                <a:spcPts val="0"/>
              </a:spcBef>
              <a:defRPr>
                <a:uFillTx/>
              </a:defRPr>
            </a:lvl8pPr>
            <a:lvl9pPr rtl="0">
              <a:spcBef>
                <a:spcPts val="0"/>
              </a:spcBef>
              <a:defRPr>
                <a:uFillTx/>
              </a:defRPr>
            </a:lvl9pPr>
          </a:lstStyle>
          <a:p>
            <a:endParaRPr>
              <a:uFillTx/>
            </a:endParaRPr>
          </a:p>
        </p:txBody>
      </p:sp>
      <p:sp>
        <p:nvSpPr>
          <p:cNvPr xmlns:c="http://schemas.openxmlformats.org/drawingml/2006/chart" xmlns:pic="http://schemas.openxmlformats.org/drawingml/2006/picture" xmlns:dgm="http://schemas.openxmlformats.org/drawingml/2006/diagram" id="15" name="Shape 15"/>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39945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lstStyle>
            <a:lvl1pPr rtl="0">
              <a:spcBef>
                <a:spcPts val="0"/>
              </a:spcBef>
              <a:defRPr>
                <a:uFillTx/>
              </a:defRPr>
            </a:lvl1pPr>
            <a:lvl2pPr rtl="0">
              <a:spcBef>
                <a:spcPts val="0"/>
              </a:spcBef>
              <a:defRPr>
                <a:uFillTx/>
              </a:defRPr>
            </a:lvl2pPr>
            <a:lvl3pPr rtl="0">
              <a:spcBef>
                <a:spcPts val="0"/>
              </a:spcBef>
              <a:defRPr>
                <a:uFillTx/>
              </a:defRPr>
            </a:lvl3pPr>
            <a:lvl4pPr rtl="0">
              <a:spcBef>
                <a:spcPts val="0"/>
              </a:spcBef>
              <a:defRPr>
                <a:uFillTx/>
              </a:defRPr>
            </a:lvl4pPr>
            <a:lvl5pPr rtl="0">
              <a:spcBef>
                <a:spcPts val="0"/>
              </a:spcBef>
              <a:defRPr>
                <a:uFillTx/>
              </a:defRPr>
            </a:lvl5pPr>
            <a:lvl6pPr rtl="0">
              <a:spcBef>
                <a:spcPts val="0"/>
              </a:spcBef>
              <a:defRPr>
                <a:uFillTx/>
              </a:defRPr>
            </a:lvl6pPr>
            <a:lvl7pPr rtl="0">
              <a:spcBef>
                <a:spcPts val="0"/>
              </a:spcBef>
              <a:defRPr>
                <a:uFillTx/>
              </a:defRPr>
            </a:lvl7pPr>
            <a:lvl8pPr rtl="0">
              <a:spcBef>
                <a:spcPts val="0"/>
              </a:spcBef>
              <a:defRPr>
                <a:uFillTx/>
              </a:defRPr>
            </a:lvl8pPr>
            <a:lvl9pPr rtl="0">
              <a:spcBef>
                <a:spcPts val="0"/>
              </a:spcBef>
              <a:defRPr>
                <a:uFillTx/>
              </a:defRPr>
            </a:lvl9pPr>
          </a:lstStyle>
          <a:p>
            <a:endParaRPr>
              <a:uFillTx/>
            </a:endParaRPr>
          </a:p>
        </p:txBody>
      </p:sp>
      <p:sp>
        <p:nvSpPr>
          <p:cNvPr xmlns:c="http://schemas.openxmlformats.org/drawingml/2006/chart" xmlns:pic="http://schemas.openxmlformats.org/drawingml/2006/picture" xmlns:dgm="http://schemas.openxmlformats.org/drawingml/2006/diagram" id="16" name="Shape 16"/>
          <p:cNvSpPr xmlns:c="http://schemas.openxmlformats.org/drawingml/2006/chart" xmlns:pic="http://schemas.openxmlformats.org/drawingml/2006/picture" xmlns:dgm="http://schemas.openxmlformats.org/drawingml/2006/diagram" txBox="1">
            <a:spLocks noGrp="1"/>
          </p:cNvSpPr>
          <p:nvPr>
            <p:ph idx="2" type="body"/>
          </p:nvPr>
        </p:nvSpPr>
        <p:spPr xmlns:c="http://schemas.openxmlformats.org/drawingml/2006/chart" xmlns:pic="http://schemas.openxmlformats.org/drawingml/2006/picture" xmlns:dgm="http://schemas.openxmlformats.org/drawingml/2006/diagram">
          <a:xfrm>
            <a:off x="4692273" y="1600200"/>
            <a:ext cx="39945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lstStyle>
            <a:lvl1pPr rtl="0">
              <a:spcBef>
                <a:spcPts val="0"/>
              </a:spcBef>
              <a:defRPr>
                <a:uFillTx/>
              </a:defRPr>
            </a:lvl1pPr>
            <a:lvl2pPr rtl="0">
              <a:spcBef>
                <a:spcPts val="0"/>
              </a:spcBef>
              <a:defRPr>
                <a:uFillTx/>
              </a:defRPr>
            </a:lvl2pPr>
            <a:lvl3pPr rtl="0">
              <a:spcBef>
                <a:spcPts val="0"/>
              </a:spcBef>
              <a:defRPr>
                <a:uFillTx/>
              </a:defRPr>
            </a:lvl3pPr>
            <a:lvl4pPr rtl="0">
              <a:spcBef>
                <a:spcPts val="0"/>
              </a:spcBef>
              <a:defRPr>
                <a:uFillTx/>
              </a:defRPr>
            </a:lvl4pPr>
            <a:lvl5pPr rtl="0">
              <a:spcBef>
                <a:spcPts val="0"/>
              </a:spcBef>
              <a:defRPr>
                <a:uFillTx/>
              </a:defRPr>
            </a:lvl5pPr>
            <a:lvl6pPr rtl="0">
              <a:spcBef>
                <a:spcPts val="0"/>
              </a:spcBef>
              <a:defRPr>
                <a:uFillTx/>
              </a:defRPr>
            </a:lvl6pPr>
            <a:lvl7pPr rtl="0">
              <a:spcBef>
                <a:spcPts val="0"/>
              </a:spcBef>
              <a:defRPr>
                <a:uFillTx/>
              </a:defRPr>
            </a:lvl7pPr>
            <a:lvl8pPr rtl="0">
              <a:spcBef>
                <a:spcPts val="0"/>
              </a:spcBef>
              <a:defRPr>
                <a:uFillTx/>
              </a:defRPr>
            </a:lvl8pPr>
            <a:lvl9pPr rtl="0">
              <a:spcBef>
                <a:spcPts val="0"/>
              </a:spcBef>
              <a:defRPr>
                <a:uFillTx/>
              </a:defRPr>
            </a:lvl9pPr>
          </a:lstStyle>
          <a:p>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itleOnly">
  <p:cSld name="Title Only">
    <p:spTree>
      <p:nvGrpSpPr>
        <p:cNvPr xmlns:c="http://schemas.openxmlformats.org/drawingml/2006/chart" xmlns:pic="http://schemas.openxmlformats.org/drawingml/2006/picture" xmlns:dgm="http://schemas.openxmlformats.org/drawingml/2006/diagram" id="1" name="Shape 1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8" name="Shape 18"/>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lstStyle>
            <a:lvl1pPr rtl="0">
              <a:spcBef>
                <a:spcPts val="0"/>
              </a:spcBef>
              <a:defRPr>
                <a:uFillTx/>
              </a:defRPr>
            </a:lvl1pPr>
            <a:lvl2pPr rtl="0">
              <a:spcBef>
                <a:spcPts val="0"/>
              </a:spcBef>
              <a:defRPr>
                <a:uFillTx/>
              </a:defRPr>
            </a:lvl2pPr>
            <a:lvl3pPr rtl="0">
              <a:spcBef>
                <a:spcPts val="0"/>
              </a:spcBef>
              <a:defRPr>
                <a:uFillTx/>
              </a:defRPr>
            </a:lvl3pPr>
            <a:lvl4pPr rtl="0">
              <a:spcBef>
                <a:spcPts val="0"/>
              </a:spcBef>
              <a:defRPr>
                <a:uFillTx/>
              </a:defRPr>
            </a:lvl4pPr>
            <a:lvl5pPr rtl="0">
              <a:spcBef>
                <a:spcPts val="0"/>
              </a:spcBef>
              <a:defRPr>
                <a:uFillTx/>
              </a:defRPr>
            </a:lvl5pPr>
            <a:lvl6pPr rtl="0">
              <a:spcBef>
                <a:spcPts val="0"/>
              </a:spcBef>
              <a:defRPr>
                <a:uFillTx/>
              </a:defRPr>
            </a:lvl6pPr>
            <a:lvl7pPr rtl="0">
              <a:spcBef>
                <a:spcPts val="0"/>
              </a:spcBef>
              <a:defRPr>
                <a:uFillTx/>
              </a:defRPr>
            </a:lvl7pPr>
            <a:lvl8pPr rtl="0">
              <a:spcBef>
                <a:spcPts val="0"/>
              </a:spcBef>
              <a:defRPr>
                <a:uFillTx/>
              </a:defRPr>
            </a:lvl8pPr>
            <a:lvl9pPr rtl="0">
              <a:spcBef>
                <a:spcPts val="0"/>
              </a:spcBef>
              <a:defRPr>
                <a:uFillTx/>
              </a:defRPr>
            </a:lvl9pPr>
          </a:lstStyle>
          <a:p>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Caption">
    <p:spTree>
      <p:nvGrpSpPr>
        <p:cNvPr xmlns:c="http://schemas.openxmlformats.org/drawingml/2006/chart" xmlns:pic="http://schemas.openxmlformats.org/drawingml/2006/picture" xmlns:dgm="http://schemas.openxmlformats.org/drawingml/2006/diagram" id="1" name="Shape 1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0" name="Shape 20"/>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5875078"/>
            <a:ext cx="8229600" cy="692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lstStyle>
            <a:lvl1pPr algn="ctr" indent="-171450" marL="285750" rtl="0">
              <a:spcBef>
                <a:spcPts val="360"/>
              </a:spcBef>
              <a:buFont typeface="Arial"/>
              <a:buNone/>
              <a:defRPr>
                <a:uFillTx/>
              </a:defRPr>
            </a:lvl1pPr>
            <a:lvl2pPr rtl="0">
              <a:spcBef>
                <a:spcPts val="0"/>
              </a:spcBef>
              <a:defRPr>
                <a:uFillTx/>
              </a:defRPr>
            </a:lvl2pPr>
            <a:lvl3pPr rtl="0">
              <a:spcBef>
                <a:spcPts val="0"/>
              </a:spcBef>
              <a:defRPr>
                <a:uFillTx/>
              </a:defRPr>
            </a:lvl3pPr>
            <a:lvl4pPr rtl="0">
              <a:spcBef>
                <a:spcPts val="0"/>
              </a:spcBef>
              <a:defRPr>
                <a:uFillTx/>
              </a:defRPr>
            </a:lvl4pPr>
            <a:lvl5pPr rtl="0">
              <a:spcBef>
                <a:spcPts val="0"/>
              </a:spcBef>
              <a:defRPr>
                <a:uFillTx/>
              </a:defRPr>
            </a:lvl5pPr>
            <a:lvl6pPr rtl="0">
              <a:spcBef>
                <a:spcPts val="0"/>
              </a:spcBef>
              <a:defRPr>
                <a:uFillTx/>
              </a:defRPr>
            </a:lvl6pPr>
            <a:lvl7pPr rtl="0">
              <a:spcBef>
                <a:spcPts val="0"/>
              </a:spcBef>
              <a:defRPr>
                <a:uFillTx/>
              </a:defRPr>
            </a:lvl7pPr>
            <a:lvl8pPr rtl="0">
              <a:spcBef>
                <a:spcPts val="0"/>
              </a:spcBef>
              <a:defRPr>
                <a:uFillTx/>
              </a:defRPr>
            </a:lvl8pPr>
            <a:lvl9pPr rtl="0">
              <a:spcBef>
                <a:spcPts val="0"/>
              </a:spcBef>
              <a:defRPr>
                <a:uFillTx/>
              </a:defRPr>
            </a:lvl9pPr>
          </a:lstStyle>
          <a:p>
            <a:endParaRPr>
              <a:uFillTx/>
            </a:endParaRPr>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blank">
  <p:cSld name="Blank">
    <p:spTree>
      <p:nvGrpSpPr>
        <p:cNvPr xmlns:c="http://schemas.openxmlformats.org/drawingml/2006/chart" xmlns:pic="http://schemas.openxmlformats.org/drawingml/2006/picture" xmlns:dgm="http://schemas.openxmlformats.org/drawingml/2006/diagram" id="1" name="Shape 2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Tree>
  </p:cSld>
  <p:clrMapOvr xmlns:c="http://schemas.openxmlformats.org/drawingml/2006/chart" xmlns:pic="http://schemas.openxmlformats.org/drawingml/2006/picture" xmlns:dgm="http://schemas.openxmlformats.org/drawingml/2006/diagram">
    <a:masterClrMapping/>
  </p:clrMapOvr>
</p:sldLayout>
</file>

<file path=ppt/slideMasters/_rels/slideMaster1.xml.rels><?xml version="1.0" standalone="yes" ?><Relationships xmlns="http://schemas.openxmlformats.org/package/2006/relationships"><Relationship Id="rId1" Target="../slideLayouts/slideLayout1.xml" Type="http://schemas.openxmlformats.org/officeDocument/2006/relationships/slideLayout"></Relationship><Relationship Id="rId2" Target="../slideLayouts/slideLayout2.xml" Type="http://schemas.openxmlformats.org/officeDocument/2006/relationships/slideLayout"></Relationship><Relationship Id="rId3" Target="../slideLayouts/slideLayout3.xml" Type="http://schemas.openxmlformats.org/officeDocument/2006/relationships/slideLayout"></Relationship><Relationship Id="rId4" Target="../slideLayouts/slideLayout4.xml" Type="http://schemas.openxmlformats.org/officeDocument/2006/relationships/slideLayout"></Relationship><Relationship Id="rId5" Target="../slideLayouts/slideLayout5.xml" Type="http://schemas.openxmlformats.org/officeDocument/2006/relationships/slideLayout"></Relationship><Relationship Id="rId6" Target="../slideLayouts/slideLayout6.xml" Type="http://schemas.openxmlformats.org/officeDocument/2006/relationships/slideLayout"></Relationship><Relationship Id="rId7" Target="../theme/theme1.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lt1"/>
        </a:solidFill>
        <a:effectLst/>
      </p:bgPr>
    </p:bg>
    <p:spTree>
      <p:nvGrpSpPr>
        <p:cNvPr xmlns:c="http://schemas.openxmlformats.org/drawingml/2006/chart" xmlns:pic="http://schemas.openxmlformats.org/drawingml/2006/picture" xmlns:dgm="http://schemas.openxmlformats.org/drawingml/2006/diagram" id="1" name="Shape 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 name="Shape 5"/>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lstStyle>
            <a:lvl1pPr algn="l" indent="0" marL="0" marR="0" rtl="0">
              <a:lnSpc>
                <a:spcPct val="100000"/>
              </a:lnSpc>
              <a:spcBef>
                <a:spcPts val="0"/>
              </a:spcBef>
              <a:spcAft>
                <a:spcPts val="0"/>
              </a:spcAft>
              <a:buClr>
                <a:schemeClr val="dk1"/>
              </a:buClr>
              <a:buFont typeface="Arial"/>
              <a:buNone/>
              <a:defRPr>
                <a:uFillTx/>
              </a:defRPr>
            </a:lvl1pPr>
            <a:lvl2pPr algn="l" indent="228600" marL="0" marR="0" rtl="0">
              <a:lnSpc>
                <a:spcPct val="100000"/>
              </a:lnSpc>
              <a:spcBef>
                <a:spcPts val="0"/>
              </a:spcBef>
              <a:spcAft>
                <a:spcPts val="0"/>
              </a:spcAft>
              <a:buClr>
                <a:schemeClr val="dk1"/>
              </a:buClr>
              <a:buFont typeface="Arial"/>
              <a:buNone/>
              <a:defRPr>
                <a:uFillTx/>
              </a:defRPr>
            </a:lvl2pPr>
            <a:lvl3pPr algn="l" indent="228600" marL="0" marR="0" rtl="0">
              <a:spcBef>
                <a:spcPts val="0"/>
              </a:spcBef>
              <a:buClr>
                <a:schemeClr val="dk1"/>
              </a:buClr>
              <a:buFont typeface="Arial"/>
              <a:buNone/>
              <a:defRPr>
                <a:uFillTx/>
              </a:defRPr>
            </a:lvl3pPr>
            <a:lvl4pPr algn="l" indent="228600" marL="0" marR="0" rtl="0">
              <a:spcBef>
                <a:spcPts val="0"/>
              </a:spcBef>
              <a:buClr>
                <a:schemeClr val="dk1"/>
              </a:buClr>
              <a:buFont typeface="Arial"/>
              <a:buNone/>
              <a:defRPr>
                <a:uFillTx/>
              </a:defRPr>
            </a:lvl4pPr>
            <a:lvl5pPr algn="l" indent="228600" marL="0" marR="0" rtl="0">
              <a:spcBef>
                <a:spcPts val="0"/>
              </a:spcBef>
              <a:buClr>
                <a:schemeClr val="dk1"/>
              </a:buClr>
              <a:buFont typeface="Arial"/>
              <a:buNone/>
              <a:defRPr>
                <a:uFillTx/>
              </a:defRPr>
            </a:lvl5pPr>
            <a:lvl6pPr algn="l" indent="228600" marL="0" marR="0" rtl="0">
              <a:spcBef>
                <a:spcPts val="0"/>
              </a:spcBef>
              <a:buClr>
                <a:schemeClr val="dk1"/>
              </a:buClr>
              <a:buFont typeface="Arial"/>
              <a:buNone/>
              <a:defRPr>
                <a:uFillTx/>
              </a:defRPr>
            </a:lvl6pPr>
            <a:lvl7pPr algn="l" indent="228600" marL="0" marR="0" rtl="0">
              <a:spcBef>
                <a:spcPts val="0"/>
              </a:spcBef>
              <a:buClr>
                <a:schemeClr val="dk1"/>
              </a:buClr>
              <a:buFont typeface="Arial"/>
              <a:buNone/>
              <a:defRPr>
                <a:uFillTx/>
              </a:defRPr>
            </a:lvl7pPr>
            <a:lvl8pPr algn="l" indent="228600" marL="0" marR="0" rtl="0">
              <a:spcBef>
                <a:spcPts val="0"/>
              </a:spcBef>
              <a:buClr>
                <a:schemeClr val="dk1"/>
              </a:buClr>
              <a:buFont typeface="Arial"/>
              <a:buNone/>
              <a:defRPr>
                <a:uFillTx/>
              </a:defRPr>
            </a:lvl8pPr>
            <a:lvl9pPr algn="l" indent="228600" marL="0" marR="0" rtl="0">
              <a:spcBef>
                <a:spcPts val="0"/>
              </a:spcBef>
              <a:buClr>
                <a:schemeClr val="dk1"/>
              </a:buClr>
              <a:buFont typeface="Arial"/>
              <a:buNone/>
              <a:defRPr>
                <a:uFillTx/>
              </a:defRPr>
            </a:lvl9pPr>
          </a:lstStyle>
          <a:p>
            <a:endParaRPr>
              <a:uFillTx/>
            </a:endParaRPr>
          </a:p>
        </p:txBody>
      </p:sp>
      <p:sp>
        <p:nvSpPr>
          <p:cNvPr xmlns:c="http://schemas.openxmlformats.org/drawingml/2006/chart" xmlns:pic="http://schemas.openxmlformats.org/drawingml/2006/picture" xmlns:dgm="http://schemas.openxmlformats.org/drawingml/2006/diagram" id="6" name="Shape 6"/>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82296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lstStyle>
            <a:lvl1pPr algn="l" indent="-152400" marL="342900" marR="0" rtl="0">
              <a:lnSpc>
                <a:spcPct val="100000"/>
              </a:lnSpc>
              <a:spcBef>
                <a:spcPts val="600"/>
              </a:spcBef>
              <a:spcAft>
                <a:spcPts val="0"/>
              </a:spcAft>
              <a:buClr>
                <a:schemeClr val="dk1"/>
              </a:buClr>
              <a:buFont typeface="Arial"/>
              <a:buNone/>
              <a:defRPr>
                <a:uFillTx/>
              </a:defRPr>
            </a:lvl1pPr>
            <a:lvl2pPr algn="l" indent="-133350" marL="742950" marR="0" rtl="0">
              <a:lnSpc>
                <a:spcPct val="100000"/>
              </a:lnSpc>
              <a:spcBef>
                <a:spcPts val="480"/>
              </a:spcBef>
              <a:spcAft>
                <a:spcPts val="0"/>
              </a:spcAft>
              <a:buClr>
                <a:schemeClr val="dk1"/>
              </a:buClr>
              <a:buFont typeface="Arial"/>
              <a:buNone/>
              <a:defRPr>
                <a:uFillTx/>
              </a:defRPr>
            </a:lvl2pPr>
            <a:lvl3pPr algn="l" indent="-76200" marL="1143000" marR="0" rtl="0">
              <a:lnSpc>
                <a:spcPct val="100000"/>
              </a:lnSpc>
              <a:spcBef>
                <a:spcPts val="480"/>
              </a:spcBef>
              <a:spcAft>
                <a:spcPts val="0"/>
              </a:spcAft>
              <a:buClr>
                <a:schemeClr val="dk1"/>
              </a:buClr>
              <a:buFont typeface="Arial"/>
              <a:buNone/>
              <a:defRPr>
                <a:uFillTx/>
              </a:defRPr>
            </a:lvl3pPr>
            <a:lvl4pPr algn="l" indent="-114300" marL="1600200" marR="0" rtl="0">
              <a:lnSpc>
                <a:spcPct val="100000"/>
              </a:lnSpc>
              <a:spcBef>
                <a:spcPts val="360"/>
              </a:spcBef>
              <a:spcAft>
                <a:spcPts val="0"/>
              </a:spcAft>
              <a:buClr>
                <a:schemeClr val="dk1"/>
              </a:buClr>
              <a:buFont typeface="Arial"/>
              <a:buNone/>
              <a:defRPr>
                <a:uFillTx/>
              </a:defRPr>
            </a:lvl4pPr>
            <a:lvl5pPr algn="l" indent="-114300" marL="2057400" marR="0" rtl="0">
              <a:lnSpc>
                <a:spcPct val="100000"/>
              </a:lnSpc>
              <a:spcBef>
                <a:spcPts val="360"/>
              </a:spcBef>
              <a:spcAft>
                <a:spcPts val="0"/>
              </a:spcAft>
              <a:buClr>
                <a:schemeClr val="dk1"/>
              </a:buClr>
              <a:buFont typeface="Arial"/>
              <a:buNone/>
              <a:defRPr>
                <a:uFillTx/>
              </a:defRPr>
            </a:lvl5pPr>
            <a:lvl6pPr algn="l" indent="-114300" marL="2514600" marR="0" rtl="0">
              <a:lnSpc>
                <a:spcPct val="100000"/>
              </a:lnSpc>
              <a:spcBef>
                <a:spcPts val="360"/>
              </a:spcBef>
              <a:spcAft>
                <a:spcPts val="0"/>
              </a:spcAft>
              <a:buClr>
                <a:schemeClr val="dk1"/>
              </a:buClr>
              <a:buFont typeface="Arial"/>
              <a:buNone/>
              <a:defRPr>
                <a:uFillTx/>
              </a:defRPr>
            </a:lvl6pPr>
            <a:lvl7pPr algn="l" indent="-114300" marL="2971800" marR="0" rtl="0">
              <a:lnSpc>
                <a:spcPct val="100000"/>
              </a:lnSpc>
              <a:spcBef>
                <a:spcPts val="360"/>
              </a:spcBef>
              <a:spcAft>
                <a:spcPts val="0"/>
              </a:spcAft>
              <a:buClr>
                <a:schemeClr val="dk1"/>
              </a:buClr>
              <a:buFont typeface="Arial"/>
              <a:buNone/>
              <a:defRPr>
                <a:uFillTx/>
              </a:defRPr>
            </a:lvl7pPr>
            <a:lvl8pPr algn="l" indent="-114300" marL="3429000" marR="0" rtl="0">
              <a:lnSpc>
                <a:spcPct val="100000"/>
              </a:lnSpc>
              <a:spcBef>
                <a:spcPts val="360"/>
              </a:spcBef>
              <a:spcAft>
                <a:spcPts val="0"/>
              </a:spcAft>
              <a:buClr>
                <a:schemeClr val="dk1"/>
              </a:buClr>
              <a:buFont typeface="Arial"/>
              <a:buNone/>
              <a:defRPr>
                <a:uFillTx/>
              </a:defRPr>
            </a:lvl8pPr>
            <a:lvl9pPr algn="l" indent="-114300" marL="3886200" marR="0" rtl="0">
              <a:lnSpc>
                <a:spcPct val="100000"/>
              </a:lnSpc>
              <a:spcBef>
                <a:spcPts val="360"/>
              </a:spcBef>
              <a:spcAft>
                <a:spcPts val="0"/>
              </a:spcAft>
              <a:buClr>
                <a:schemeClr val="dk1"/>
              </a:buClr>
              <a:buFont typeface="Arial"/>
              <a:buNone/>
              <a:defRPr>
                <a:uFillTx/>
              </a:defRPr>
            </a:lvl9pPr>
          </a:lstStyle>
          <a:p>
            <a:endParaRPr>
              <a:uFillTx/>
            </a:endParaRPr>
          </a:p>
        </p:txBody>
      </p:sp>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dk2" folHlink="folHlink" hlink="hlink" tx1="dk1" tx2="lt2"/>
  <p:sldLayoutIdLst>
    <p:sldLayoutId r:id="rId1" id="2147483661"/>
    <p:sldLayoutId r:id="rId2" id="2147483662"/>
    <p:sldLayoutId r:id="rId3" id="2147483663"/>
    <p:sldLayoutId r:id="rId4" id="2147483664"/>
    <p:sldLayoutId r:id="rId5" id="2147483665"/>
    <p:sldLayoutId r:id="rId6" id="2147483666"/>
  </p:sldLayoutIdLst>
  <p:hf dt="0" ftr="0" hdr="0" sldNum="0"/>
  <p:txStyles>
    <p:titleStyle xmlns:c="http://schemas.openxmlformats.org/drawingml/2006/chart" xmlns:pic="http://schemas.openxmlformats.org/drawingml/2006/picture" xmlns:dgm="http://schemas.openxmlformats.org/drawingml/2006/diagram">
      <a:defPPr algn="l" marR="0" rtl="0">
        <a:lnSpc>
          <a:spcPct val="100000"/>
        </a:lnSpc>
        <a:spcBef>
          <a:spcPts val="0"/>
        </a:spcBef>
        <a:spcAft>
          <a:spcPts val="0"/>
        </a:spcAft>
      </a:defPPr>
      <a:lvl1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1pPr>
      <a:lvl2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2pPr>
    </p:titleStyle>
    <p:bodyStyle xmlns:c="http://schemas.openxmlformats.org/drawingml/2006/chart" xmlns:pic="http://schemas.openxmlformats.org/drawingml/2006/picture" xmlns:dgm="http://schemas.openxmlformats.org/drawingml/2006/diagram">
      <a:defPPr algn="l" marR="0" rtl="0">
        <a:lnSpc>
          <a:spcPct val="100000"/>
        </a:lnSpc>
        <a:spcBef>
          <a:spcPts val="0"/>
        </a:spcBef>
        <a:spcAft>
          <a:spcPts val="0"/>
        </a:spcAft>
      </a:defPPr>
      <a:lvl1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1pPr>
      <a:lvl2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2pPr>
      <a:lvl3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3pPr>
      <a:lvl4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4pPr>
      <a:lvl5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5pPr>
      <a:lvl6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6pPr>
      <a:lvl7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7pPr>
      <a:lvl8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8pPr>
      <a:lvl9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9pPr>
    </p:bodyStyle>
    <p:otherStyle xmlns:c="http://schemas.openxmlformats.org/drawingml/2006/chart" xmlns:pic="http://schemas.openxmlformats.org/drawingml/2006/picture" xmlns:dgm="http://schemas.openxmlformats.org/drawingml/2006/diagram">
      <a:defPPr algn="l" marR="0" rtl="0">
        <a:lnSpc>
          <a:spcPct val="100000"/>
        </a:lnSpc>
        <a:spcBef>
          <a:spcPts val="0"/>
        </a:spcBef>
        <a:spcAft>
          <a:spcPts val="0"/>
        </a:spcAft>
      </a:defPPr>
      <a:lvl1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1pPr>
      <a:lvl2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2pPr>
      <a:lvl3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3pPr>
      <a:lvl4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4pPr>
      <a:lvl5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5pPr>
      <a:lvl6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6pPr>
      <a:lvl7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7pPr>
      <a:lvl8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8pPr>
      <a:lvl9pPr algn="l" marR="0" rtl="0">
        <a:lnSpc>
          <a:spcPct val="100000"/>
        </a:lnSpc>
        <a:spcBef>
          <a:spcPts val="0"/>
        </a:spcBef>
        <a:spcAft>
          <a:spcPts val="0"/>
        </a:spcAft>
        <a:buNone/>
        <a:defRPr b="0" baseline="0" cap="none" i="0" strike="noStrike" sz="1400" u="none">
          <a:solidFill>
            <a:srgbClr val="000000"/>
          </a:solidFill>
          <a:uFillTx/>
          <a:latin typeface="Arial"/>
          <a:ea typeface="Arial"/>
          <a:cs typeface="Arial"/>
          <a:sym typeface="Arial"/>
        </a:defRPr>
      </a:lvl9pPr>
    </p:otherStyle>
  </p:txStyles>
</p:sldMaster>
</file>

<file path=ppt/slides/_rels/slide1.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1.xml" Type="http://schemas.openxmlformats.org/officeDocument/2006/relationships/notesSlide"></Relationship><Relationship Id="rId3" Target="../media/image1.jpg" Type="http://schemas.openxmlformats.org/officeDocument/2006/relationships/image"></Relationship></Relationships>
</file>

<file path=ppt/slides/_rels/slide10.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0.xml" Type="http://schemas.openxmlformats.org/officeDocument/2006/relationships/notesSlide"></Relationship><Relationship Id="rId3" Target="../comments/comment1.xml" Type="http://schemas.openxmlformats.org/officeDocument/2006/relationships/comments"></Relationship><Relationship Id="rId4" Target="../media/image4.png" Type="http://schemas.openxmlformats.org/officeDocument/2006/relationships/image"></Relationship></Relationships>
</file>

<file path=ppt/slides/_rels/slide11.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1.xml" Type="http://schemas.openxmlformats.org/officeDocument/2006/relationships/notesSlide"></Relationship><Relationship Id="rId3" Target="../media/image4.png" Type="http://schemas.openxmlformats.org/officeDocument/2006/relationships/image"></Relationship><Relationship Id="rId4" Target="../media/image5.png" Type="http://schemas.openxmlformats.org/officeDocument/2006/relationships/image"></Relationship></Relationships>
</file>

<file path=ppt/slides/_rels/slide12.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12.xml" Type="http://schemas.openxmlformats.org/officeDocument/2006/relationships/notesSlide"></Relationship><Relationship Id="rId3" Target="../media/image4.png" Type="http://schemas.openxmlformats.org/officeDocument/2006/relationships/image"></Relationship></Relationships>
</file>

<file path=ppt/slides/_rels/slide13.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3.xml" Type="http://schemas.openxmlformats.org/officeDocument/2006/relationships/notesSlide"></Relationship><Relationship Id="rId3" Target="../media/image6.png" Type="http://schemas.openxmlformats.org/officeDocument/2006/relationships/image"></Relationship></Relationships>
</file>

<file path=ppt/slides/_rels/slide14.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4.xml" Type="http://schemas.openxmlformats.org/officeDocument/2006/relationships/notesSlide"></Relationship><Relationship Id="rId3" Target="../media/image6.png" Type="http://schemas.openxmlformats.org/officeDocument/2006/relationships/image"></Relationship><Relationship Id="rId4" Target="../media/image7.png" Type="http://schemas.openxmlformats.org/officeDocument/2006/relationships/image"></Relationship></Relationships>
</file>

<file path=ppt/slides/_rels/slide15.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15.xml" Type="http://schemas.openxmlformats.org/officeDocument/2006/relationships/notesSlide"></Relationship><Relationship Id="rId3" Target="../media/image6.png" Type="http://schemas.openxmlformats.org/officeDocument/2006/relationships/image"></Relationship></Relationships>
</file>

<file path=ppt/slides/_rels/slide16.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6.xml" Type="http://schemas.openxmlformats.org/officeDocument/2006/relationships/notesSlide"></Relationship><Relationship Id="rId3" Target="../media/image8.jpg" Type="http://schemas.openxmlformats.org/officeDocument/2006/relationships/image"></Relationship></Relationships>
</file>

<file path=ppt/slides/_rels/slide17.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7.xml" Type="http://schemas.openxmlformats.org/officeDocument/2006/relationships/notesSlide"></Relationship><Relationship Id="rId3" Target="../media/image9.png" Type="http://schemas.openxmlformats.org/officeDocument/2006/relationships/image"></Relationship><Relationship Id="rId4" Target="../media/image8.jpg" Type="http://schemas.openxmlformats.org/officeDocument/2006/relationships/image"></Relationship></Relationships>
</file>

<file path=ppt/slides/_rels/slide18.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18.xml" Type="http://schemas.openxmlformats.org/officeDocument/2006/relationships/notesSlide"></Relationship><Relationship Id="rId3" Target="../media/image8.jpg" Type="http://schemas.openxmlformats.org/officeDocument/2006/relationships/image"></Relationship></Relationships>
</file>

<file path=ppt/slides/_rels/slide19.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9.xml" Type="http://schemas.openxmlformats.org/officeDocument/2006/relationships/notesSlide"></Relationship><Relationship Id="rId3" Target="../media/image10.png" Type="http://schemas.openxmlformats.org/officeDocument/2006/relationships/image"></Relationship></Relationships>
</file>

<file path=ppt/slides/_rels/slide2.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2.xml" Type="http://schemas.openxmlformats.org/officeDocument/2006/relationships/notesSlide"></Relationship><Relationship Id="rId3" Target="../media/image2.png" Type="http://schemas.openxmlformats.org/officeDocument/2006/relationships/image"></Relationship></Relationships>
</file>

<file path=ppt/slides/_rels/slide20.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20.xml" Type="http://schemas.openxmlformats.org/officeDocument/2006/relationships/notesSlide"></Relationship><Relationship Id="rId3" Target="../media/image10.png" Type="http://schemas.openxmlformats.org/officeDocument/2006/relationships/image"></Relationship><Relationship Id="rId4" Target="../media/image11.png" Type="http://schemas.openxmlformats.org/officeDocument/2006/relationships/image"></Relationship></Relationships>
</file>

<file path=ppt/slides/_rels/slide21.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21.xml" Type="http://schemas.openxmlformats.org/officeDocument/2006/relationships/notesSlide"></Relationship><Relationship Id="rId3" Target="../media/image10.png" Type="http://schemas.openxmlformats.org/officeDocument/2006/relationships/image"></Relationship></Relationships>
</file>

<file path=ppt/slides/_rels/slide22.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22.xml" Type="http://schemas.openxmlformats.org/officeDocument/2006/relationships/notesSlide"></Relationship><Relationship Id="rId3" Target="../media/image12.png" Type="http://schemas.openxmlformats.org/officeDocument/2006/relationships/image"></Relationship></Relationships>
</file>

<file path=ppt/slides/_rels/slide23.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23.xml" Type="http://schemas.openxmlformats.org/officeDocument/2006/relationships/notesSlide"></Relationship><Relationship Id="rId3" Target="../media/image12.png" Type="http://schemas.openxmlformats.org/officeDocument/2006/relationships/image"></Relationship><Relationship Id="rId4" Target="../media/image13.jpeg" Type="http://schemas.openxmlformats.org/officeDocument/2006/relationships/image"></Relationship></Relationships>
</file>

<file path=ppt/slides/_rels/slide24.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24.xml" Type="http://schemas.openxmlformats.org/officeDocument/2006/relationships/notesSlide"></Relationship><Relationship Id="rId3" Target="../media/image12.png" Type="http://schemas.openxmlformats.org/officeDocument/2006/relationships/image"></Relationship></Relationships>
</file>

<file path=ppt/slides/_rels/slide25.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25.xml" Type="http://schemas.openxmlformats.org/officeDocument/2006/relationships/notesSlide"></Relationship><Relationship Id="rId3" Target="../media/image14.png" Type="http://schemas.openxmlformats.org/officeDocument/2006/relationships/image"></Relationship></Relationships>
</file>

<file path=ppt/slides/_rels/slide26.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26.xml" Type="http://schemas.openxmlformats.org/officeDocument/2006/relationships/notesSlide"></Relationship><Relationship Id="rId3" Target="../media/image15.png" Type="http://schemas.openxmlformats.org/officeDocument/2006/relationships/image"></Relationship><Relationship Id="rId4" Target="../media/image14.png" Type="http://schemas.openxmlformats.org/officeDocument/2006/relationships/image"></Relationship></Relationships>
</file>

<file path=ppt/slides/_rels/slide27.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27.xml" Type="http://schemas.openxmlformats.org/officeDocument/2006/relationships/notesSlide"></Relationship><Relationship Id="rId3" Target="../media/image14.png" Type="http://schemas.openxmlformats.org/officeDocument/2006/relationships/image"></Relationship></Relationships>
</file>

<file path=ppt/slides/_rels/slide28.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28.xml" Type="http://schemas.openxmlformats.org/officeDocument/2006/relationships/notesSlide"></Relationship><Relationship Id="rId3" Target="../media/image16.png" Type="http://schemas.openxmlformats.org/officeDocument/2006/relationships/image"></Relationship></Relationships>
</file>

<file path=ppt/slides/_rels/slide29.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29.xml" Type="http://schemas.openxmlformats.org/officeDocument/2006/relationships/notesSlide"></Relationship><Relationship Id="rId3" Target="../media/image16.png" Type="http://schemas.openxmlformats.org/officeDocument/2006/relationships/image"></Relationship><Relationship Id="rId4" Target="../media/image17.png" Type="http://schemas.openxmlformats.org/officeDocument/2006/relationships/image"></Relationship></Relationships>
</file>

<file path=ppt/slides/_rels/slide3.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3.xml" Type="http://schemas.openxmlformats.org/officeDocument/2006/relationships/notesSlide"></Relationship></Relationships>
</file>

<file path=ppt/slides/_rels/slide30.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30.xml" Type="http://schemas.openxmlformats.org/officeDocument/2006/relationships/notesSlide"></Relationship><Relationship Id="rId3" Target="../media/image16.png" Type="http://schemas.openxmlformats.org/officeDocument/2006/relationships/image"></Relationship></Relationships>
</file>

<file path=ppt/slides/_rels/slide31.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31.xml" Type="http://schemas.openxmlformats.org/officeDocument/2006/relationships/notesSlide"></Relationship><Relationship Id="rId3" Target="../media/image18.png" Type="http://schemas.openxmlformats.org/officeDocument/2006/relationships/image"></Relationship></Relationships>
</file>

<file path=ppt/slides/_rels/slide32.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32.xml" Type="http://schemas.openxmlformats.org/officeDocument/2006/relationships/notesSlide"></Relationship><Relationship Id="rId3" Target="../media/image18.png" Type="http://schemas.openxmlformats.org/officeDocument/2006/relationships/image"></Relationship><Relationship Id="rId4" Target="../media/image19.png" Type="http://schemas.openxmlformats.org/officeDocument/2006/relationships/image"></Relationship></Relationships>
</file>

<file path=ppt/slides/_rels/slide33.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33.xml" Type="http://schemas.openxmlformats.org/officeDocument/2006/relationships/notesSlide"></Relationship><Relationship Id="rId3" Target="../media/image18.png" Type="http://schemas.openxmlformats.org/officeDocument/2006/relationships/image"></Relationship></Relationships>
</file>

<file path=ppt/slides/_rels/slide34.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34.xml" Type="http://schemas.openxmlformats.org/officeDocument/2006/relationships/notesSlide"></Relationship><Relationship Id="rId3" Target="../media/image16.png" Type="http://schemas.openxmlformats.org/officeDocument/2006/relationships/image"></Relationship><Relationship Id="rId4" Target="../media/image14.png" Type="http://schemas.openxmlformats.org/officeDocument/2006/relationships/image"></Relationship><Relationship Id="rId5" Target="../media/image10.png" Type="http://schemas.openxmlformats.org/officeDocument/2006/relationships/image"></Relationship><Relationship Id="rId6" Target="../media/image4.png" Type="http://schemas.openxmlformats.org/officeDocument/2006/relationships/image"></Relationship><Relationship Id="rId7" Target="../media/image18.png" Type="http://schemas.openxmlformats.org/officeDocument/2006/relationships/image"></Relationship><Relationship Id="rId8" Target="../media/image8.jpg" Type="http://schemas.openxmlformats.org/officeDocument/2006/relationships/image"></Relationship><Relationship Id="rId9" Target="../media/image6.png" Type="http://schemas.openxmlformats.org/officeDocument/2006/relationships/image"></Relationship><Relationship Id="rId10" Target="../media/image12.png" Type="http://schemas.openxmlformats.org/officeDocument/2006/relationships/image"></Relationship></Relationships>
</file>

<file path=ppt/slides/_rels/slide4.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4.xml" Type="http://schemas.openxmlformats.org/officeDocument/2006/relationships/notesSlide"></Relationship></Relationships>
</file>

<file path=ppt/slides/_rels/slide5.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5.xml" Type="http://schemas.openxmlformats.org/officeDocument/2006/relationships/notesSlide"></Relationship></Relationships>
</file>

<file path=ppt/slides/_rels/slide6.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6.xml" Type="http://schemas.openxmlformats.org/officeDocument/2006/relationships/notesSlide"></Relationship></Relationships>
</file>

<file path=ppt/slides/_rels/slide7.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7.xml" Type="http://schemas.openxmlformats.org/officeDocument/2006/relationships/notesSlide"></Relationship><Relationship Id="rId3" Target="../media/image3.png" Type="http://schemas.openxmlformats.org/officeDocument/2006/relationships/image"></Relationship></Relationships>
</file>

<file path=ppt/slides/_rels/slide8.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8.xml" Type="http://schemas.openxmlformats.org/officeDocument/2006/relationships/notesSlide"></Relationship></Relationships>
</file>

<file path=ppt/slides/_rels/slide9.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9.xml" Type="http://schemas.openxmlformats.org/officeDocument/2006/relationships/notesSlide"></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blipFill xmlns:c="http://schemas.openxmlformats.org/drawingml/2006/chart" xmlns:pic="http://schemas.openxmlformats.org/drawingml/2006/picture" xmlns:dgm="http://schemas.openxmlformats.org/drawingml/2006/diagram" rotWithShape="1">
          <a:blip r:embed="rId3"/>
          <a:stretch>
            <a:fillRect/>
          </a:stretch>
        </a:blipFill>
        <a:effectLst/>
      </p:bgPr>
    </p:bg>
    <p:spTree>
      <p:nvGrpSpPr>
        <p:cNvPr xmlns:c="http://schemas.openxmlformats.org/drawingml/2006/chart" xmlns:pic="http://schemas.openxmlformats.org/drawingml/2006/picture" xmlns:dgm="http://schemas.openxmlformats.org/drawingml/2006/diagram" id="1" name="Shape 2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3" name="Shape 23"/>
          <p:cNvSpPr xmlns:c="http://schemas.openxmlformats.org/drawingml/2006/chart" xmlns:pic="http://schemas.openxmlformats.org/drawingml/2006/picture" xmlns:dgm="http://schemas.openxmlformats.org/drawingml/2006/diagram" txBox="1">
            <a:spLocks noGrp="1"/>
          </p:cNvSpPr>
          <p:nvPr>
            <p:ph type="ctrTitle"/>
          </p:nvPr>
        </p:nvSpPr>
        <p:spPr xmlns:c="http://schemas.openxmlformats.org/drawingml/2006/chart" xmlns:pic="http://schemas.openxmlformats.org/drawingml/2006/picture" xmlns:dgm="http://schemas.openxmlformats.org/drawingml/2006/diagram">
          <a:xfrm>
            <a:off x="685800" y="3429698"/>
            <a:ext cx="7772400" cy="15465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ctr" indent="304800" lvl="0" marL="0" marR="0" rtl="0">
              <a:lnSpc>
                <a:spcPct val="100000"/>
              </a:lnSpc>
              <a:spcBef>
                <a:spcPts val="0"/>
              </a:spcBef>
              <a:spcAft>
                <a:spcPts val="0"/>
              </a:spcAft>
              <a:buClr>
                <a:schemeClr val="dk1"/>
              </a:buClr>
              <a:buSzPct val="25000"/>
              <a:buFont typeface="Garamond"/>
              <a:buNone/>
            </a:pPr>
            <a:r>
              <a:rPr b="0" baseline="0" cap="none" i="0" lang="en" strike="noStrike" sz="9600" u="none">
                <a:solidFill>
                  <a:schemeClr val="dk1"/>
                </a:solidFill>
                <a:uFillTx/>
                <a:latin typeface="Garamond"/>
                <a:ea typeface="Garamond"/>
                <a:cs typeface="Garamond"/>
                <a:sym typeface="Garamond"/>
              </a:rPr>
              <a:t>Social Media</a:t>
            </a:r>
            <a:r>
              <a:rPr lang="en" sz="9600">
                <a:solidFill>
                  <a:schemeClr val="dk1"/>
                </a:solidFill>
                <a:uFillTx/>
                <a:latin typeface="Garamond"/>
                <a:ea typeface="Garamond"/>
                <a:cs typeface="Garamond"/>
                <a:sym typeface="Garamond"/>
              </a:rPr>
              <a:t/>
            </a:r>
            <a:br>
              <a:rPr lang="en" sz="9600">
                <a:solidFill>
                  <a:schemeClr val="dk1"/>
                </a:solidFill>
                <a:uFillTx/>
                <a:latin typeface="Garamond"/>
                <a:ea typeface="Garamond"/>
                <a:cs typeface="Garamond"/>
                <a:sym typeface="Garamond"/>
              </a:rPr>
            </a:br>
            <a:r>
              <a:rPr b="0" baseline="0" cap="none" i="0" lang="en" strike="noStrike" sz="9600" u="none">
                <a:solidFill>
                  <a:schemeClr val="dk1"/>
                </a:solidFill>
                <a:uFillTx/>
                <a:latin typeface="Garamond"/>
                <a:ea typeface="Garamond"/>
                <a:cs typeface="Garamond"/>
                <a:sym typeface="Garamond"/>
              </a:rPr>
              <a:t>&amp; Photography</a:t>
            </a:r>
          </a:p>
        </p:txBody>
      </p:sp>
      <p:sp>
        <p:nvSpPr>
          <p:cNvPr xmlns:c="http://schemas.openxmlformats.org/drawingml/2006/chart" xmlns:pic="http://schemas.openxmlformats.org/drawingml/2006/picture" xmlns:dgm="http://schemas.openxmlformats.org/drawingml/2006/diagram" id="24" name="Shape 24"/>
          <p:cNvSpPr xmlns:c="http://schemas.openxmlformats.org/drawingml/2006/chart" xmlns:pic="http://schemas.openxmlformats.org/drawingml/2006/picture" xmlns:dgm="http://schemas.openxmlformats.org/drawingml/2006/diagram" txBox="1">
            <a:spLocks noGrp="1"/>
          </p:cNvSpPr>
          <p:nvPr>
            <p:ph idx="1" type="subTitle"/>
          </p:nvPr>
        </p:nvSpPr>
        <p:spPr xmlns:c="http://schemas.openxmlformats.org/drawingml/2006/chart" xmlns:pic="http://schemas.openxmlformats.org/drawingml/2006/picture" xmlns:dgm="http://schemas.openxmlformats.org/drawingml/2006/diagram">
          <a:xfrm>
            <a:off x="685800" y="5463137"/>
            <a:ext cx="7772400" cy="10464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ctr" indent="0" lvl="0" marL="0" marR="0" rtl="0">
              <a:lnSpc>
                <a:spcPct val="100000"/>
              </a:lnSpc>
              <a:spcBef>
                <a:spcPts val="0"/>
              </a:spcBef>
              <a:spcAft>
                <a:spcPts val="0"/>
              </a:spcAft>
              <a:buClr>
                <a:schemeClr val="dk2"/>
              </a:buClr>
              <a:buSzPct val="25000"/>
              <a:buFont typeface="Helvetica Neue"/>
              <a:buNone/>
            </a:pPr>
            <a:r>
              <a:rPr b="0" baseline="0" cap="none" i="0" lang="en" strike="noStrike" sz="3000" u="none">
                <a:solidFill>
                  <a:srgbClr val="000000"/>
                </a:solidFill>
                <a:uFillTx/>
                <a:latin typeface="Helvetica Neue"/>
                <a:ea typeface="Helvetica Neue"/>
                <a:cs typeface="Helvetica Neue"/>
                <a:sym typeface="Helvetica Neue"/>
              </a:rPr>
              <a:t>Photojournalism</a:t>
            </a:r>
          </a:p>
        </p:txBody>
      </p:sp>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1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1" name="Shape 81"/>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Facebook</a:t>
            </a:r>
          </a:p>
        </p:txBody>
      </p:sp>
      <p:sp>
        <p:nvSpPr>
          <p:cNvPr xmlns:c="http://schemas.openxmlformats.org/drawingml/2006/chart" xmlns:pic="http://schemas.openxmlformats.org/drawingml/2006/picture" xmlns:dgm="http://schemas.openxmlformats.org/drawingml/2006/diagram" id="82" name="Shape 82"/>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8229600" cy="4641599"/>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i="1" lang="en" strike="noStrike" sz="2500" u="none">
                <a:solidFill>
                  <a:schemeClr val="dk1"/>
                </a:solidFill>
                <a:uFillTx/>
                <a:latin typeface="Helvetica Neue"/>
                <a:ea typeface="Helvetica Neue"/>
                <a:cs typeface="Helvetica Neue"/>
                <a:sym typeface="Helvetica Neue"/>
              </a:rPr>
              <a:t>What is it</a:t>
            </a:r>
            <a:r>
              <a:rPr i="1" lang="en" sz="2500">
                <a:solidFill>
                  <a:schemeClr val="dk1"/>
                </a:solidFill>
                <a:uFillTx/>
                <a:latin typeface="Helvetica Neue"/>
                <a:ea typeface="Helvetica Neue"/>
                <a:cs typeface="Helvetica Neue"/>
                <a:sym typeface="Helvetica Neue"/>
              </a:rPr>
              <a:t>?</a:t>
            </a:r>
            <a:r>
              <a:rPr b="0" baseline="0" cap="none" i="1" lang="en" strike="noStrike" sz="2500" u="none">
                <a:solidFill>
                  <a:schemeClr val="dk1"/>
                </a:solidFill>
                <a:uFillTx/>
                <a:latin typeface="Helvetica Neue"/>
                <a:ea typeface="Helvetica Neue"/>
                <a:cs typeface="Helvetica Neue"/>
                <a:sym typeface="Helvetica Neue"/>
              </a:rPr>
              <a:t> </a:t>
            </a:r>
          </a:p>
          <a:p>
            <a:pPr algn="l" indent="-152400" lvl="0" marL="342900" marR="0" rtl="0">
              <a:lnSpc>
                <a:spcPct val="100000"/>
              </a:lnSpc>
              <a:spcBef>
                <a:spcPts val="600"/>
              </a:spcBef>
              <a:spcAft>
                <a:spcPts val="0"/>
              </a:spcAft>
              <a:buClr>
                <a:schemeClr val="dk1"/>
              </a:buClr>
              <a:buSzPct val="25000"/>
              <a:buFont typeface="Helvetica Neue"/>
              <a:buNone/>
            </a:pPr>
            <a:r>
              <a:rPr b="0" baseline="0" cap="none" i="0" lang="en" strike="noStrike" sz="2500" u="none">
                <a:solidFill>
                  <a:schemeClr val="dk1"/>
                </a:solidFill>
                <a:uFillTx/>
                <a:latin typeface="Helvetica Neue"/>
                <a:ea typeface="Helvetica Neue"/>
                <a:cs typeface="Helvetica Neue"/>
                <a:sym typeface="Helvetica Neue"/>
              </a:rPr>
              <a:t>An online personal profile that allows users to find friends, follow activity of other </a:t>
            </a:r>
            <a:r>
              <a:rPr lang="en" sz="2500">
                <a:solidFill>
                  <a:schemeClr val="dk1"/>
                </a:solidFill>
                <a:uFillTx/>
                <a:latin typeface="Helvetica Neue"/>
                <a:ea typeface="Helvetica Neue"/>
                <a:cs typeface="Helvetica Neue"/>
                <a:sym typeface="Helvetica Neue"/>
              </a:rPr>
              <a:t>users</a:t>
            </a:r>
            <a:r>
              <a:rPr b="0" baseline="0" cap="none" i="0" lang="en" strike="noStrike" sz="2500" u="none">
                <a:solidFill>
                  <a:schemeClr val="dk1"/>
                </a:solidFill>
                <a:uFillTx/>
                <a:latin typeface="Helvetica Neue"/>
                <a:ea typeface="Helvetica Neue"/>
                <a:cs typeface="Helvetica Neue"/>
                <a:sym typeface="Helvetica Neue"/>
              </a:rPr>
              <a:t> (</a:t>
            </a:r>
            <a:r>
              <a:rPr lang="en" sz="2500">
                <a:solidFill>
                  <a:schemeClr val="dk1"/>
                </a:solidFill>
                <a:uFillTx/>
                <a:latin typeface="Helvetica Neue"/>
                <a:ea typeface="Helvetica Neue"/>
                <a:cs typeface="Helvetica Neue"/>
                <a:sym typeface="Helvetica Neue"/>
              </a:rPr>
              <a:t>individuals, organizations, groups)</a:t>
            </a:r>
            <a:r>
              <a:rPr b="0" baseline="0" cap="none" i="0" lang="en" strike="noStrike" sz="2500" u="none">
                <a:solidFill>
                  <a:schemeClr val="dk1"/>
                </a:solidFill>
                <a:uFillTx/>
                <a:latin typeface="Helvetica Neue"/>
                <a:ea typeface="Helvetica Neue"/>
                <a:cs typeface="Helvetica Neue"/>
                <a:sym typeface="Helvetica Neue"/>
              </a:rPr>
              <a:t> and post content.</a:t>
            </a:r>
          </a:p>
          <a:p>
            <a:pPr algn="l" indent="-152400" lvl="0" marL="342900" marR="0" rtl="0">
              <a:lnSpc>
                <a:spcPct val="100000"/>
              </a:lnSpc>
              <a:spcBef>
                <a:spcPts val="600"/>
              </a:spcBef>
              <a:spcAft>
                <a:spcPts val="0"/>
              </a:spcAft>
              <a:buClr>
                <a:schemeClr val="dk1"/>
              </a:buClr>
              <a:buFont typeface="Arial"/>
              <a:buNone/>
            </a:pPr>
            <a:endParaRPr b="0" baseline="0" cap="none" i="0" strike="noStrike" sz="25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SzPct val="25000"/>
              <a:buFont typeface="Helvetica Neue"/>
              <a:buNone/>
            </a:pPr>
            <a:r>
              <a:rPr b="0" baseline="0" cap="none" i="1" lang="en" strike="noStrike" sz="2500" u="none">
                <a:solidFill>
                  <a:schemeClr val="dk1"/>
                </a:solidFill>
                <a:uFillTx/>
                <a:latin typeface="Helvetica Neue"/>
                <a:ea typeface="Helvetica Neue"/>
                <a:cs typeface="Helvetica Neue"/>
                <a:sym typeface="Helvetica Neue"/>
              </a:rPr>
              <a:t>How do photos fit in?</a:t>
            </a:r>
          </a:p>
          <a:p>
            <a:pPr algn="l" indent="-152400" lvl="0" marL="342900" marR="0" rtl="0">
              <a:lnSpc>
                <a:spcPct val="100000"/>
              </a:lnSpc>
              <a:spcBef>
                <a:spcPts val="600"/>
              </a:spcBef>
              <a:spcAft>
                <a:spcPts val="0"/>
              </a:spcAft>
              <a:buClr>
                <a:schemeClr val="dk1"/>
              </a:buClr>
              <a:buSzPct val="25000"/>
              <a:buFont typeface="Helvetica Neue"/>
              <a:buNone/>
            </a:pPr>
            <a:r>
              <a:rPr b="0" baseline="0" cap="none" i="0" lang="en" strike="noStrike" sz="2500" u="none">
                <a:solidFill>
                  <a:schemeClr val="dk1"/>
                </a:solidFill>
                <a:uFillTx/>
                <a:latin typeface="Helvetica Neue"/>
                <a:ea typeface="Helvetica Neue"/>
                <a:cs typeface="Helvetica Neue"/>
                <a:sym typeface="Helvetica Neue"/>
              </a:rPr>
              <a:t>Users can upload photos, post links to outside photos, and “tag” photos to attach them to others’ accounts.</a:t>
            </a:r>
          </a:p>
          <a:p>
            <a:pPr algn="l" indent="-152400" lvl="0" marL="342900" marR="0" rtl="0">
              <a:lnSpc>
                <a:spcPct val="100000"/>
              </a:lnSpc>
              <a:spcBef>
                <a:spcPts val="600"/>
              </a:spcBef>
              <a:spcAft>
                <a:spcPts val="0"/>
              </a:spcAft>
              <a:buClr>
                <a:schemeClr val="dk1"/>
              </a:buClr>
              <a:buFont typeface="Arial"/>
              <a:buNone/>
            </a:pPr>
            <a:endParaRPr b="0" baseline="0" cap="none" i="0" strike="noStrike" sz="25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SzPct val="25000"/>
              <a:buFont typeface="Helvetica Neue"/>
              <a:buNone/>
            </a:pPr>
            <a:r>
              <a:rPr b="0" baseline="0" cap="none" i="1" lang="en" strike="noStrike" sz="2500" u="none">
                <a:solidFill>
                  <a:schemeClr val="dk1"/>
                </a:solidFill>
                <a:uFillTx/>
                <a:latin typeface="Helvetica Neue"/>
                <a:ea typeface="Helvetica Neue"/>
                <a:cs typeface="Helvetica Neue"/>
                <a:sym typeface="Helvetica Neue"/>
              </a:rPr>
              <a:t>Specific concerns:</a:t>
            </a:r>
          </a:p>
          <a:p>
            <a:pPr algn="l" indent="-152400" lvl="0" marL="342900" marR="0" rtl="0">
              <a:lnSpc>
                <a:spcPct val="100000"/>
              </a:lnSpc>
              <a:spcBef>
                <a:spcPts val="600"/>
              </a:spcBef>
              <a:spcAft>
                <a:spcPts val="0"/>
              </a:spcAft>
              <a:buClr>
                <a:schemeClr val="dk1"/>
              </a:buClr>
              <a:buSzPct val="25000"/>
              <a:buFont typeface="Helvetica Neue"/>
              <a:buNone/>
            </a:pPr>
            <a:r>
              <a:rPr b="0" baseline="0" cap="none" i="0" lang="en" strike="noStrike" sz="2500" u="none">
                <a:solidFill>
                  <a:schemeClr val="dk1"/>
                </a:solidFill>
                <a:uFillTx/>
                <a:latin typeface="Helvetica Neue"/>
                <a:ea typeface="Helvetica Neue"/>
                <a:cs typeface="Helvetica Neue"/>
                <a:sym typeface="Helvetica Neue"/>
              </a:rPr>
              <a:t>Many users quit due to privacy concerns.</a:t>
            </a:r>
          </a:p>
        </p:txBody>
      </p:sp>
      <p:pic>
        <p:nvPicPr>
          <p:cNvPr xmlns:c="http://schemas.openxmlformats.org/drawingml/2006/chart" xmlns:pic="http://schemas.openxmlformats.org/drawingml/2006/picture" xmlns:dgm="http://schemas.openxmlformats.org/drawingml/2006/diagram" id="83" name="Shape 8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4"/>
          <a:srcRect/>
          <a:stretch/>
        </p:blipFill>
        <p:spPr xmlns:c="http://schemas.openxmlformats.org/drawingml/2006/chart" xmlns:pic="http://schemas.openxmlformats.org/drawingml/2006/picture" xmlns:dgm="http://schemas.openxmlformats.org/drawingml/2006/diagram">
          <a:xfrm>
            <a:off x="7423722" y="137322"/>
            <a:ext cx="1495973" cy="1417649"/>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1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8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8" name="Shape 88"/>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Facebook</a:t>
            </a:r>
          </a:p>
        </p:txBody>
      </p:sp>
      <p:pic>
        <p:nvPicPr>
          <p:cNvPr xmlns:c="http://schemas.openxmlformats.org/drawingml/2006/chart" xmlns:pic="http://schemas.openxmlformats.org/drawingml/2006/picture" xmlns:dgm="http://schemas.openxmlformats.org/drawingml/2006/diagram" id="89" name="Shape 89"/>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7423722" y="137322"/>
            <a:ext cx="1495973" cy="1417649"/>
          </a:xfrm>
          <a:prstGeom prst="rect">
            <a:avLst/>
          </a:prstGeom>
          <a:noFill/>
          <a:ln>
            <a:noFill/>
          </a:ln>
        </p:spPr>
      </p:pic>
      <p:pic>
        <p:nvPicPr>
          <p:cNvPr xmlns:c="http://schemas.openxmlformats.org/drawingml/2006/chart" xmlns:pic="http://schemas.openxmlformats.org/drawingml/2006/picture" xmlns:dgm="http://schemas.openxmlformats.org/drawingml/2006/diagram" id="90" name="Shape 90"/>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4"/>
          <a:srcRect/>
          <a:stretch/>
        </p:blipFill>
        <p:spPr xmlns:c="http://schemas.openxmlformats.org/drawingml/2006/chart" xmlns:pic="http://schemas.openxmlformats.org/drawingml/2006/picture" xmlns:dgm="http://schemas.openxmlformats.org/drawingml/2006/diagram">
          <a:xfrm>
            <a:off x="2707125" y="1679650"/>
            <a:ext cx="3924299" cy="4876799"/>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1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9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95" name="Shape 95"/>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Facebook</a:t>
            </a:r>
          </a:p>
        </p:txBody>
      </p:sp>
      <p:sp>
        <p:nvSpPr>
          <p:cNvPr xmlns:c="http://schemas.openxmlformats.org/drawingml/2006/chart" xmlns:pic="http://schemas.openxmlformats.org/drawingml/2006/picture" xmlns:dgm="http://schemas.openxmlformats.org/drawingml/2006/diagram" id="96" name="Shape 96"/>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3861299"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i="0" lang="en" strike="noStrike" sz="3000" u="sng">
                <a:solidFill>
                  <a:schemeClr val="dk1"/>
                </a:solidFill>
                <a:uFillTx/>
                <a:latin typeface="Helvetica Neue"/>
                <a:ea typeface="Helvetica Neue"/>
                <a:cs typeface="Helvetica Neue"/>
                <a:sym typeface="Helvetica Neue"/>
              </a:rPr>
              <a:t>Benefits</a:t>
            </a:r>
            <a:r>
              <a:rPr b="0" baseline="0" cap="none" i="0" lang="en" strike="noStrike" sz="3000" u="none">
                <a:solidFill>
                  <a:schemeClr val="dk1"/>
                </a:solidFill>
                <a:uFillTx/>
                <a:latin typeface="Helvetica Neue"/>
                <a:ea typeface="Helvetica Neue"/>
                <a:cs typeface="Helvetica Neue"/>
                <a:sym typeface="Helvetica Neue"/>
              </a:rPr>
              <a:t>:</a:t>
            </a:r>
          </a:p>
          <a:p>
            <a:pPr algn="l" indent="-419100" lvl="0" marL="457200" marR="0" rtl="0">
              <a:lnSpc>
                <a:spcPct val="100000"/>
              </a:lnSpc>
              <a:spcBef>
                <a:spcPts val="600"/>
              </a:spcBef>
              <a:spcAft>
                <a:spcPts val="0"/>
              </a:spcAft>
              <a:buClr>
                <a:schemeClr val="dk1"/>
              </a:buClr>
              <a:buSzPct val="100000"/>
              <a:buFont typeface="Helvetica Neue"/>
              <a:buChar char="●"/>
            </a:pPr>
            <a:r>
              <a:rPr b="0" baseline="0" cap="none" i="0" lang="en" strike="noStrike" sz="3000" u="none">
                <a:solidFill>
                  <a:schemeClr val="dk1"/>
                </a:solidFill>
                <a:uFillTx/>
                <a:latin typeface="Helvetica Neue"/>
                <a:ea typeface="Helvetica Neue"/>
                <a:cs typeface="Helvetica Neue"/>
                <a:sym typeface="Helvetica Neue"/>
              </a:rPr>
              <a:t>Largest audience (</a:t>
            </a:r>
            <a:r>
              <a:rPr lang="en" sz="3000">
                <a:solidFill>
                  <a:schemeClr val="dk1"/>
                </a:solidFill>
                <a:uFillTx/>
                <a:latin typeface="Helvetica Neue"/>
                <a:ea typeface="Helvetica Neue"/>
                <a:cs typeface="Helvetica Neue"/>
                <a:sym typeface="Helvetica Neue"/>
              </a:rPr>
              <a:t>1.28</a:t>
            </a:r>
            <a:r>
              <a:rPr b="0" baseline="0" cap="none" i="0" lang="en" strike="noStrike" sz="3000" u="none">
                <a:solidFill>
                  <a:schemeClr val="dk1"/>
                </a:solidFill>
                <a:uFillTx/>
                <a:latin typeface="Helvetica Neue"/>
                <a:ea typeface="Helvetica Neue"/>
                <a:cs typeface="Helvetica Neue"/>
                <a:sym typeface="Helvetica Neue"/>
              </a:rPr>
              <a:t> </a:t>
            </a:r>
            <a:r>
              <a:rPr lang="en" sz="3000">
                <a:solidFill>
                  <a:schemeClr val="dk1"/>
                </a:solidFill>
                <a:uFillTx/>
                <a:latin typeface="Helvetica Neue"/>
                <a:ea typeface="Helvetica Neue"/>
                <a:cs typeface="Helvetica Neue"/>
                <a:sym typeface="Helvetica Neue"/>
              </a:rPr>
              <a:t>b</a:t>
            </a:r>
            <a:r>
              <a:rPr b="0" baseline="0" cap="none" i="0" lang="en" strike="noStrike" sz="3000" u="none">
                <a:solidFill>
                  <a:schemeClr val="dk1"/>
                </a:solidFill>
                <a:uFillTx/>
                <a:latin typeface="Helvetica Neue"/>
                <a:ea typeface="Helvetica Neue"/>
                <a:cs typeface="Helvetica Neue"/>
                <a:sym typeface="Helvetica Neue"/>
              </a:rPr>
              <a:t>illion monthly active users)*</a:t>
            </a: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a:p>
            <a:pPr algn="l" indent="-419100" lvl="0" marL="457200" marR="0" rtl="0">
              <a:lnSpc>
                <a:spcPct val="100000"/>
              </a:lnSpc>
              <a:spcBef>
                <a:spcPts val="600"/>
              </a:spcBef>
              <a:spcAft>
                <a:spcPts val="0"/>
              </a:spcAft>
              <a:buClr>
                <a:schemeClr val="dk1"/>
              </a:buClr>
              <a:buSzPct val="100000"/>
              <a:buFont typeface="Helvetica Neue"/>
              <a:buChar char="●"/>
            </a:pPr>
            <a:r>
              <a:rPr b="0" baseline="0" cap="none" i="0" lang="en" strike="noStrike" sz="3000" u="none">
                <a:solidFill>
                  <a:schemeClr val="dk1"/>
                </a:solidFill>
                <a:uFillTx/>
                <a:latin typeface="Helvetica Neue"/>
                <a:ea typeface="Helvetica Neue"/>
                <a:cs typeface="Helvetica Neue"/>
                <a:sym typeface="Helvetica Neue"/>
              </a:rPr>
              <a:t>Appeals to all ages </a:t>
            </a:r>
            <a:r>
              <a:rPr lang="en" sz="3000">
                <a:solidFill>
                  <a:schemeClr val="dk1"/>
                </a:solidFill>
                <a:uFillTx/>
                <a:latin typeface="Helvetica Neue"/>
                <a:ea typeface="Helvetica Neue"/>
                <a:cs typeface="Helvetica Neue"/>
                <a:sym typeface="Helvetica Neue"/>
              </a:rPr>
              <a:t>and</a:t>
            </a:r>
            <a:r>
              <a:rPr b="0" baseline="0" cap="none" i="0" lang="en" strike="noStrike" sz="3000" u="none">
                <a:solidFill>
                  <a:schemeClr val="dk1"/>
                </a:solidFill>
                <a:uFillTx/>
                <a:latin typeface="Helvetica Neue"/>
                <a:ea typeface="Helvetica Neue"/>
                <a:cs typeface="Helvetica Neue"/>
                <a:sym typeface="Helvetica Neue"/>
              </a:rPr>
              <a:t> demographics</a:t>
            </a: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p:txBody>
      </p:sp>
      <p:sp>
        <p:nvSpPr>
          <p:cNvPr xmlns:c="http://schemas.openxmlformats.org/drawingml/2006/chart" xmlns:pic="http://schemas.openxmlformats.org/drawingml/2006/picture" xmlns:dgm="http://schemas.openxmlformats.org/drawingml/2006/diagram" id="97" name="Shape 97"/>
          <p:cNvSpPr xmlns:c="http://schemas.openxmlformats.org/drawingml/2006/chart" xmlns:pic="http://schemas.openxmlformats.org/drawingml/2006/picture" xmlns:dgm="http://schemas.openxmlformats.org/drawingml/2006/diagram" txBox="1">
            <a:spLocks noGrp="1"/>
          </p:cNvSpPr>
          <p:nvPr>
            <p:ph idx="2" type="body"/>
          </p:nvPr>
        </p:nvSpPr>
        <p:spPr xmlns:c="http://schemas.openxmlformats.org/drawingml/2006/chart" xmlns:pic="http://schemas.openxmlformats.org/drawingml/2006/picture" xmlns:dgm="http://schemas.openxmlformats.org/drawingml/2006/diagram">
          <a:xfrm>
            <a:off x="4692273" y="1600200"/>
            <a:ext cx="39945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i="0" lang="en" strike="noStrike" sz="3000" u="sng">
                <a:solidFill>
                  <a:schemeClr val="dk1"/>
                </a:solidFill>
                <a:uFillTx/>
                <a:latin typeface="Helvetica Neue"/>
                <a:ea typeface="Helvetica Neue"/>
                <a:cs typeface="Helvetica Neue"/>
                <a:sym typeface="Helvetica Neue"/>
              </a:rPr>
              <a:t>Disadvantages</a:t>
            </a:r>
            <a:r>
              <a:rPr b="0" baseline="0" cap="none" i="0" lang="en" strike="noStrike" sz="3000" u="none">
                <a:solidFill>
                  <a:schemeClr val="dk1"/>
                </a:solidFill>
                <a:uFillTx/>
                <a:latin typeface="Helvetica Neue"/>
                <a:ea typeface="Helvetica Neue"/>
                <a:cs typeface="Helvetica Neue"/>
                <a:sym typeface="Helvetica Neue"/>
              </a:rPr>
              <a:t>:</a:t>
            </a:r>
          </a:p>
          <a:p>
            <a:pPr algn="l" indent="-419100" lvl="0" marL="457200" marR="0" rtl="0">
              <a:lnSpc>
                <a:spcPct val="100000"/>
              </a:lnSpc>
              <a:spcBef>
                <a:spcPts val="600"/>
              </a:spcBef>
              <a:spcAft>
                <a:spcPts val="0"/>
              </a:spcAft>
              <a:buClr>
                <a:schemeClr val="dk1"/>
              </a:buClr>
              <a:buSzPct val="100000"/>
              <a:buFont typeface="Helvetica Neue"/>
              <a:buChar char="●"/>
            </a:pPr>
            <a:r>
              <a:rPr b="0" baseline="0" cap="none" i="0" lang="en" strike="noStrike" sz="3000" u="none">
                <a:solidFill>
                  <a:schemeClr val="dk1"/>
                </a:solidFill>
                <a:uFillTx/>
                <a:latin typeface="Helvetica Neue"/>
                <a:ea typeface="Helvetica Neue"/>
                <a:cs typeface="Helvetica Neue"/>
                <a:sym typeface="Helvetica Neue"/>
              </a:rPr>
              <a:t>Increasingly unpopular with teens</a:t>
            </a: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a:p>
            <a:pPr algn="l" indent="-419100" lvl="0" marL="457200" marR="0" rtl="0">
              <a:lnSpc>
                <a:spcPct val="100000"/>
              </a:lnSpc>
              <a:spcBef>
                <a:spcPts val="600"/>
              </a:spcBef>
              <a:spcAft>
                <a:spcPts val="0"/>
              </a:spcAft>
              <a:buClr>
                <a:schemeClr val="dk1"/>
              </a:buClr>
              <a:buSzPct val="100000"/>
              <a:buFont typeface="Helvetica Neue"/>
              <a:buChar char="●"/>
            </a:pPr>
            <a:r>
              <a:rPr b="0" baseline="0" cap="none" i="0" lang="en" strike="noStrike" sz="3000" u="none">
                <a:solidFill>
                  <a:schemeClr val="dk1"/>
                </a:solidFill>
                <a:uFillTx/>
                <a:latin typeface="Helvetica Neue"/>
                <a:ea typeface="Helvetica Neue"/>
                <a:cs typeface="Helvetica Neue"/>
                <a:sym typeface="Helvetica Neue"/>
              </a:rPr>
              <a:t>It’s “old” for social media (10 years!), so it’s probably on its way out</a:t>
            </a:r>
          </a:p>
        </p:txBody>
      </p:sp>
      <p:pic>
        <p:nvPicPr>
          <p:cNvPr xmlns:c="http://schemas.openxmlformats.org/drawingml/2006/chart" xmlns:pic="http://schemas.openxmlformats.org/drawingml/2006/picture" xmlns:dgm="http://schemas.openxmlformats.org/drawingml/2006/diagram" id="98" name="Shape 98"/>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7423722" y="137322"/>
            <a:ext cx="1495973" cy="1417649"/>
          </a:xfrm>
          <a:prstGeom prst="rect">
            <a:avLst/>
          </a:prstGeom>
          <a:noFill/>
          <a:ln>
            <a:noFill/>
          </a:ln>
        </p:spPr>
      </p:pic>
      <p:sp>
        <p:nvSpPr>
          <p:cNvPr xmlns:c="http://schemas.openxmlformats.org/drawingml/2006/chart" xmlns:pic="http://schemas.openxmlformats.org/drawingml/2006/picture" xmlns:dgm="http://schemas.openxmlformats.org/drawingml/2006/diagram" id="99" name="Shape 9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4471150" y="6336925"/>
            <a:ext cx="4448700" cy="5211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spcBef>
                <a:spcPts val="0"/>
              </a:spcBef>
              <a:buNone/>
            </a:pPr>
            <a:r>
              <a:rPr lang="en">
                <a:uFillTx/>
              </a:rPr>
              <a:t>*2014 Statistic according to Media Bistro</a:t>
            </a:r>
          </a:p>
        </p:txBody>
      </p:sp>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1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0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4" name="Shape 104"/>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a:t>
            </a:r>
            <a:r>
              <a:rPr b="1" lang="en" sz="3600">
                <a:solidFill>
                  <a:schemeClr val="dk1"/>
                </a:solidFill>
                <a:uFillTx/>
                <a:latin typeface="Helvetica Neue"/>
                <a:ea typeface="Helvetica Neue"/>
                <a:cs typeface="Helvetica Neue"/>
                <a:sym typeface="Helvetica Neue"/>
              </a:rPr>
              <a:t>Snapchat</a:t>
            </a:r>
          </a:p>
        </p:txBody>
      </p:sp>
      <p:sp>
        <p:nvSpPr>
          <p:cNvPr xmlns:c="http://schemas.openxmlformats.org/drawingml/2006/chart" xmlns:pic="http://schemas.openxmlformats.org/drawingml/2006/picture" xmlns:dgm="http://schemas.openxmlformats.org/drawingml/2006/diagram" id="105" name="Shape 105"/>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8229600" cy="5113499"/>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i="1" lang="en" strike="noStrike" sz="2500" u="none">
                <a:solidFill>
                  <a:schemeClr val="dk1"/>
                </a:solidFill>
                <a:uFillTx/>
                <a:latin typeface="Helvetica Neue"/>
                <a:ea typeface="Helvetica Neue"/>
                <a:cs typeface="Helvetica Neue"/>
                <a:sym typeface="Helvetica Neue"/>
              </a:rPr>
              <a:t>What is it</a:t>
            </a:r>
            <a:r>
              <a:rPr i="1" lang="en" sz="2500">
                <a:solidFill>
                  <a:schemeClr val="dk1"/>
                </a:solidFill>
                <a:uFillTx/>
                <a:latin typeface="Helvetica Neue"/>
                <a:ea typeface="Helvetica Neue"/>
                <a:cs typeface="Helvetica Neue"/>
                <a:sym typeface="Helvetica Neue"/>
              </a:rPr>
              <a:t>?</a:t>
            </a:r>
            <a:r>
              <a:rPr b="0" baseline="0" cap="none" i="1" lang="en" strike="noStrike" sz="2500" u="none">
                <a:solidFill>
                  <a:schemeClr val="dk1"/>
                </a:solidFill>
                <a:uFillTx/>
                <a:latin typeface="Helvetica Neue"/>
                <a:ea typeface="Helvetica Neue"/>
                <a:cs typeface="Helvetica Neue"/>
                <a:sym typeface="Helvetica Neue"/>
              </a:rPr>
              <a:t> </a:t>
            </a:r>
          </a:p>
          <a:p>
            <a:pPr algn="l" indent="-152400" lvl="0" marL="342900" marR="0" rtl="0">
              <a:lnSpc>
                <a:spcPct val="100000"/>
              </a:lnSpc>
              <a:spcBef>
                <a:spcPts val="600"/>
              </a:spcBef>
              <a:spcAft>
                <a:spcPts val="0"/>
              </a:spcAft>
              <a:buClr>
                <a:schemeClr val="dk1"/>
              </a:buClr>
              <a:buSzPct val="25000"/>
              <a:buFont typeface="Helvetica Neue"/>
              <a:buNone/>
            </a:pPr>
            <a:r>
              <a:rPr lang="en" sz="2400">
                <a:solidFill>
                  <a:schemeClr val="dk1"/>
                </a:solidFill>
                <a:uFillTx/>
                <a:latin typeface="Helvetica Neue"/>
                <a:ea typeface="Helvetica Neue"/>
                <a:cs typeface="Helvetica Neue"/>
                <a:sym typeface="Helvetica Neue"/>
              </a:rPr>
              <a:t>A photo sharing app that allows users to send photos with short captions and/or drawings to their followers; the receiver can view for up to 10 seconds; Publications post “stories” to followers, which are a series of photos</a:t>
            </a:r>
          </a:p>
          <a:p>
            <a:pPr algn="l" indent="-152400" lvl="0" marL="342900" marR="0" rtl="0">
              <a:lnSpc>
                <a:spcPct val="100000"/>
              </a:lnSpc>
              <a:spcBef>
                <a:spcPts val="600"/>
              </a:spcBef>
              <a:spcAft>
                <a:spcPts val="0"/>
              </a:spcAft>
              <a:buClr>
                <a:schemeClr val="dk1"/>
              </a:buClr>
              <a:buFont typeface="Arial"/>
              <a:buNone/>
            </a:pPr>
            <a:endParaRPr b="0" baseline="0" cap="none" i="0" strike="noStrike" sz="25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SzPct val="25000"/>
              <a:buFont typeface="Helvetica Neue"/>
              <a:buNone/>
            </a:pPr>
            <a:r>
              <a:rPr b="0" baseline="0" cap="none" i="1" lang="en" strike="noStrike" sz="2500" u="none">
                <a:solidFill>
                  <a:schemeClr val="dk1"/>
                </a:solidFill>
                <a:uFillTx/>
                <a:latin typeface="Helvetica Neue"/>
                <a:ea typeface="Helvetica Neue"/>
                <a:cs typeface="Helvetica Neue"/>
                <a:sym typeface="Helvetica Neue"/>
              </a:rPr>
              <a:t>How do photos fit in?</a:t>
            </a:r>
          </a:p>
          <a:p>
            <a:pPr algn="l" indent="-152400" lvl="0" marL="342900" marR="0" rtl="0">
              <a:lnSpc>
                <a:spcPct val="100000"/>
              </a:lnSpc>
              <a:spcBef>
                <a:spcPts val="600"/>
              </a:spcBef>
              <a:spcAft>
                <a:spcPts val="0"/>
              </a:spcAft>
              <a:buClr>
                <a:schemeClr val="dk1"/>
              </a:buClr>
              <a:buSzPct val="25000"/>
              <a:buFont typeface="Helvetica Neue"/>
              <a:buNone/>
            </a:pPr>
            <a:r>
              <a:rPr lang="en" sz="2400">
                <a:solidFill>
                  <a:schemeClr val="dk1"/>
                </a:solidFill>
                <a:uFillTx/>
                <a:latin typeface="Helvetica Neue"/>
                <a:ea typeface="Helvetica Neue"/>
                <a:cs typeface="Helvetica Neue"/>
                <a:sym typeface="Helvetica Neue"/>
              </a:rPr>
              <a:t>Snaps are based on photos.</a:t>
            </a:r>
          </a:p>
          <a:p>
            <a:pPr algn="l" indent="-152400" lvl="0" marL="342900" marR="0" rtl="0">
              <a:lnSpc>
                <a:spcPct val="100000"/>
              </a:lnSpc>
              <a:spcBef>
                <a:spcPts val="600"/>
              </a:spcBef>
              <a:spcAft>
                <a:spcPts val="0"/>
              </a:spcAft>
              <a:buClr>
                <a:schemeClr val="dk1"/>
              </a:buClr>
              <a:buFont typeface="Arial"/>
              <a:buNone/>
            </a:pPr>
            <a:endParaRPr b="0" baseline="0" cap="none" i="0" strike="noStrike" sz="25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SzPct val="25000"/>
              <a:buFont typeface="Helvetica Neue"/>
              <a:buNone/>
            </a:pPr>
            <a:r>
              <a:rPr b="0" baseline="0" cap="none" i="1" lang="en" strike="noStrike" sz="2500" u="none">
                <a:solidFill>
                  <a:schemeClr val="dk1"/>
                </a:solidFill>
                <a:uFillTx/>
                <a:latin typeface="Helvetica Neue"/>
                <a:ea typeface="Helvetica Neue"/>
                <a:cs typeface="Helvetica Neue"/>
                <a:sym typeface="Helvetica Neue"/>
              </a:rPr>
              <a:t>Specific concerns:</a:t>
            </a:r>
          </a:p>
          <a:p>
            <a:pPr algn="l" indent="-152400" lvl="0" marL="342900" marR="0" rtl="0">
              <a:lnSpc>
                <a:spcPct val="100000"/>
              </a:lnSpc>
              <a:spcBef>
                <a:spcPts val="600"/>
              </a:spcBef>
              <a:spcAft>
                <a:spcPts val="0"/>
              </a:spcAft>
              <a:buClr>
                <a:schemeClr val="dk1"/>
              </a:buClr>
              <a:buSzPct val="25000"/>
              <a:buFont typeface="Helvetica Neue"/>
              <a:buNone/>
            </a:pPr>
            <a:r>
              <a:rPr lang="en" sz="2400">
                <a:solidFill>
                  <a:schemeClr val="dk1"/>
                </a:solidFill>
                <a:uFillTx/>
                <a:latin typeface="Helvetica Neue"/>
                <a:ea typeface="Helvetica Neue"/>
                <a:cs typeface="Helvetica Neue"/>
                <a:sym typeface="Helvetica Neue"/>
              </a:rPr>
              <a:t>There is an expectation that content is deleted, but the Conditions of Use stipulate that Snapchat keeps a copy.</a:t>
            </a:r>
          </a:p>
        </p:txBody>
      </p:sp>
      <p:pic>
        <p:nvPicPr>
          <p:cNvPr xmlns:c="http://schemas.openxmlformats.org/drawingml/2006/chart" xmlns:pic="http://schemas.openxmlformats.org/drawingml/2006/picture" xmlns:dgm="http://schemas.openxmlformats.org/drawingml/2006/diagram" id="106" name="Shape 10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7245849" y="274625"/>
            <a:ext cx="1687675" cy="159215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1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1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11" name="Shape 111"/>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a:t>
            </a:r>
            <a:r>
              <a:rPr b="1" lang="en" sz="3600">
                <a:solidFill>
                  <a:schemeClr val="dk1"/>
                </a:solidFill>
                <a:uFillTx/>
                <a:latin typeface="Helvetica Neue"/>
                <a:ea typeface="Helvetica Neue"/>
                <a:cs typeface="Helvetica Neue"/>
                <a:sym typeface="Helvetica Neue"/>
              </a:rPr>
              <a:t>Snapchat</a:t>
            </a:r>
          </a:p>
        </p:txBody>
      </p:sp>
      <p:pic>
        <p:nvPicPr>
          <p:cNvPr xmlns:c="http://schemas.openxmlformats.org/drawingml/2006/chart" xmlns:pic="http://schemas.openxmlformats.org/drawingml/2006/picture" xmlns:dgm="http://schemas.openxmlformats.org/drawingml/2006/diagram" id="112" name="Shape 112"/>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7245849" y="274625"/>
            <a:ext cx="1687675" cy="1592150"/>
          </a:xfrm>
          <a:prstGeom prst="rect">
            <a:avLst/>
          </a:prstGeom>
          <a:noFill/>
          <a:ln>
            <a:noFill/>
          </a:ln>
        </p:spPr>
      </p:pic>
      <p:pic>
        <p:nvPicPr>
          <p:cNvPr xmlns:c="http://schemas.openxmlformats.org/drawingml/2006/chart" xmlns:pic="http://schemas.openxmlformats.org/drawingml/2006/picture" xmlns:dgm="http://schemas.openxmlformats.org/drawingml/2006/diagram" id="113" name="Shape 11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3150073" y="1686775"/>
            <a:ext cx="2701800" cy="4795700"/>
          </a:xfrm>
          <a:prstGeom prst="rect">
            <a:avLst/>
          </a:prstGeom>
          <a:noFill/>
          <a:ln cap="flat" w="9525">
            <a:solidFill>
              <a:schemeClr val="dk2"/>
            </a:solidFill>
            <a:prstDash val="solid"/>
            <a:round/>
            <a:headEnd len="med" type="none" w="med"/>
            <a:tailEnd len="med" type="none" w="med"/>
          </a:ln>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1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1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18" name="Shape 118"/>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a:t>
            </a:r>
            <a:r>
              <a:rPr b="1" lang="en" sz="3600">
                <a:solidFill>
                  <a:schemeClr val="dk1"/>
                </a:solidFill>
                <a:uFillTx/>
                <a:latin typeface="Helvetica Neue"/>
                <a:ea typeface="Helvetica Neue"/>
                <a:cs typeface="Helvetica Neue"/>
                <a:sym typeface="Helvetica Neue"/>
              </a:rPr>
              <a:t>Snapchat</a:t>
            </a:r>
          </a:p>
        </p:txBody>
      </p:sp>
      <p:sp>
        <p:nvSpPr>
          <p:cNvPr xmlns:c="http://schemas.openxmlformats.org/drawingml/2006/chart" xmlns:pic="http://schemas.openxmlformats.org/drawingml/2006/picture" xmlns:dgm="http://schemas.openxmlformats.org/drawingml/2006/diagram" id="119" name="Shape 119"/>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3861299"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i="0" lang="en" strike="noStrike" sz="3000" u="sng">
                <a:solidFill>
                  <a:schemeClr val="dk1"/>
                </a:solidFill>
                <a:uFillTx/>
                <a:latin typeface="Helvetica Neue"/>
                <a:ea typeface="Helvetica Neue"/>
                <a:cs typeface="Helvetica Neue"/>
                <a:sym typeface="Helvetica Neue"/>
              </a:rPr>
              <a:t>Benefits</a:t>
            </a:r>
            <a:r>
              <a:rPr b="0" baseline="0" cap="none" i="0" lang="en" strike="noStrike" sz="3000" u="none">
                <a:solidFill>
                  <a:schemeClr val="dk1"/>
                </a:solidFill>
                <a:uFillTx/>
                <a:latin typeface="Helvetica Neue"/>
                <a:ea typeface="Helvetica Neue"/>
                <a:cs typeface="Helvetica Neue"/>
                <a:sym typeface="Helvetica Neue"/>
              </a:rPr>
              <a:t>:</a:t>
            </a:r>
          </a:p>
          <a:p>
            <a:pPr algn="l" indent="-419100" lvl="0" marL="457200" marR="0" rtl="0">
              <a:lnSpc>
                <a:spcPct val="100000"/>
              </a:lnSpc>
              <a:spcBef>
                <a:spcPts val="600"/>
              </a:spcBef>
              <a:spcAft>
                <a:spcPts val="0"/>
              </a:spcAft>
              <a:buClr>
                <a:schemeClr val="dk1"/>
              </a:buClr>
              <a:buSzPct val="100000"/>
              <a:buFont typeface="Helvetica Neue"/>
              <a:buChar char="●"/>
            </a:pPr>
            <a:r>
              <a:rPr lang="en" sz="3000">
                <a:solidFill>
                  <a:schemeClr val="dk1"/>
                </a:solidFill>
                <a:uFillTx/>
                <a:latin typeface="Helvetica Neue"/>
                <a:ea typeface="Helvetica Neue"/>
                <a:cs typeface="Helvetica Neue"/>
                <a:sym typeface="Helvetica Neue"/>
              </a:rPr>
              <a:t>Increasingly popular with journalists and teenagers</a:t>
            </a:r>
          </a:p>
          <a:p>
            <a:pPr lvl="0" rtl="0">
              <a:spcBef>
                <a:spcPts val="0"/>
              </a:spcBef>
              <a:buClr>
                <a:srgbClr val="000000"/>
              </a:buClr>
              <a:buNone/>
            </a:pPr>
            <a:endParaRPr sz="3000">
              <a:solidFill>
                <a:schemeClr val="dk1"/>
              </a:solidFill>
              <a:uFillTx/>
              <a:latin typeface="Helvetica Neue"/>
              <a:ea typeface="Helvetica Neue"/>
              <a:cs typeface="Helvetica Neue"/>
              <a:sym typeface="Helvetica Neue"/>
            </a:endParaRPr>
          </a:p>
          <a:p>
            <a:pPr indent="-419100" lvl="0" marL="457200" rtl="0">
              <a:spcBef>
                <a:spcPts val="0"/>
              </a:spcBef>
              <a:buClr>
                <a:schemeClr val="dk1"/>
              </a:buClr>
              <a:buSzPct val="100000"/>
              <a:buFont typeface="Helvetica Neue"/>
              <a:buChar char="●"/>
            </a:pPr>
            <a:r>
              <a:rPr lang="en" sz="3000">
                <a:solidFill>
                  <a:schemeClr val="dk1"/>
                </a:solidFill>
                <a:uFillTx/>
                <a:latin typeface="Helvetica Neue"/>
                <a:ea typeface="Helvetica Neue"/>
                <a:cs typeface="Helvetica Neue"/>
                <a:sym typeface="Helvetica Neue"/>
              </a:rPr>
              <a:t>Allows for a quick overview, like TV (new Discover feature)</a:t>
            </a: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p:txBody>
      </p:sp>
      <p:sp>
        <p:nvSpPr>
          <p:cNvPr xmlns:c="http://schemas.openxmlformats.org/drawingml/2006/chart" xmlns:pic="http://schemas.openxmlformats.org/drawingml/2006/picture" xmlns:dgm="http://schemas.openxmlformats.org/drawingml/2006/diagram" id="120" name="Shape 120"/>
          <p:cNvSpPr xmlns:c="http://schemas.openxmlformats.org/drawingml/2006/chart" xmlns:pic="http://schemas.openxmlformats.org/drawingml/2006/picture" xmlns:dgm="http://schemas.openxmlformats.org/drawingml/2006/diagram" txBox="1">
            <a:spLocks noGrp="1"/>
          </p:cNvSpPr>
          <p:nvPr>
            <p:ph idx="2" type="body"/>
          </p:nvPr>
        </p:nvSpPr>
        <p:spPr xmlns:c="http://schemas.openxmlformats.org/drawingml/2006/chart" xmlns:pic="http://schemas.openxmlformats.org/drawingml/2006/picture" xmlns:dgm="http://schemas.openxmlformats.org/drawingml/2006/diagram">
          <a:xfrm>
            <a:off x="4692273" y="1600200"/>
            <a:ext cx="39945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i="0" lang="en" strike="noStrike" sz="3000" u="sng">
                <a:solidFill>
                  <a:schemeClr val="dk1"/>
                </a:solidFill>
                <a:uFillTx/>
                <a:latin typeface="Helvetica Neue"/>
                <a:ea typeface="Helvetica Neue"/>
                <a:cs typeface="Helvetica Neue"/>
                <a:sym typeface="Helvetica Neue"/>
              </a:rPr>
              <a:t>Disadvantages</a:t>
            </a:r>
            <a:r>
              <a:rPr b="0" baseline="0" cap="none" i="0" lang="en" strike="noStrike" sz="3000" u="none">
                <a:solidFill>
                  <a:schemeClr val="dk1"/>
                </a:solidFill>
                <a:uFillTx/>
                <a:latin typeface="Helvetica Neue"/>
                <a:ea typeface="Helvetica Neue"/>
                <a:cs typeface="Helvetica Neue"/>
                <a:sym typeface="Helvetica Neue"/>
              </a:rPr>
              <a:t>:</a:t>
            </a:r>
          </a:p>
          <a:p>
            <a:pPr algn="l" indent="-419100" lvl="0" marL="457200" marR="0" rtl="0">
              <a:lnSpc>
                <a:spcPct val="100000"/>
              </a:lnSpc>
              <a:spcBef>
                <a:spcPts val="600"/>
              </a:spcBef>
              <a:spcAft>
                <a:spcPts val="0"/>
              </a:spcAft>
              <a:buClr>
                <a:schemeClr val="dk1"/>
              </a:buClr>
              <a:buSzPct val="100000"/>
              <a:buFont typeface="Helvetica Neue"/>
              <a:buChar char="●"/>
            </a:pPr>
            <a:r>
              <a:rPr lang="en" sz="3000">
                <a:solidFill>
                  <a:schemeClr val="dk1"/>
                </a:solidFill>
                <a:uFillTx/>
                <a:latin typeface="Helvetica Neue"/>
                <a:ea typeface="Helvetica Neue"/>
                <a:cs typeface="Helvetica Neue"/>
                <a:sym typeface="Helvetica Neue"/>
              </a:rPr>
              <a:t>Length limitations</a:t>
            </a:r>
          </a:p>
          <a:p>
            <a:pPr lvl="0" rtl="0">
              <a:spcBef>
                <a:spcPts val="0"/>
              </a:spcBef>
              <a:buClr>
                <a:srgbClr val="000000"/>
              </a:buClr>
              <a:buNone/>
            </a:pPr>
            <a:endParaRPr sz="3000">
              <a:solidFill>
                <a:schemeClr val="dk1"/>
              </a:solidFill>
              <a:uFillTx/>
              <a:latin typeface="Helvetica Neue"/>
              <a:ea typeface="Helvetica Neue"/>
              <a:cs typeface="Helvetica Neue"/>
              <a:sym typeface="Helvetica Neue"/>
            </a:endParaRPr>
          </a:p>
          <a:p>
            <a:pPr indent="-419100" lvl="0" marL="457200" rtl="0">
              <a:spcBef>
                <a:spcPts val="0"/>
              </a:spcBef>
              <a:buClr>
                <a:schemeClr val="dk1"/>
              </a:buClr>
              <a:buSzPct val="100000"/>
              <a:buFont typeface="Helvetica Neue"/>
              <a:buChar char="●"/>
            </a:pPr>
            <a:r>
              <a:rPr lang="en" sz="3000">
                <a:solidFill>
                  <a:schemeClr val="dk1"/>
                </a:solidFill>
                <a:uFillTx/>
                <a:latin typeface="Helvetica Neue"/>
                <a:ea typeface="Helvetica Neue"/>
                <a:cs typeface="Helvetica Neue"/>
                <a:sym typeface="Helvetica Neue"/>
              </a:rPr>
              <a:t>Concerns about privacy</a:t>
            </a:r>
          </a:p>
        </p:txBody>
      </p:sp>
      <p:pic>
        <p:nvPicPr>
          <p:cNvPr xmlns:c="http://schemas.openxmlformats.org/drawingml/2006/chart" xmlns:pic="http://schemas.openxmlformats.org/drawingml/2006/picture" xmlns:dgm="http://schemas.openxmlformats.org/drawingml/2006/diagram" id="121" name="Shape 121"/>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7322049" y="198425"/>
            <a:ext cx="1687675" cy="159215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1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2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26" name="Shape 126"/>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Twitter</a:t>
            </a:r>
          </a:p>
        </p:txBody>
      </p:sp>
      <p:sp>
        <p:nvSpPr>
          <p:cNvPr xmlns:c="http://schemas.openxmlformats.org/drawingml/2006/chart" xmlns:pic="http://schemas.openxmlformats.org/drawingml/2006/picture" xmlns:dgm="http://schemas.openxmlformats.org/drawingml/2006/diagram" id="127" name="Shape 127"/>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82296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Arial"/>
              <a:buNone/>
            </a:pPr>
            <a:r>
              <a:rPr b="0" baseline="0" cap="none" i="1" lang="en" strike="noStrike" sz="2400" u="none">
                <a:solidFill>
                  <a:schemeClr val="dk1"/>
                </a:solidFill>
                <a:uFillTx/>
                <a:latin typeface="Helvetica Neue"/>
                <a:ea typeface="Helvetica Neue"/>
                <a:cs typeface="Helvetica Neue"/>
                <a:sym typeface="Helvetica Neue"/>
              </a:rPr>
              <a:t>What is it</a:t>
            </a:r>
            <a:r>
              <a:rPr i="1" lang="en" sz="2400">
                <a:solidFill>
                  <a:schemeClr val="dk1"/>
                </a:solidFill>
                <a:uFillTx/>
                <a:latin typeface="Helvetica Neue"/>
                <a:ea typeface="Helvetica Neue"/>
                <a:cs typeface="Helvetica Neue"/>
                <a:sym typeface="Helvetica Neue"/>
              </a:rPr>
              <a:t>?</a:t>
            </a:r>
            <a:r>
              <a:rPr b="0" baseline="0" cap="none" i="1" lang="en" strike="noStrike" sz="2400" u="none">
                <a:solidFill>
                  <a:schemeClr val="dk1"/>
                </a:solidFill>
                <a:uFillTx/>
                <a:latin typeface="Helvetica Neue"/>
                <a:ea typeface="Helvetica Neue"/>
                <a:cs typeface="Helvetica Neue"/>
                <a:sym typeface="Helvetica Neue"/>
              </a:rPr>
              <a:t> </a:t>
            </a:r>
          </a:p>
          <a:p>
            <a:pPr algn="l" indent="-152400" lvl="0" marL="342900" marR="0" rtl="0">
              <a:lnSpc>
                <a:spcPct val="100000"/>
              </a:lnSpc>
              <a:spcBef>
                <a:spcPts val="600"/>
              </a:spcBef>
              <a:spcAft>
                <a:spcPts val="0"/>
              </a:spcAft>
              <a:buClr>
                <a:schemeClr val="dk1"/>
              </a:buClr>
              <a:buSzPct val="25000"/>
              <a:buFont typeface="Arial"/>
              <a:buNone/>
            </a:pPr>
            <a:r>
              <a:rPr b="0" baseline="0" cap="none" i="0" lang="en" strike="noStrike" sz="2400" u="none">
                <a:solidFill>
                  <a:schemeClr val="dk1"/>
                </a:solidFill>
                <a:uFillTx/>
                <a:latin typeface="Helvetica Neue"/>
                <a:ea typeface="Helvetica Neue"/>
                <a:cs typeface="Helvetica Neue"/>
                <a:sym typeface="Helvetica Neue"/>
              </a:rPr>
              <a:t>A “microblogging” site; users can post/repost content </a:t>
            </a:r>
            <a:r>
              <a:rPr lang="en" sz="2400">
                <a:solidFill>
                  <a:schemeClr val="dk1"/>
                </a:solidFill>
                <a:uFillTx/>
                <a:latin typeface="Helvetica Neue"/>
                <a:ea typeface="Helvetica Neue"/>
                <a:cs typeface="Helvetica Neue"/>
                <a:sym typeface="Helvetica Neue"/>
              </a:rPr>
              <a:t>and</a:t>
            </a:r>
            <a:r>
              <a:rPr b="0" baseline="0" cap="none" i="0" lang="en" strike="noStrike" sz="2400" u="none">
                <a:solidFill>
                  <a:schemeClr val="dk1"/>
                </a:solidFill>
                <a:uFillTx/>
                <a:latin typeface="Helvetica Neue"/>
                <a:ea typeface="Helvetica Neue"/>
                <a:cs typeface="Helvetica Neue"/>
                <a:sym typeface="Helvetica Neue"/>
              </a:rPr>
              <a:t> links of &lt;140 characters, follow others, etc.</a:t>
            </a:r>
          </a:p>
          <a:p>
            <a:pPr algn="l" indent="-152400" lvl="0" marL="342900" marR="0" rtl="0">
              <a:lnSpc>
                <a:spcPct val="100000"/>
              </a:lnSpc>
              <a:spcBef>
                <a:spcPts val="600"/>
              </a:spcBef>
              <a:spcAft>
                <a:spcPts val="0"/>
              </a:spcAft>
              <a:buClr>
                <a:schemeClr val="dk1"/>
              </a:buClr>
              <a:buFont typeface="Arial"/>
              <a:buNone/>
            </a:pPr>
            <a:endParaRPr b="0" baseline="0" cap="none" i="0" strike="noStrike" sz="24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SzPct val="25000"/>
              <a:buFont typeface="Arial"/>
              <a:buNone/>
            </a:pPr>
            <a:r>
              <a:rPr b="0" baseline="0" cap="none" i="1" lang="en" strike="noStrike" sz="2400" u="none">
                <a:solidFill>
                  <a:schemeClr val="dk1"/>
                </a:solidFill>
                <a:uFillTx/>
                <a:latin typeface="Helvetica Neue"/>
                <a:ea typeface="Helvetica Neue"/>
                <a:cs typeface="Helvetica Neue"/>
                <a:sym typeface="Helvetica Neue"/>
              </a:rPr>
              <a:t>How do photos fit in?</a:t>
            </a:r>
          </a:p>
          <a:p>
            <a:pPr algn="l" indent="-152400" lvl="0" marL="342900" marR="0" rtl="0">
              <a:lnSpc>
                <a:spcPct val="100000"/>
              </a:lnSpc>
              <a:spcBef>
                <a:spcPts val="600"/>
              </a:spcBef>
              <a:spcAft>
                <a:spcPts val="0"/>
              </a:spcAft>
              <a:buClr>
                <a:schemeClr val="dk1"/>
              </a:buClr>
              <a:buSzPct val="25000"/>
              <a:buFont typeface="Arial"/>
              <a:buNone/>
            </a:pPr>
            <a:r>
              <a:rPr b="0" baseline="0" cap="none" i="0" lang="en" strike="noStrike" sz="2400" u="none">
                <a:solidFill>
                  <a:schemeClr val="dk1"/>
                </a:solidFill>
                <a:uFillTx/>
                <a:latin typeface="Helvetica Neue"/>
                <a:ea typeface="Helvetica Neue"/>
                <a:cs typeface="Helvetica Neue"/>
                <a:sym typeface="Helvetica Neue"/>
              </a:rPr>
              <a:t>Photos </a:t>
            </a:r>
            <a:r>
              <a:rPr lang="en" sz="2400">
                <a:solidFill>
                  <a:schemeClr val="dk1"/>
                </a:solidFill>
                <a:uFillTx/>
                <a:latin typeface="Helvetica Neue"/>
                <a:ea typeface="Helvetica Neue"/>
                <a:cs typeface="Helvetica Neue"/>
                <a:sym typeface="Helvetica Neue"/>
              </a:rPr>
              <a:t>appear in users’ feeds automatically.</a:t>
            </a:r>
          </a:p>
          <a:p>
            <a:pPr algn="l" indent="-152400" lvl="0" marL="342900" marR="0" rtl="0">
              <a:lnSpc>
                <a:spcPct val="100000"/>
              </a:lnSpc>
              <a:spcBef>
                <a:spcPts val="600"/>
              </a:spcBef>
              <a:spcAft>
                <a:spcPts val="0"/>
              </a:spcAft>
              <a:buClr>
                <a:schemeClr val="dk1"/>
              </a:buClr>
              <a:buFont typeface="Arial"/>
              <a:buNone/>
            </a:pPr>
            <a:endParaRPr b="0" baseline="0" cap="none" i="0" strike="noStrike" sz="24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SzPct val="25000"/>
              <a:buFont typeface="Arial"/>
              <a:buNone/>
            </a:pPr>
            <a:r>
              <a:rPr b="0" baseline="0" cap="none" i="1" lang="en" strike="noStrike" sz="2400" u="none">
                <a:solidFill>
                  <a:schemeClr val="dk1"/>
                </a:solidFill>
                <a:uFillTx/>
                <a:latin typeface="Helvetica Neue"/>
                <a:ea typeface="Helvetica Neue"/>
                <a:cs typeface="Helvetica Neue"/>
                <a:sym typeface="Helvetica Neue"/>
              </a:rPr>
              <a:t>Specific concerns:</a:t>
            </a:r>
          </a:p>
          <a:p>
            <a:pPr algn="l" indent="-152400" lvl="0" marL="342900" marR="0" rtl="0">
              <a:lnSpc>
                <a:spcPct val="100000"/>
              </a:lnSpc>
              <a:spcBef>
                <a:spcPts val="600"/>
              </a:spcBef>
              <a:spcAft>
                <a:spcPts val="0"/>
              </a:spcAft>
              <a:buClr>
                <a:schemeClr val="dk1"/>
              </a:buClr>
              <a:buSzPct val="25000"/>
              <a:buFont typeface="Helvetica Neue"/>
              <a:buNone/>
            </a:pPr>
            <a:r>
              <a:rPr b="0" baseline="0" cap="none" i="0" lang="en" strike="noStrike" sz="2400" u="none">
                <a:solidFill>
                  <a:schemeClr val="dk1"/>
                </a:solidFill>
                <a:uFillTx/>
                <a:latin typeface="Helvetica Neue"/>
                <a:ea typeface="Helvetica Neue"/>
                <a:cs typeface="Helvetica Neue"/>
                <a:sym typeface="Helvetica Neue"/>
              </a:rPr>
              <a:t>Twitter shares users’ info with third parties; public messages are </a:t>
            </a:r>
            <a:r>
              <a:rPr lang="en" sz="2400">
                <a:solidFill>
                  <a:schemeClr val="dk1"/>
                </a:solidFill>
                <a:uFillTx/>
                <a:latin typeface="Helvetica Neue"/>
                <a:ea typeface="Helvetica Neue"/>
                <a:cs typeface="Helvetica Neue"/>
                <a:sym typeface="Helvetica Neue"/>
              </a:rPr>
              <a:t>visible to anyone, but users can “protect” their tweets so that only approved followers see them.</a:t>
            </a:r>
          </a:p>
        </p:txBody>
      </p:sp>
      <p:pic>
        <p:nvPicPr>
          <p:cNvPr xmlns:c="http://schemas.openxmlformats.org/drawingml/2006/chart" xmlns:pic="http://schemas.openxmlformats.org/drawingml/2006/picture" xmlns:dgm="http://schemas.openxmlformats.org/drawingml/2006/diagram" id="128" name="Shape 128"/>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7456825" y="274625"/>
            <a:ext cx="1412549" cy="1412549"/>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1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3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33" name="Shape 133"/>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Twitter</a:t>
            </a:r>
          </a:p>
        </p:txBody>
      </p:sp>
      <p:pic>
        <p:nvPicPr>
          <p:cNvPr xmlns:c="http://schemas.openxmlformats.org/drawingml/2006/chart" xmlns:pic="http://schemas.openxmlformats.org/drawingml/2006/picture" xmlns:dgm="http://schemas.openxmlformats.org/drawingml/2006/diagram" id="134" name="Shape 134"/>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2014450" y="1417637"/>
            <a:ext cx="4953000" cy="5210174"/>
          </a:xfrm>
          <a:prstGeom prst="rect">
            <a:avLst/>
          </a:prstGeom>
          <a:noFill/>
          <a:ln>
            <a:noFill/>
          </a:ln>
        </p:spPr>
      </p:pic>
      <p:pic>
        <p:nvPicPr>
          <p:cNvPr xmlns:c="http://schemas.openxmlformats.org/drawingml/2006/chart" xmlns:pic="http://schemas.openxmlformats.org/drawingml/2006/picture" xmlns:dgm="http://schemas.openxmlformats.org/drawingml/2006/diagram" id="135" name="Shape 135"/>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7456825" y="274625"/>
            <a:ext cx="1412549" cy="1412549"/>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1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3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40" name="Shape 140"/>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Twitter</a:t>
            </a:r>
          </a:p>
        </p:txBody>
      </p:sp>
      <p:sp>
        <p:nvSpPr>
          <p:cNvPr xmlns:c="http://schemas.openxmlformats.org/drawingml/2006/chart" xmlns:pic="http://schemas.openxmlformats.org/drawingml/2006/picture" xmlns:dgm="http://schemas.openxmlformats.org/drawingml/2006/diagram" id="141" name="Shape 141"/>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39945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i="0" lang="en" strike="noStrike" sz="3000" u="sng">
                <a:solidFill>
                  <a:schemeClr val="dk1"/>
                </a:solidFill>
                <a:uFillTx/>
                <a:latin typeface="Helvetica Neue"/>
                <a:ea typeface="Helvetica Neue"/>
                <a:cs typeface="Helvetica Neue"/>
                <a:sym typeface="Helvetica Neue"/>
              </a:rPr>
              <a:t>Benefits</a:t>
            </a:r>
            <a:r>
              <a:rPr b="0" baseline="0" cap="none" i="0" lang="en" strike="noStrike" sz="3000" u="none">
                <a:solidFill>
                  <a:schemeClr val="dk1"/>
                </a:solidFill>
                <a:uFillTx/>
                <a:latin typeface="Helvetica Neue"/>
                <a:ea typeface="Helvetica Neue"/>
                <a:cs typeface="Helvetica Neue"/>
                <a:sym typeface="Helvetica Neue"/>
              </a:rPr>
              <a:t>:</a:t>
            </a:r>
          </a:p>
          <a:p>
            <a:pPr algn="l" indent="-419100" lvl="0" marL="457200" marR="0" rtl="0">
              <a:lnSpc>
                <a:spcPct val="100000"/>
              </a:lnSpc>
              <a:spcBef>
                <a:spcPts val="600"/>
              </a:spcBef>
              <a:spcAft>
                <a:spcPts val="0"/>
              </a:spcAft>
              <a:buClr>
                <a:schemeClr val="dk1"/>
              </a:buClr>
              <a:buSzPct val="100000"/>
              <a:buFont typeface="Helvetica Neue"/>
              <a:buChar char="●"/>
            </a:pPr>
            <a:r>
              <a:rPr b="0" baseline="0" cap="none" i="0" lang="en" strike="noStrike" sz="3000" u="none">
                <a:solidFill>
                  <a:schemeClr val="dk1"/>
                </a:solidFill>
                <a:uFillTx/>
                <a:latin typeface="Helvetica Neue"/>
                <a:ea typeface="Helvetica Neue"/>
                <a:cs typeface="Helvetica Neue"/>
                <a:sym typeface="Helvetica Neue"/>
              </a:rPr>
              <a:t>Incredibly popular with journalists </a:t>
            </a:r>
            <a:r>
              <a:rPr lang="en" sz="3000">
                <a:solidFill>
                  <a:schemeClr val="dk1"/>
                </a:solidFill>
                <a:uFillTx/>
                <a:latin typeface="Helvetica Neue"/>
                <a:ea typeface="Helvetica Neue"/>
                <a:cs typeface="Helvetica Neue"/>
                <a:sym typeface="Helvetica Neue"/>
              </a:rPr>
              <a:t>and</a:t>
            </a:r>
            <a:r>
              <a:rPr b="0" baseline="0" cap="none" i="0" lang="en" strike="noStrike" sz="3000" u="none">
                <a:solidFill>
                  <a:schemeClr val="dk1"/>
                </a:solidFill>
                <a:uFillTx/>
                <a:latin typeface="Helvetica Neue"/>
                <a:ea typeface="Helvetica Neue"/>
                <a:cs typeface="Helvetica Neue"/>
                <a:sym typeface="Helvetica Neue"/>
              </a:rPr>
              <a:t> teenagers</a:t>
            </a: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a:p>
            <a:pPr algn="l" indent="-419100" lvl="0" marL="457200" marR="0" rtl="0">
              <a:lnSpc>
                <a:spcPct val="100000"/>
              </a:lnSpc>
              <a:spcBef>
                <a:spcPts val="600"/>
              </a:spcBef>
              <a:spcAft>
                <a:spcPts val="0"/>
              </a:spcAft>
              <a:buClr>
                <a:schemeClr val="dk1"/>
              </a:buClr>
              <a:buSzPct val="100000"/>
              <a:buFont typeface="Helvetica Neue"/>
              <a:buChar char="●"/>
            </a:pPr>
            <a:r>
              <a:rPr lang="en" sz="3000">
                <a:solidFill>
                  <a:schemeClr val="dk1"/>
                </a:solidFill>
                <a:uFillTx/>
                <a:latin typeface="Helvetica Neue"/>
                <a:ea typeface="Helvetica Neue"/>
                <a:cs typeface="Helvetica Neue"/>
                <a:sym typeface="Helvetica Neue"/>
              </a:rPr>
              <a:t>H</a:t>
            </a:r>
            <a:r>
              <a:rPr b="0" baseline="0" cap="none" i="0" lang="en" strike="noStrike" sz="3000" u="none">
                <a:solidFill>
                  <a:schemeClr val="dk1"/>
                </a:solidFill>
                <a:uFillTx/>
                <a:latin typeface="Helvetica Neue"/>
                <a:ea typeface="Helvetica Neue"/>
                <a:cs typeface="Helvetica Neue"/>
                <a:sym typeface="Helvetica Neue"/>
              </a:rPr>
              <a:t>ashtags (#) allow users to search for specific content</a:t>
            </a: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p:txBody>
      </p:sp>
      <p:sp>
        <p:nvSpPr>
          <p:cNvPr xmlns:c="http://schemas.openxmlformats.org/drawingml/2006/chart" xmlns:pic="http://schemas.openxmlformats.org/drawingml/2006/picture" xmlns:dgm="http://schemas.openxmlformats.org/drawingml/2006/diagram" id="142" name="Shape 142"/>
          <p:cNvSpPr xmlns:c="http://schemas.openxmlformats.org/drawingml/2006/chart" xmlns:pic="http://schemas.openxmlformats.org/drawingml/2006/picture" xmlns:dgm="http://schemas.openxmlformats.org/drawingml/2006/diagram" txBox="1">
            <a:spLocks noGrp="1"/>
          </p:cNvSpPr>
          <p:nvPr>
            <p:ph idx="2" type="body"/>
          </p:nvPr>
        </p:nvSpPr>
        <p:spPr xmlns:c="http://schemas.openxmlformats.org/drawingml/2006/chart" xmlns:pic="http://schemas.openxmlformats.org/drawingml/2006/picture" xmlns:dgm="http://schemas.openxmlformats.org/drawingml/2006/diagram">
          <a:xfrm>
            <a:off x="4692273" y="1600200"/>
            <a:ext cx="39945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i="0" lang="en" strike="noStrike" sz="3000" u="sng">
                <a:solidFill>
                  <a:schemeClr val="dk1"/>
                </a:solidFill>
                <a:uFillTx/>
                <a:latin typeface="Helvetica Neue"/>
                <a:ea typeface="Helvetica Neue"/>
                <a:cs typeface="Helvetica Neue"/>
                <a:sym typeface="Helvetica Neue"/>
              </a:rPr>
              <a:t>Disadvantages</a:t>
            </a:r>
            <a:r>
              <a:rPr b="0" baseline="0" cap="none" i="0" lang="en" strike="noStrike" sz="3000" u="none">
                <a:solidFill>
                  <a:schemeClr val="dk1"/>
                </a:solidFill>
                <a:uFillTx/>
                <a:latin typeface="Helvetica Neue"/>
                <a:ea typeface="Helvetica Neue"/>
                <a:cs typeface="Helvetica Neue"/>
                <a:sym typeface="Helvetica Neue"/>
              </a:rPr>
              <a:t>:</a:t>
            </a:r>
          </a:p>
          <a:p>
            <a:pPr algn="l" indent="-419100" lvl="0" marL="457200" marR="0" rtl="0">
              <a:lnSpc>
                <a:spcPct val="100000"/>
              </a:lnSpc>
              <a:spcBef>
                <a:spcPts val="600"/>
              </a:spcBef>
              <a:spcAft>
                <a:spcPts val="0"/>
              </a:spcAft>
              <a:buClr>
                <a:schemeClr val="dk1"/>
              </a:buClr>
              <a:buSzPct val="100000"/>
              <a:buFont typeface="Helvetica Neue"/>
              <a:buChar char="●"/>
            </a:pPr>
            <a:r>
              <a:rPr b="0" baseline="0" cap="none" i="0" lang="en" strike="noStrike" sz="3000" u="none">
                <a:solidFill>
                  <a:schemeClr val="dk1"/>
                </a:solidFill>
                <a:uFillTx/>
                <a:latin typeface="Helvetica Neue"/>
                <a:ea typeface="Helvetica Neue"/>
                <a:cs typeface="Helvetica Neue"/>
                <a:sym typeface="Helvetica Neue"/>
              </a:rPr>
              <a:t>Can be difficult for users to find specific content</a:t>
            </a: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a:p>
            <a:pPr algn="l" indent="-419100" lvl="0" marL="457200" marR="0" rtl="0">
              <a:lnSpc>
                <a:spcPct val="100000"/>
              </a:lnSpc>
              <a:spcBef>
                <a:spcPts val="600"/>
              </a:spcBef>
              <a:spcAft>
                <a:spcPts val="0"/>
              </a:spcAft>
              <a:buClr>
                <a:schemeClr val="dk1"/>
              </a:buClr>
              <a:buSzPct val="100000"/>
              <a:buFont typeface="Helvetica Neue"/>
              <a:buChar char="●"/>
            </a:pPr>
            <a:r>
              <a:rPr b="0" baseline="0" cap="none" i="0" lang="en" strike="noStrike" sz="3000" u="none">
                <a:solidFill>
                  <a:schemeClr val="dk1"/>
                </a:solidFill>
                <a:uFillTx/>
                <a:latin typeface="Helvetica Neue"/>
                <a:ea typeface="Helvetica Neue"/>
                <a:cs typeface="Helvetica Neue"/>
                <a:sym typeface="Helvetica Neue"/>
              </a:rPr>
              <a:t>Easily links to other social media tools, sites, etc.</a:t>
            </a:r>
          </a:p>
        </p:txBody>
      </p:sp>
      <p:pic>
        <p:nvPicPr>
          <p:cNvPr xmlns:c="http://schemas.openxmlformats.org/drawingml/2006/chart" xmlns:pic="http://schemas.openxmlformats.org/drawingml/2006/picture" xmlns:dgm="http://schemas.openxmlformats.org/drawingml/2006/diagram" id="143" name="Shape 14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7456825" y="274625"/>
            <a:ext cx="1412549" cy="1412549"/>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1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4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48" name="Shape 148"/>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Instagram</a:t>
            </a:r>
          </a:p>
        </p:txBody>
      </p:sp>
      <p:sp>
        <p:nvSpPr>
          <p:cNvPr xmlns:c="http://schemas.openxmlformats.org/drawingml/2006/chart" xmlns:pic="http://schemas.openxmlformats.org/drawingml/2006/picture" xmlns:dgm="http://schemas.openxmlformats.org/drawingml/2006/diagram" id="149" name="Shape 149"/>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82296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Arial"/>
              <a:buNone/>
            </a:pPr>
            <a:r>
              <a:rPr b="0" baseline="0" cap="none" i="1" lang="en" strike="noStrike" sz="2600" u="none">
                <a:solidFill>
                  <a:schemeClr val="dk1"/>
                </a:solidFill>
                <a:uFillTx/>
                <a:latin typeface="Helvetica Neue"/>
                <a:ea typeface="Helvetica Neue"/>
                <a:cs typeface="Helvetica Neue"/>
                <a:sym typeface="Helvetica Neue"/>
              </a:rPr>
              <a:t>What is it</a:t>
            </a:r>
            <a:r>
              <a:rPr i="1" lang="en" sz="2600">
                <a:solidFill>
                  <a:schemeClr val="dk1"/>
                </a:solidFill>
                <a:uFillTx/>
                <a:latin typeface="Helvetica Neue"/>
                <a:ea typeface="Helvetica Neue"/>
                <a:cs typeface="Helvetica Neue"/>
                <a:sym typeface="Helvetica Neue"/>
              </a:rPr>
              <a:t>?</a:t>
            </a:r>
            <a:r>
              <a:rPr b="0" baseline="0" cap="none" i="1" lang="en" strike="noStrike" sz="2600" u="none">
                <a:solidFill>
                  <a:schemeClr val="dk1"/>
                </a:solidFill>
                <a:uFillTx/>
                <a:latin typeface="Helvetica Neue"/>
                <a:ea typeface="Helvetica Neue"/>
                <a:cs typeface="Helvetica Neue"/>
                <a:sym typeface="Helvetica Neue"/>
              </a:rPr>
              <a:t> </a:t>
            </a:r>
          </a:p>
          <a:p>
            <a:pPr algn="l" indent="-152400" lvl="0" marL="342900" marR="0" rtl="0">
              <a:lnSpc>
                <a:spcPct val="100000"/>
              </a:lnSpc>
              <a:spcBef>
                <a:spcPts val="600"/>
              </a:spcBef>
              <a:spcAft>
                <a:spcPts val="0"/>
              </a:spcAft>
              <a:buClr>
                <a:schemeClr val="dk1"/>
              </a:buClr>
              <a:buSzPct val="25000"/>
              <a:buFont typeface="Arial"/>
              <a:buNone/>
            </a:pPr>
            <a:r>
              <a:rPr b="0" baseline="0" cap="none" i="0" lang="en" strike="noStrike" sz="2600" u="none">
                <a:solidFill>
                  <a:schemeClr val="dk1"/>
                </a:solidFill>
                <a:uFillTx/>
                <a:latin typeface="Helvetica Neue"/>
                <a:ea typeface="Helvetica Neue"/>
                <a:cs typeface="Helvetica Neue"/>
                <a:sym typeface="Helvetica Neue"/>
              </a:rPr>
              <a:t>An online photo-sharing site that allows users to take photos and apply filters to create unique effects, with </a:t>
            </a:r>
            <a:r>
              <a:rPr lang="en" sz="2600">
                <a:solidFill>
                  <a:schemeClr val="dk1"/>
                </a:solidFill>
                <a:uFillTx/>
                <a:latin typeface="Helvetica Neue"/>
                <a:ea typeface="Helvetica Neue"/>
                <a:cs typeface="Helvetica Neue"/>
                <a:sym typeface="Helvetica Neue"/>
              </a:rPr>
              <a:t>captions that can include hashtags.</a:t>
            </a:r>
          </a:p>
          <a:p>
            <a:pPr algn="l" indent="-152400" lvl="0" marL="342900" marR="0" rtl="0">
              <a:lnSpc>
                <a:spcPct val="100000"/>
              </a:lnSpc>
              <a:spcBef>
                <a:spcPts val="600"/>
              </a:spcBef>
              <a:spcAft>
                <a:spcPts val="0"/>
              </a:spcAft>
              <a:buClr>
                <a:schemeClr val="dk1"/>
              </a:buClr>
              <a:buFont typeface="Arial"/>
              <a:buNone/>
            </a:pPr>
            <a:endParaRPr b="0" baseline="0" cap="none" i="0" strike="noStrike" sz="26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SzPct val="25000"/>
              <a:buFont typeface="Arial"/>
              <a:buNone/>
            </a:pPr>
            <a:r>
              <a:rPr b="0" baseline="0" cap="none" i="1" lang="en" strike="noStrike" sz="2600" u="none">
                <a:solidFill>
                  <a:schemeClr val="dk1"/>
                </a:solidFill>
                <a:uFillTx/>
                <a:latin typeface="Helvetica Neue"/>
                <a:ea typeface="Helvetica Neue"/>
                <a:cs typeface="Helvetica Neue"/>
                <a:sym typeface="Helvetica Neue"/>
              </a:rPr>
              <a:t>How do photos fit in?</a:t>
            </a:r>
          </a:p>
          <a:p>
            <a:pPr algn="l" indent="-152400" lvl="0" marL="342900" marR="0" rtl="0">
              <a:lnSpc>
                <a:spcPct val="100000"/>
              </a:lnSpc>
              <a:spcBef>
                <a:spcPts val="600"/>
              </a:spcBef>
              <a:spcAft>
                <a:spcPts val="0"/>
              </a:spcAft>
              <a:buClr>
                <a:schemeClr val="dk1"/>
              </a:buClr>
              <a:buSzPct val="25000"/>
              <a:buFont typeface="Arial"/>
              <a:buNone/>
            </a:pPr>
            <a:r>
              <a:rPr lang="en" sz="2600">
                <a:solidFill>
                  <a:schemeClr val="dk1"/>
                </a:solidFill>
                <a:uFillTx/>
                <a:latin typeface="Helvetica Neue"/>
                <a:ea typeface="Helvetica Neue"/>
                <a:cs typeface="Helvetica Neue"/>
                <a:sym typeface="Helvetica Neue"/>
              </a:rPr>
              <a:t>The feed is entirely photo-oriented.</a:t>
            </a:r>
          </a:p>
          <a:p>
            <a:pPr algn="l" indent="-152400" lvl="0" marL="342900" marR="0" rtl="0">
              <a:lnSpc>
                <a:spcPct val="100000"/>
              </a:lnSpc>
              <a:spcBef>
                <a:spcPts val="600"/>
              </a:spcBef>
              <a:spcAft>
                <a:spcPts val="0"/>
              </a:spcAft>
              <a:buClr>
                <a:schemeClr val="dk1"/>
              </a:buClr>
              <a:buFont typeface="Arial"/>
              <a:buNone/>
            </a:pPr>
            <a:endParaRPr b="0" baseline="0" cap="none" i="0" strike="noStrike" sz="26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SzPct val="25000"/>
              <a:buFont typeface="Arial"/>
              <a:buNone/>
            </a:pPr>
            <a:r>
              <a:rPr b="0" baseline="0" cap="none" i="1" lang="en" strike="noStrike" sz="2600" u="none">
                <a:solidFill>
                  <a:schemeClr val="dk1"/>
                </a:solidFill>
                <a:uFillTx/>
                <a:latin typeface="Helvetica Neue"/>
                <a:ea typeface="Helvetica Neue"/>
                <a:cs typeface="Helvetica Neue"/>
                <a:sym typeface="Helvetica Neue"/>
              </a:rPr>
              <a:t>Specific concerns:</a:t>
            </a:r>
          </a:p>
          <a:p>
            <a:pPr algn="l" indent="-152400" lvl="0" marL="342900" marR="0" rtl="0">
              <a:lnSpc>
                <a:spcPct val="100000"/>
              </a:lnSpc>
              <a:spcBef>
                <a:spcPts val="600"/>
              </a:spcBef>
              <a:spcAft>
                <a:spcPts val="0"/>
              </a:spcAft>
              <a:buClr>
                <a:schemeClr val="dk1"/>
              </a:buClr>
              <a:buSzPct val="25000"/>
              <a:buFont typeface="Arial"/>
              <a:buNone/>
            </a:pPr>
            <a:r>
              <a:rPr b="0" baseline="0" cap="none" i="0" lang="en" strike="noStrike" sz="2600" u="none">
                <a:solidFill>
                  <a:schemeClr val="dk1"/>
                </a:solidFill>
                <a:uFillTx/>
                <a:latin typeface="Helvetica Neue"/>
                <a:ea typeface="Helvetica Neue"/>
                <a:cs typeface="Helvetica Neue"/>
                <a:sym typeface="Helvetica Neue"/>
              </a:rPr>
              <a:t>Some concerns exist about whether Instagram sells users’ content and photos to third parties.</a:t>
            </a:r>
          </a:p>
          <a:p>
            <a:pPr algn="l" indent="-152400" lvl="0" marL="342900" marR="0" rtl="0">
              <a:lnSpc>
                <a:spcPct val="100000"/>
              </a:lnSpc>
              <a:spcBef>
                <a:spcPts val="600"/>
              </a:spcBef>
              <a:spcAft>
                <a:spcPts val="0"/>
              </a:spcAft>
              <a:buClr>
                <a:schemeClr val="dk1"/>
              </a:buClr>
              <a:buFont typeface="Arial"/>
              <a:buNone/>
            </a:pPr>
            <a:endParaRPr b="0" baseline="0" cap="none" i="0" strike="noStrike" sz="2600" u="none">
              <a:solidFill>
                <a:schemeClr val="dk1"/>
              </a:solidFill>
              <a:uFillTx/>
              <a:latin typeface="Helvetica Neue"/>
              <a:ea typeface="Helvetica Neue"/>
              <a:cs typeface="Helvetica Neue"/>
              <a:sym typeface="Helvetica Neue"/>
            </a:endParaRPr>
          </a:p>
        </p:txBody>
      </p:sp>
      <p:pic>
        <p:nvPicPr>
          <p:cNvPr xmlns:c="http://schemas.openxmlformats.org/drawingml/2006/chart" xmlns:pic="http://schemas.openxmlformats.org/drawingml/2006/picture" xmlns:dgm="http://schemas.openxmlformats.org/drawingml/2006/diagram" id="150" name="Shape 150"/>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7413909" y="165072"/>
            <a:ext cx="1501488" cy="1435123"/>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2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9" name="Shape 29"/>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Why </a:t>
            </a:r>
            <a:r>
              <a:rPr b="1" lang="en" sz="3600">
                <a:solidFill>
                  <a:schemeClr val="dk1"/>
                </a:solidFill>
                <a:uFillTx/>
                <a:latin typeface="Helvetica Neue"/>
                <a:ea typeface="Helvetica Neue"/>
                <a:cs typeface="Helvetica Neue"/>
                <a:sym typeface="Helvetica Neue"/>
              </a:rPr>
              <a:t>s</a:t>
            </a:r>
            <a:r>
              <a:rPr b="1" baseline="0" cap="none" i="0" lang="en" strike="noStrike" sz="3600" u="none">
                <a:solidFill>
                  <a:schemeClr val="dk1"/>
                </a:solidFill>
                <a:uFillTx/>
                <a:latin typeface="Helvetica Neue"/>
                <a:ea typeface="Helvetica Neue"/>
                <a:cs typeface="Helvetica Neue"/>
                <a:sym typeface="Helvetica Neue"/>
              </a:rPr>
              <a:t>ocial </a:t>
            </a:r>
            <a:r>
              <a:rPr b="1" lang="en" sz="3600">
                <a:solidFill>
                  <a:schemeClr val="dk1"/>
                </a:solidFill>
                <a:uFillTx/>
                <a:latin typeface="Helvetica Neue"/>
                <a:ea typeface="Helvetica Neue"/>
                <a:cs typeface="Helvetica Neue"/>
                <a:sym typeface="Helvetica Neue"/>
              </a:rPr>
              <a:t>m</a:t>
            </a:r>
            <a:r>
              <a:rPr b="1" baseline="0" cap="none" i="0" lang="en" strike="noStrike" sz="3600" u="none">
                <a:solidFill>
                  <a:schemeClr val="dk1"/>
                </a:solidFill>
                <a:uFillTx/>
                <a:latin typeface="Helvetica Neue"/>
                <a:ea typeface="Helvetica Neue"/>
                <a:cs typeface="Helvetica Neue"/>
                <a:sym typeface="Helvetica Neue"/>
              </a:rPr>
              <a:t>edia?</a:t>
            </a:r>
          </a:p>
        </p:txBody>
      </p:sp>
      <p:sp>
        <p:nvSpPr>
          <p:cNvPr xmlns:c="http://schemas.openxmlformats.org/drawingml/2006/chart" xmlns:pic="http://schemas.openxmlformats.org/drawingml/2006/picture" xmlns:dgm="http://schemas.openxmlformats.org/drawingml/2006/diagram" id="30" name="Shape 30"/>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51363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i="0" lang="en" strike="noStrike" sz="3000" u="none">
                <a:solidFill>
                  <a:schemeClr val="dk1"/>
                </a:solidFill>
                <a:uFillTx/>
                <a:latin typeface="Helvetica Neue"/>
                <a:ea typeface="Helvetica Neue"/>
                <a:cs typeface="Helvetica Neue"/>
                <a:sym typeface="Helvetica Neue"/>
              </a:rPr>
              <a:t>A 2013 study found that social media users represent 1 in 4 people</a:t>
            </a:r>
          </a:p>
          <a:p>
            <a:pPr algn="l" indent="-152400" lvl="0" marL="342900" marR="0" rtl="0">
              <a:lnSpc>
                <a:spcPct val="100000"/>
              </a:lnSpc>
              <a:spcBef>
                <a:spcPts val="0"/>
              </a:spcBef>
              <a:spcAft>
                <a:spcPts val="0"/>
              </a:spcAft>
              <a:buClr>
                <a:schemeClr val="dk1"/>
              </a:buClr>
              <a:buSzPct val="25000"/>
              <a:buFont typeface="Helvetica Neue"/>
              <a:buNone/>
            </a:pPr>
            <a:r>
              <a:rPr lang="en" sz="3000">
                <a:solidFill>
                  <a:schemeClr val="dk1"/>
                </a:solidFill>
                <a:uFillTx/>
                <a:latin typeface="Helvetica Neue"/>
                <a:ea typeface="Helvetica Neue"/>
                <a:cs typeface="Helvetica Neue"/>
                <a:sym typeface="Helvetica Neue"/>
              </a:rPr>
              <a:t> </a:t>
            </a:r>
            <a:r>
              <a:rPr b="0" baseline="0" cap="none" i="0" lang="en" strike="noStrike" sz="3000" u="none">
                <a:solidFill>
                  <a:schemeClr val="dk1"/>
                </a:solidFill>
                <a:uFillTx/>
                <a:latin typeface="Helvetica Neue"/>
                <a:ea typeface="Helvetica Neue"/>
                <a:cs typeface="Helvetica Neue"/>
                <a:sym typeface="Helvetica Neue"/>
              </a:rPr>
              <a:t>on the globe, roughly</a:t>
            </a:r>
            <a:r>
              <a:rPr lang="en" sz="3000">
                <a:solidFill>
                  <a:schemeClr val="dk1"/>
                </a:solidFill>
                <a:uFillTx/>
                <a:latin typeface="Helvetica Neue"/>
                <a:ea typeface="Helvetica Neue"/>
                <a:cs typeface="Helvetica Neue"/>
                <a:sym typeface="Helvetica Neue"/>
              </a:rPr>
              <a:t/>
            </a:r>
            <a:br>
              <a:rPr lang="en" sz="3000">
                <a:solidFill>
                  <a:schemeClr val="dk1"/>
                </a:solidFill>
                <a:uFillTx/>
                <a:latin typeface="Helvetica Neue"/>
                <a:ea typeface="Helvetica Neue"/>
                <a:cs typeface="Helvetica Neue"/>
                <a:sym typeface="Helvetica Neue"/>
              </a:rPr>
            </a:br>
            <a:r>
              <a:rPr b="0" baseline="0" cap="none" i="0" lang="en" strike="noStrike" sz="3000" u="none">
                <a:solidFill>
                  <a:schemeClr val="dk1"/>
                </a:solidFill>
                <a:uFillTx/>
                <a:latin typeface="Helvetica Neue"/>
                <a:ea typeface="Helvetica Neue"/>
                <a:cs typeface="Helvetica Neue"/>
                <a:sym typeface="Helvetica Neue"/>
              </a:rPr>
              <a:t>1.73 billion people.</a:t>
            </a: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SzPct val="25000"/>
              <a:buFont typeface="Helvetica Neue"/>
              <a:buNone/>
            </a:pPr>
            <a:r>
              <a:rPr b="0" baseline="0" cap="none" i="0" lang="en" strike="noStrike" sz="3000" u="none">
                <a:solidFill>
                  <a:srgbClr val="CC0000"/>
                </a:solidFill>
                <a:uFillTx/>
                <a:latin typeface="Helvetica Neue"/>
                <a:ea typeface="Helvetica Neue"/>
                <a:cs typeface="Helvetica Neue"/>
                <a:sym typeface="Helvetica Neue"/>
              </a:rPr>
              <a:t>Discuss:</a:t>
            </a:r>
            <a:r>
              <a:rPr b="0" baseline="0" cap="none" i="0" lang="en" strike="noStrike" sz="3000" u="none">
                <a:solidFill>
                  <a:schemeClr val="dk1"/>
                </a:solidFill>
                <a:uFillTx/>
                <a:latin typeface="Helvetica Neue"/>
                <a:ea typeface="Helvetica Neue"/>
                <a:cs typeface="Helvetica Neue"/>
                <a:sym typeface="Helvetica Neue"/>
              </a:rPr>
              <a:t> Why do you think social media is so popular today?</a:t>
            </a: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p:txBody>
      </p:sp>
      <p:pic>
        <p:nvPicPr>
          <p:cNvPr xmlns:c="http://schemas.openxmlformats.org/drawingml/2006/chart" xmlns:pic="http://schemas.openxmlformats.org/drawingml/2006/picture" xmlns:dgm="http://schemas.openxmlformats.org/drawingml/2006/diagram" id="31" name="Shape 31"/>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5876912" y="755525"/>
            <a:ext cx="2962275" cy="4876799"/>
          </a:xfrm>
          <a:prstGeom prst="rect">
            <a:avLst/>
          </a:prstGeom>
          <a:noFill/>
          <a:ln>
            <a:noFill/>
          </a:ln>
        </p:spPr>
      </p:pic>
      <p:sp>
        <p:nvSpPr>
          <p:cNvPr xmlns:c="http://schemas.openxmlformats.org/drawingml/2006/chart" xmlns:pic="http://schemas.openxmlformats.org/drawingml/2006/picture" xmlns:dgm="http://schemas.openxmlformats.org/drawingml/2006/diagram" id="32" name="Shape 3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876950" y="5679325"/>
            <a:ext cx="3189599" cy="3729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lnSpc>
                <a:spcPct val="100000"/>
              </a:lnSpc>
              <a:spcBef>
                <a:spcPts val="0"/>
              </a:spcBef>
              <a:spcAft>
                <a:spcPts val="0"/>
              </a:spcAft>
              <a:buClr>
                <a:srgbClr val="000000"/>
              </a:buClr>
              <a:buSzPct val="25000"/>
              <a:buFont typeface="Arial"/>
              <a:buNone/>
            </a:pPr>
            <a:r>
              <a:rPr b="0" baseline="0" cap="none" i="0" lang="en" strike="noStrike" sz="1100" u="none">
                <a:solidFill>
                  <a:srgbClr val="000000"/>
                </a:solidFill>
                <a:uFillTx/>
                <a:latin typeface="Arial"/>
                <a:ea typeface="Arial"/>
                <a:cs typeface="Arial"/>
                <a:sym typeface="Arial"/>
              </a:rPr>
              <a:t>(November 14, 2013; Pew Research Center)</a:t>
            </a:r>
          </a:p>
        </p:txBody>
      </p:sp>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2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5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5" name="Shape 155"/>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Instagram</a:t>
            </a:r>
          </a:p>
        </p:txBody>
      </p:sp>
      <p:pic>
        <p:nvPicPr>
          <p:cNvPr xmlns:c="http://schemas.openxmlformats.org/drawingml/2006/chart" xmlns:pic="http://schemas.openxmlformats.org/drawingml/2006/picture" xmlns:dgm="http://schemas.openxmlformats.org/drawingml/2006/diagram" id="156" name="Shape 15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7413909" y="165072"/>
            <a:ext cx="1501488" cy="1435123"/>
          </a:xfrm>
          <a:prstGeom prst="rect">
            <a:avLst/>
          </a:prstGeom>
          <a:noFill/>
          <a:ln>
            <a:noFill/>
          </a:ln>
        </p:spPr>
      </p:pic>
      <p:pic>
        <p:nvPicPr>
          <p:cNvPr xmlns:c="http://schemas.openxmlformats.org/drawingml/2006/chart" xmlns:pic="http://schemas.openxmlformats.org/drawingml/2006/picture" xmlns:dgm="http://schemas.openxmlformats.org/drawingml/2006/diagram" id="157" name="Shape 157"/>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4"/>
          <a:srcRect/>
          <a:stretch/>
        </p:blipFill>
        <p:spPr xmlns:c="http://schemas.openxmlformats.org/drawingml/2006/chart" xmlns:pic="http://schemas.openxmlformats.org/drawingml/2006/picture" xmlns:dgm="http://schemas.openxmlformats.org/drawingml/2006/diagram">
          <a:xfrm>
            <a:off x="810647" y="1732873"/>
            <a:ext cx="7696499" cy="4667824"/>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2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6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62" name="Shape 162"/>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Instagram</a:t>
            </a:r>
          </a:p>
        </p:txBody>
      </p:sp>
      <p:sp>
        <p:nvSpPr>
          <p:cNvPr xmlns:c="http://schemas.openxmlformats.org/drawingml/2006/chart" xmlns:pic="http://schemas.openxmlformats.org/drawingml/2006/picture" xmlns:dgm="http://schemas.openxmlformats.org/drawingml/2006/diagram" id="163" name="Shape 163"/>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39945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i="0" lang="en" strike="noStrike" sz="3000" u="sng">
                <a:solidFill>
                  <a:schemeClr val="dk1"/>
                </a:solidFill>
                <a:uFillTx/>
                <a:latin typeface="Helvetica Neue"/>
                <a:ea typeface="Helvetica Neue"/>
                <a:cs typeface="Helvetica Neue"/>
                <a:sym typeface="Helvetica Neue"/>
              </a:rPr>
              <a:t>Benefits</a:t>
            </a:r>
            <a:r>
              <a:rPr b="0" baseline="0" cap="none" i="0" lang="en" strike="noStrike" sz="3000" u="none">
                <a:solidFill>
                  <a:schemeClr val="dk1"/>
                </a:solidFill>
                <a:uFillTx/>
                <a:latin typeface="Helvetica Neue"/>
                <a:ea typeface="Helvetica Neue"/>
                <a:cs typeface="Helvetica Neue"/>
                <a:sym typeface="Helvetica Neue"/>
              </a:rPr>
              <a:t>:</a:t>
            </a:r>
          </a:p>
          <a:p>
            <a:pPr algn="l" indent="-393700" lvl="0" marL="457200" marR="0" rtl="0">
              <a:lnSpc>
                <a:spcPct val="100000"/>
              </a:lnSpc>
              <a:spcBef>
                <a:spcPts val="600"/>
              </a:spcBef>
              <a:spcAft>
                <a:spcPts val="0"/>
              </a:spcAft>
              <a:buClr>
                <a:schemeClr val="dk1"/>
              </a:buClr>
              <a:buSzPct val="100000"/>
              <a:buFont typeface="Helvetica Neue"/>
              <a:buChar char="●"/>
            </a:pPr>
            <a:r>
              <a:rPr b="0" baseline="0" cap="none" i="0" lang="en" strike="noStrike" sz="2600" u="none">
                <a:solidFill>
                  <a:schemeClr val="dk1"/>
                </a:solidFill>
                <a:uFillTx/>
                <a:latin typeface="Helvetica Neue"/>
                <a:ea typeface="Helvetica Neue"/>
                <a:cs typeface="Helvetica Neue"/>
                <a:sym typeface="Helvetica Neue"/>
              </a:rPr>
              <a:t>Connects easily to other social media </a:t>
            </a:r>
          </a:p>
          <a:p>
            <a:pPr algn="l" indent="0" lvl="0" marL="0" marR="0" rtl="0">
              <a:lnSpc>
                <a:spcPct val="100000"/>
              </a:lnSpc>
              <a:spcBef>
                <a:spcPts val="600"/>
              </a:spcBef>
              <a:spcAft>
                <a:spcPts val="0"/>
              </a:spcAft>
              <a:buNone/>
            </a:pPr>
            <a:endParaRPr sz="2600">
              <a:solidFill>
                <a:schemeClr val="dk1"/>
              </a:solidFill>
              <a:uFillTx/>
              <a:latin typeface="Helvetica Neue"/>
              <a:ea typeface="Helvetica Neue"/>
              <a:cs typeface="Helvetica Neue"/>
              <a:sym typeface="Helvetica Neue"/>
            </a:endParaRPr>
          </a:p>
          <a:p>
            <a:pPr algn="l" indent="-393700" lvl="0" marL="457200" marR="0" rtl="0">
              <a:lnSpc>
                <a:spcPct val="100000"/>
              </a:lnSpc>
              <a:spcBef>
                <a:spcPts val="600"/>
              </a:spcBef>
              <a:spcAft>
                <a:spcPts val="0"/>
              </a:spcAft>
              <a:buClr>
                <a:schemeClr val="dk1"/>
              </a:buClr>
              <a:buSzPct val="100000"/>
              <a:buFont typeface="Helvetica Neue"/>
              <a:buChar char="●"/>
            </a:pPr>
            <a:r>
              <a:rPr b="0" baseline="0" cap="none" i="0" lang="en" strike="noStrike" sz="2600" u="none">
                <a:solidFill>
                  <a:schemeClr val="dk1"/>
                </a:solidFill>
                <a:uFillTx/>
                <a:latin typeface="Helvetica Neue"/>
                <a:ea typeface="Helvetica Neue"/>
                <a:cs typeface="Helvetica Neue"/>
                <a:sym typeface="Helvetica Neue"/>
              </a:rPr>
              <a:t>Creates instant emotional (</a:t>
            </a:r>
            <a:r>
              <a:rPr lang="en" sz="2600">
                <a:solidFill>
                  <a:schemeClr val="dk1"/>
                </a:solidFill>
                <a:uFillTx/>
                <a:latin typeface="Helvetica Neue"/>
                <a:ea typeface="Helvetica Neue"/>
                <a:cs typeface="Helvetica Neue"/>
                <a:sym typeface="Helvetica Neue"/>
              </a:rPr>
              <a:t>and</a:t>
            </a:r>
            <a:r>
              <a:rPr b="0" baseline="0" cap="none" i="0" lang="en" strike="noStrike" sz="2600" u="none">
                <a:solidFill>
                  <a:schemeClr val="dk1"/>
                </a:solidFill>
                <a:uFillTx/>
                <a:latin typeface="Helvetica Neue"/>
                <a:ea typeface="Helvetica Neue"/>
                <a:cs typeface="Helvetica Neue"/>
                <a:sym typeface="Helvetica Neue"/>
              </a:rPr>
              <a:t> visual) connection</a:t>
            </a:r>
          </a:p>
          <a:p>
            <a:pPr algn="l" indent="0" lvl="0" marL="0" marR="0" rtl="0">
              <a:lnSpc>
                <a:spcPct val="100000"/>
              </a:lnSpc>
              <a:spcBef>
                <a:spcPts val="600"/>
              </a:spcBef>
              <a:spcAft>
                <a:spcPts val="0"/>
              </a:spcAft>
              <a:buNone/>
            </a:pPr>
            <a:endParaRPr sz="2600">
              <a:solidFill>
                <a:schemeClr val="dk1"/>
              </a:solidFill>
              <a:uFillTx/>
              <a:latin typeface="Helvetica Neue"/>
              <a:ea typeface="Helvetica Neue"/>
              <a:cs typeface="Helvetica Neue"/>
              <a:sym typeface="Helvetica Neue"/>
            </a:endParaRPr>
          </a:p>
          <a:p>
            <a:pPr algn="l" indent="-393700" lvl="0" marL="457200" marR="0" rtl="0">
              <a:lnSpc>
                <a:spcPct val="100000"/>
              </a:lnSpc>
              <a:spcBef>
                <a:spcPts val="600"/>
              </a:spcBef>
              <a:spcAft>
                <a:spcPts val="0"/>
              </a:spcAft>
              <a:buClr>
                <a:schemeClr val="dk1"/>
              </a:buClr>
              <a:buSzPct val="100000"/>
              <a:buFont typeface="Helvetica Neue"/>
              <a:buChar char="●"/>
            </a:pPr>
            <a:r>
              <a:rPr lang="en" sz="2600">
                <a:solidFill>
                  <a:schemeClr val="dk1"/>
                </a:solidFill>
                <a:uFillTx/>
                <a:latin typeface="Helvetica Neue"/>
                <a:ea typeface="Helvetica Neue"/>
                <a:cs typeface="Helvetica Neue"/>
                <a:sym typeface="Helvetica Neue"/>
              </a:rPr>
              <a:t>Can “tease” content that you’re covering in other media</a:t>
            </a:r>
          </a:p>
        </p:txBody>
      </p:sp>
      <p:sp>
        <p:nvSpPr>
          <p:cNvPr xmlns:c="http://schemas.openxmlformats.org/drawingml/2006/chart" xmlns:pic="http://schemas.openxmlformats.org/drawingml/2006/picture" xmlns:dgm="http://schemas.openxmlformats.org/drawingml/2006/diagram" id="164" name="Shape 164"/>
          <p:cNvSpPr xmlns:c="http://schemas.openxmlformats.org/drawingml/2006/chart" xmlns:pic="http://schemas.openxmlformats.org/drawingml/2006/picture" xmlns:dgm="http://schemas.openxmlformats.org/drawingml/2006/diagram" txBox="1">
            <a:spLocks noGrp="1"/>
          </p:cNvSpPr>
          <p:nvPr>
            <p:ph idx="2" type="body"/>
          </p:nvPr>
        </p:nvSpPr>
        <p:spPr xmlns:c="http://schemas.openxmlformats.org/drawingml/2006/chart" xmlns:pic="http://schemas.openxmlformats.org/drawingml/2006/picture" xmlns:dgm="http://schemas.openxmlformats.org/drawingml/2006/diagram">
          <a:xfrm>
            <a:off x="4692273" y="1600200"/>
            <a:ext cx="39945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i="0" lang="en" strike="noStrike" sz="3000" u="sng">
                <a:solidFill>
                  <a:schemeClr val="dk1"/>
                </a:solidFill>
                <a:uFillTx/>
                <a:latin typeface="Helvetica Neue"/>
                <a:ea typeface="Helvetica Neue"/>
                <a:cs typeface="Helvetica Neue"/>
                <a:sym typeface="Helvetica Neue"/>
              </a:rPr>
              <a:t>Disadvantages</a:t>
            </a:r>
            <a:r>
              <a:rPr b="0" baseline="0" cap="none" i="0" lang="en" strike="noStrike" sz="3000" u="none">
                <a:solidFill>
                  <a:schemeClr val="dk1"/>
                </a:solidFill>
                <a:uFillTx/>
                <a:latin typeface="Helvetica Neue"/>
                <a:ea typeface="Helvetica Neue"/>
                <a:cs typeface="Helvetica Neue"/>
                <a:sym typeface="Helvetica Neue"/>
              </a:rPr>
              <a:t>:</a:t>
            </a:r>
          </a:p>
          <a:p>
            <a:pPr algn="l" indent="-419100" lvl="0" marL="457200" marR="0" rtl="0">
              <a:lnSpc>
                <a:spcPct val="100000"/>
              </a:lnSpc>
              <a:spcBef>
                <a:spcPts val="600"/>
              </a:spcBef>
              <a:spcAft>
                <a:spcPts val="0"/>
              </a:spcAft>
              <a:buClr>
                <a:schemeClr val="dk1"/>
              </a:buClr>
              <a:buSzPct val="100000"/>
              <a:buFont typeface="Helvetica Neue"/>
              <a:buChar char="●"/>
            </a:pPr>
            <a:r>
              <a:rPr lang="en" sz="3000">
                <a:solidFill>
                  <a:schemeClr val="dk1"/>
                </a:solidFill>
                <a:uFillTx/>
                <a:latin typeface="Helvetica Neue"/>
                <a:ea typeface="Helvetica Neue"/>
                <a:cs typeface="Helvetica Neue"/>
                <a:sym typeface="Helvetica Neue"/>
              </a:rPr>
              <a:t>Uses hashtags but not links, so it doesn’t easily drive traffic to a site or story like other tools do</a:t>
            </a:r>
          </a:p>
          <a:p>
            <a:pPr algn="l" indent="0" lvl="0" marL="0" marR="0" rtl="0">
              <a:lnSpc>
                <a:spcPct val="100000"/>
              </a:lnSpc>
              <a:spcBef>
                <a:spcPts val="600"/>
              </a:spcBef>
              <a:spcAft>
                <a:spcPts val="0"/>
              </a:spcAft>
              <a:buNone/>
            </a:pPr>
            <a:endParaRPr sz="3000">
              <a:solidFill>
                <a:schemeClr val="dk1"/>
              </a:solidFill>
              <a:uFillTx/>
              <a:latin typeface="Helvetica Neue"/>
              <a:ea typeface="Helvetica Neue"/>
              <a:cs typeface="Helvetica Neue"/>
              <a:sym typeface="Helvetica Neue"/>
            </a:endParaRPr>
          </a:p>
        </p:txBody>
      </p:sp>
      <p:pic>
        <p:nvPicPr>
          <p:cNvPr xmlns:c="http://schemas.openxmlformats.org/drawingml/2006/chart" xmlns:pic="http://schemas.openxmlformats.org/drawingml/2006/picture" xmlns:dgm="http://schemas.openxmlformats.org/drawingml/2006/diagram" id="165" name="Shape 165"/>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7413909" y="165072"/>
            <a:ext cx="1501488" cy="1435123"/>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2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4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48" name="Shape 148"/>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dirty="0" i="0" lang="en" strike="noStrike" sz="3600" u="none">
                <a:solidFill>
                  <a:schemeClr val="dk1"/>
                </a:solidFill>
                <a:uFillTx/>
                <a:latin typeface="Helvetica Neue"/>
                <a:ea typeface="Helvetica Neue"/>
                <a:cs typeface="Helvetica Neue"/>
                <a:sym typeface="Helvetica Neue"/>
              </a:rPr>
              <a:t>App overview: </a:t>
            </a:r>
            <a:r>
              <a:rPr b="1" baseline="0" cap="none" dirty="0" i="0" lang="en" smtClean="0" strike="noStrike" sz="3600" u="none">
                <a:solidFill>
                  <a:schemeClr val="dk1"/>
                </a:solidFill>
                <a:uFillTx/>
                <a:latin typeface="Helvetica Neue"/>
                <a:ea typeface="Helvetica Neue"/>
                <a:cs typeface="Helvetica Neue"/>
                <a:sym typeface="Helvetica Neue"/>
              </a:rPr>
              <a:t>Tik Tok</a:t>
            </a:r>
            <a:endParaRPr b="1" baseline="0" cap="none" dirty="0" i="0" lang="en" strike="noStrike" sz="3600" u="none">
              <a:solidFill>
                <a:schemeClr val="dk1"/>
              </a:solidFill>
              <a:uFillTx/>
              <a:latin typeface="Helvetica Neue"/>
              <a:ea typeface="Helvetica Neue"/>
              <a:cs typeface="Helvetica Neue"/>
              <a:sym typeface="Helvetica Neue"/>
            </a:endParaRPr>
          </a:p>
        </p:txBody>
      </p:sp>
      <p:sp>
        <p:nvSpPr>
          <p:cNvPr xmlns:c="http://schemas.openxmlformats.org/drawingml/2006/chart" xmlns:pic="http://schemas.openxmlformats.org/drawingml/2006/picture" xmlns:dgm="http://schemas.openxmlformats.org/drawingml/2006/diagram" id="149" name="Shape 149"/>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436424"/>
            <a:ext cx="82296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Arial"/>
              <a:buNone/>
            </a:pPr>
            <a:r>
              <a:rPr b="0" baseline="0" cap="none" dirty="0" i="1" lang="en" strike="noStrike" sz="2600" u="none">
                <a:solidFill>
                  <a:schemeClr val="dk1"/>
                </a:solidFill>
                <a:uFillTx/>
                <a:latin typeface="Helvetica Neue"/>
                <a:ea typeface="Helvetica Neue"/>
                <a:cs typeface="Helvetica Neue"/>
                <a:sym typeface="Helvetica Neue"/>
              </a:rPr>
              <a:t>What is it</a:t>
            </a:r>
            <a:r>
              <a:rPr dirty="0" i="1" lang="en" sz="2600">
                <a:solidFill>
                  <a:schemeClr val="dk1"/>
                </a:solidFill>
                <a:uFillTx/>
                <a:latin typeface="Helvetica Neue"/>
                <a:ea typeface="Helvetica Neue"/>
                <a:cs typeface="Helvetica Neue"/>
                <a:sym typeface="Helvetica Neue"/>
              </a:rPr>
              <a:t>?</a:t>
            </a:r>
            <a:r>
              <a:rPr b="0" baseline="0" cap="none" dirty="0" i="1" lang="en" strike="noStrike" sz="2600" u="none">
                <a:solidFill>
                  <a:schemeClr val="dk1"/>
                </a:solidFill>
                <a:uFillTx/>
                <a:latin typeface="Helvetica Neue"/>
                <a:ea typeface="Helvetica Neue"/>
                <a:cs typeface="Helvetica Neue"/>
                <a:sym typeface="Helvetica Neue"/>
              </a:rPr>
              <a:t> </a:t>
            </a:r>
          </a:p>
          <a:p>
            <a:pPr algn="l" indent="-152400" lvl="0" marL="342900" marR="0" rtl="0">
              <a:lnSpc>
                <a:spcPct val="100000"/>
              </a:lnSpc>
              <a:spcBef>
                <a:spcPts val="600"/>
              </a:spcBef>
              <a:spcAft>
                <a:spcPts val="0"/>
              </a:spcAft>
              <a:buClr>
                <a:schemeClr val="dk1"/>
              </a:buClr>
              <a:buSzPct val="25000"/>
              <a:buFont typeface="Arial"/>
              <a:buNone/>
            </a:pPr>
            <a:r>
              <a:rPr b="0" baseline="0" cap="none" dirty="0" i="0" lang="en" smtClean="0" strike="noStrike" sz="2600" u="none">
                <a:solidFill>
                  <a:schemeClr val="dk1"/>
                </a:solidFill>
                <a:uFillTx/>
                <a:latin typeface="Helvetica Neue"/>
                <a:ea typeface="Helvetica Neue"/>
                <a:cs typeface="Helvetica Neue"/>
                <a:sym typeface="Helvetica Neue"/>
              </a:rPr>
              <a:t>A social media app allowing</a:t>
            </a:r>
            <a:r>
              <a:rPr b="0" cap="none" dirty="0" i="0" lang="en" smtClean="0" strike="noStrike" sz="2600" u="none">
                <a:solidFill>
                  <a:schemeClr val="dk1"/>
                </a:solidFill>
                <a:uFillTx/>
                <a:latin typeface="Helvetica Neue"/>
                <a:ea typeface="Helvetica Neue"/>
                <a:cs typeface="Helvetica Neue"/>
                <a:sym typeface="Helvetica Neue"/>
              </a:rPr>
              <a:t> users to create musical, dance, comedy, acting, lip-sync and other types of short videos in 15 seconds.</a:t>
            </a:r>
          </a:p>
          <a:p>
            <a:pPr algn="l" indent="-152400" lvl="0" marL="342900" marR="0" rtl="0">
              <a:lnSpc>
                <a:spcPct val="100000"/>
              </a:lnSpc>
              <a:spcBef>
                <a:spcPts val="600"/>
              </a:spcBef>
              <a:spcAft>
                <a:spcPts val="0"/>
              </a:spcAft>
              <a:buClr>
                <a:schemeClr val="dk1"/>
              </a:buClr>
              <a:buSzPct val="25000"/>
              <a:buFont typeface="Arial"/>
              <a:buNone/>
            </a:pPr>
            <a:endParaRPr b="0" baseline="0" cap="none" dirty="0" i="0" strike="noStrike" sz="26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SzPct val="25000"/>
              <a:buFont typeface="Arial"/>
              <a:buNone/>
            </a:pPr>
            <a:r>
              <a:rPr b="0" baseline="0" cap="none" dirty="0" i="1" lang="en" strike="noStrike" sz="2600" u="none">
                <a:solidFill>
                  <a:schemeClr val="dk1"/>
                </a:solidFill>
                <a:uFillTx/>
                <a:latin typeface="Helvetica Neue"/>
                <a:ea typeface="Helvetica Neue"/>
                <a:cs typeface="Helvetica Neue"/>
                <a:sym typeface="Helvetica Neue"/>
              </a:rPr>
              <a:t>How do photos fit in?</a:t>
            </a:r>
          </a:p>
          <a:p>
            <a:pPr algn="l" indent="-152400" lvl="0" marL="342900" marR="0" rtl="0">
              <a:lnSpc>
                <a:spcPct val="100000"/>
              </a:lnSpc>
              <a:spcBef>
                <a:spcPts val="600"/>
              </a:spcBef>
              <a:spcAft>
                <a:spcPts val="0"/>
              </a:spcAft>
              <a:buClr>
                <a:schemeClr val="dk1"/>
              </a:buClr>
              <a:buSzPct val="25000"/>
              <a:buFont typeface="Arial"/>
              <a:buNone/>
            </a:pPr>
            <a:r>
              <a:rPr dirty="0" lang="en" smtClean="0" sz="2600">
                <a:solidFill>
                  <a:schemeClr val="dk1"/>
                </a:solidFill>
                <a:uFillTx/>
                <a:latin typeface="Helvetica Neue"/>
                <a:ea typeface="Helvetica Neue"/>
                <a:cs typeface="Helvetica Neue"/>
                <a:sym typeface="Helvetica Neue"/>
              </a:rPr>
              <a:t>Video-based</a:t>
            </a:r>
            <a:endParaRPr dirty="0" lang="en" sz="2600">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Font typeface="Arial"/>
              <a:buNone/>
            </a:pPr>
            <a:endParaRPr b="0" baseline="0" cap="none" dirty="0" i="0" strike="noStrike" sz="26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SzPct val="25000"/>
              <a:buFont typeface="Arial"/>
              <a:buNone/>
            </a:pPr>
            <a:r>
              <a:rPr b="0" baseline="0" cap="none" dirty="0" i="1" lang="en" strike="noStrike" sz="2600" u="none">
                <a:solidFill>
                  <a:schemeClr val="dk1"/>
                </a:solidFill>
                <a:uFillTx/>
                <a:latin typeface="Helvetica Neue"/>
                <a:ea typeface="Helvetica Neue"/>
                <a:cs typeface="Helvetica Neue"/>
                <a:sym typeface="Helvetica Neue"/>
              </a:rPr>
              <a:t>Specific concerns:</a:t>
            </a:r>
          </a:p>
          <a:p>
            <a:pPr algn="l" indent="-152400" lvl="0" marL="342900" marR="0" rtl="0">
              <a:lnSpc>
                <a:spcPct val="100000"/>
              </a:lnSpc>
              <a:spcBef>
                <a:spcPts val="600"/>
              </a:spcBef>
              <a:spcAft>
                <a:spcPts val="0"/>
              </a:spcAft>
              <a:buClr>
                <a:schemeClr val="dk1"/>
              </a:buClr>
              <a:buSzPct val="25000"/>
              <a:buFont typeface="Arial"/>
              <a:buNone/>
            </a:pPr>
            <a:r>
              <a:rPr dirty="0" lang="en" smtClean="0" sz="2600">
                <a:solidFill>
                  <a:schemeClr val="dk1"/>
                </a:solidFill>
                <a:uFillTx/>
                <a:latin typeface="Helvetica Neue"/>
                <a:ea typeface="Helvetica Neue"/>
                <a:cs typeface="Helvetica Neue"/>
                <a:sym typeface="Helvetica Neue"/>
              </a:rPr>
              <a:t>A chinese company purchased musical.ly and merged the two companies. 500 million users so your post is global.</a:t>
            </a:r>
            <a:endParaRPr b="0" baseline="0" cap="none" dirty="0" i="0" lang="en" strike="noStrike" sz="26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Font typeface="Arial"/>
              <a:buNone/>
            </a:pPr>
            <a:endParaRPr b="0" baseline="0" cap="none" dirty="0" i="0" strike="noStrike" sz="2600" u="none">
              <a:solidFill>
                <a:schemeClr val="dk1"/>
              </a:solidFill>
              <a:uFillTx/>
              <a:latin typeface="Helvetica Neue"/>
              <a:ea typeface="Helvetica Neue"/>
              <a:cs typeface="Helvetica Neue"/>
              <a:sym typeface="Helvetica Neue"/>
            </a:endParaRPr>
          </a:p>
        </p:txBody>
      </p:sp>
      <p:pic>
        <p:nvPicPr>
          <p:cNvPr xmlns:c="http://schemas.openxmlformats.org/drawingml/2006/chart" xmlns:pic="http://schemas.openxmlformats.org/drawingml/2006/picture" xmlns:dgm="http://schemas.openxmlformats.org/drawingml/2006/diagram" descr="Image result for tik tok logo" id="2050"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6781254" y="382137"/>
            <a:ext cx="1406027" cy="1406027"/>
          </a:xfrm>
          <a:prstGeom prst="rect">
            <a:avLst/>
          </a:prstGeom>
          <a:noFill/>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2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5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55" name="Shape 155"/>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dirty="0" i="0" lang="en" strike="noStrike" sz="3600" u="none">
                <a:solidFill>
                  <a:schemeClr val="dk1"/>
                </a:solidFill>
                <a:uFillTx/>
                <a:latin typeface="Helvetica Neue"/>
                <a:ea typeface="Helvetica Neue"/>
                <a:cs typeface="Helvetica Neue"/>
                <a:sym typeface="Helvetica Neue"/>
              </a:rPr>
              <a:t>App overview: </a:t>
            </a:r>
            <a:r>
              <a:rPr b="1" baseline="0" cap="none" dirty="0" i="0" lang="en" smtClean="0" strike="noStrike" sz="3600" u="none">
                <a:solidFill>
                  <a:schemeClr val="dk1"/>
                </a:solidFill>
                <a:uFillTx/>
                <a:latin typeface="Helvetica Neue"/>
                <a:ea typeface="Helvetica Neue"/>
                <a:cs typeface="Helvetica Neue"/>
                <a:sym typeface="Helvetica Neue"/>
              </a:rPr>
              <a:t>Tik Tok</a:t>
            </a:r>
            <a:endParaRPr b="1" baseline="0" cap="none" dirty="0" i="0" lang="en" strike="noStrike" sz="3600" u="none">
              <a:solidFill>
                <a:schemeClr val="dk1"/>
              </a:solidFill>
              <a:uFillTx/>
              <a:latin typeface="Helvetica Neue"/>
              <a:ea typeface="Helvetica Neue"/>
              <a:cs typeface="Helvetica Neue"/>
              <a:sym typeface="Helvetica Neue"/>
            </a:endParaRPr>
          </a:p>
        </p:txBody>
      </p:sp>
      <p:pic>
        <p:nvPicPr>
          <p:cNvPr xmlns:c="http://schemas.openxmlformats.org/drawingml/2006/chart" xmlns:pic="http://schemas.openxmlformats.org/drawingml/2006/picture" xmlns:dgm="http://schemas.openxmlformats.org/drawingml/2006/diagram" descr="Image result for tik tok logo" id="5"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6849493" y="274637"/>
            <a:ext cx="1406027" cy="1406027"/>
          </a:xfrm>
          <a:prstGeom prst="rect">
            <a:avLst/>
          </a:prstGeom>
          <a:noFill/>
        </p:spPr>
      </p:pic>
      <p:pic>
        <p:nvPicPr>
          <p:cNvPr xmlns:c="http://schemas.openxmlformats.org/drawingml/2006/chart" xmlns:pic="http://schemas.openxmlformats.org/drawingml/2006/picture" xmlns:dgm="http://schemas.openxmlformats.org/drawingml/2006/diagram" descr="Image result for tik tok" id="3074"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4"/>
          <a:srcRect/>
          <a:stretch>
            <a:fillRect/>
          </a:stretch>
        </p:blipFill>
        <p:spPr xmlns:c="http://schemas.openxmlformats.org/drawingml/2006/chart" xmlns:pic="http://schemas.openxmlformats.org/drawingml/2006/picture" xmlns:dgm="http://schemas.openxmlformats.org/drawingml/2006/diagram" bwMode="auto">
          <a:xfrm>
            <a:off x="1143000" y="1915757"/>
            <a:ext cx="6858000" cy="3857625"/>
          </a:xfrm>
          <a:prstGeom prst="rect">
            <a:avLst/>
          </a:prstGeom>
          <a:noFill/>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2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6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62" name="Shape 162"/>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dirty="0" i="0" lang="en" strike="noStrike" sz="3600" u="none">
                <a:solidFill>
                  <a:schemeClr val="dk1"/>
                </a:solidFill>
                <a:uFillTx/>
                <a:latin typeface="Helvetica Neue"/>
                <a:ea typeface="Helvetica Neue"/>
                <a:cs typeface="Helvetica Neue"/>
                <a:sym typeface="Helvetica Neue"/>
              </a:rPr>
              <a:t>App overview: </a:t>
            </a:r>
            <a:r>
              <a:rPr b="1" baseline="0" cap="none" dirty="0" i="0" lang="en" smtClean="0" strike="noStrike" sz="3600" u="none">
                <a:solidFill>
                  <a:schemeClr val="dk1"/>
                </a:solidFill>
                <a:uFillTx/>
                <a:latin typeface="Helvetica Neue"/>
                <a:ea typeface="Helvetica Neue"/>
                <a:cs typeface="Helvetica Neue"/>
                <a:sym typeface="Helvetica Neue"/>
              </a:rPr>
              <a:t>Tik</a:t>
            </a:r>
            <a:r>
              <a:rPr b="1" cap="none" dirty="0" i="0" lang="en" smtClean="0" strike="noStrike" sz="3600" u="none">
                <a:solidFill>
                  <a:schemeClr val="dk1"/>
                </a:solidFill>
                <a:uFillTx/>
                <a:latin typeface="Helvetica Neue"/>
                <a:ea typeface="Helvetica Neue"/>
                <a:cs typeface="Helvetica Neue"/>
                <a:sym typeface="Helvetica Neue"/>
              </a:rPr>
              <a:t> Tok</a:t>
            </a:r>
            <a:endParaRPr b="1" baseline="0" cap="none" dirty="0" i="0" lang="en" strike="noStrike" sz="3600" u="none">
              <a:solidFill>
                <a:schemeClr val="dk1"/>
              </a:solidFill>
              <a:uFillTx/>
              <a:latin typeface="Helvetica Neue"/>
              <a:ea typeface="Helvetica Neue"/>
              <a:cs typeface="Helvetica Neue"/>
              <a:sym typeface="Helvetica Neue"/>
            </a:endParaRPr>
          </a:p>
        </p:txBody>
      </p:sp>
      <p:sp>
        <p:nvSpPr>
          <p:cNvPr xmlns:c="http://schemas.openxmlformats.org/drawingml/2006/chart" xmlns:pic="http://schemas.openxmlformats.org/drawingml/2006/picture" xmlns:dgm="http://schemas.openxmlformats.org/drawingml/2006/diagram" id="163" name="Shape 163"/>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39945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dirty="0" i="0" lang="en" strike="noStrike" sz="3000" u="sng">
                <a:solidFill>
                  <a:schemeClr val="dk1"/>
                </a:solidFill>
                <a:uFillTx/>
                <a:latin typeface="Helvetica Neue"/>
                <a:ea typeface="Helvetica Neue"/>
                <a:cs typeface="Helvetica Neue"/>
                <a:sym typeface="Helvetica Neue"/>
              </a:rPr>
              <a:t>Benefits</a:t>
            </a:r>
            <a:r>
              <a:rPr b="0" baseline="0" cap="none" dirty="0" i="0" lang="en" strike="noStrike" sz="3000" u="none">
                <a:solidFill>
                  <a:schemeClr val="dk1"/>
                </a:solidFill>
                <a:uFillTx/>
                <a:latin typeface="Helvetica Neue"/>
                <a:ea typeface="Helvetica Neue"/>
                <a:cs typeface="Helvetica Neue"/>
                <a:sym typeface="Helvetica Neue"/>
              </a:rPr>
              <a:t>:</a:t>
            </a:r>
          </a:p>
          <a:p>
            <a:pPr algn="l" indent="-393700" lvl="0" marL="457200" marR="0" rtl="0">
              <a:lnSpc>
                <a:spcPct val="100000"/>
              </a:lnSpc>
              <a:spcBef>
                <a:spcPts val="600"/>
              </a:spcBef>
              <a:spcAft>
                <a:spcPts val="0"/>
              </a:spcAft>
              <a:buClr>
                <a:schemeClr val="dk1"/>
              </a:buClr>
              <a:buSzPct val="100000"/>
              <a:buFont typeface="Helvetica Neue"/>
              <a:buChar char="●"/>
            </a:pPr>
            <a:r>
              <a:rPr b="0" baseline="0" cap="none" dirty="0" i="0" lang="en" smtClean="0" strike="noStrike" sz="2600" u="none">
                <a:solidFill>
                  <a:schemeClr val="dk1"/>
                </a:solidFill>
                <a:uFillTx/>
                <a:latin typeface="Helvetica Neue"/>
                <a:ea typeface="Helvetica Neue"/>
                <a:cs typeface="Helvetica Neue"/>
                <a:sym typeface="Helvetica Neue"/>
              </a:rPr>
              <a:t>Most downloaded app of 2018. Increasingly popular</a:t>
            </a:r>
            <a:endParaRPr b="0" baseline="0" cap="none" dirty="0" i="0" lang="en" strike="noStrike" sz="2600" u="none">
              <a:solidFill>
                <a:schemeClr val="dk1"/>
              </a:solidFill>
              <a:uFillTx/>
              <a:latin typeface="Helvetica Neue"/>
              <a:ea typeface="Helvetica Neue"/>
              <a:cs typeface="Helvetica Neue"/>
              <a:sym typeface="Helvetica Neue"/>
            </a:endParaRPr>
          </a:p>
          <a:p>
            <a:pPr algn="l" indent="0" lvl="0" marL="0" marR="0" rtl="0">
              <a:lnSpc>
                <a:spcPct val="100000"/>
              </a:lnSpc>
              <a:spcBef>
                <a:spcPts val="600"/>
              </a:spcBef>
              <a:spcAft>
                <a:spcPts val="0"/>
              </a:spcAft>
              <a:buNone/>
            </a:pPr>
            <a:endParaRPr dirty="0" sz="2600">
              <a:solidFill>
                <a:schemeClr val="dk1"/>
              </a:solidFill>
              <a:uFillTx/>
              <a:latin typeface="Helvetica Neue"/>
              <a:ea typeface="Helvetica Neue"/>
              <a:cs typeface="Helvetica Neue"/>
              <a:sym typeface="Helvetica Neue"/>
            </a:endParaRPr>
          </a:p>
          <a:p>
            <a:pPr indent="-393700" lvl="0" marL="457200">
              <a:spcBef>
                <a:spcPts val="600"/>
              </a:spcBef>
              <a:buSzPct val="100000"/>
              <a:buFont typeface="Helvetica Neue"/>
              <a:buChar char="●"/>
            </a:pPr>
            <a:r>
              <a:rPr dirty="0" lang="en-US" sz="2600">
                <a:solidFill>
                  <a:schemeClr val="dk1"/>
                </a:solidFill>
                <a:uFillTx/>
                <a:latin typeface="Helvetica Neue"/>
                <a:ea typeface="Helvetica Neue"/>
                <a:cs typeface="Helvetica Neue"/>
              </a:rPr>
              <a:t>Gives everyone </a:t>
            </a:r>
            <a:r>
              <a:rPr dirty="0" lang="en-US" sz="2600">
                <a:solidFill>
                  <a:schemeClr val="dk1"/>
                </a:solidFill>
                <a:uFillTx/>
                <a:latin typeface="Helvetica Neue"/>
                <a:ea typeface="Helvetica Neue"/>
                <a:cs typeface="Helvetica Neue"/>
              </a:rPr>
              <a:t>tools (i.e., filters, stickers, control over video speed, access to professional audio, etc.) to make fun and entertaining content</a:t>
            </a:r>
            <a:endParaRPr dirty="0" lang="en" sz="2600">
              <a:solidFill>
                <a:schemeClr val="dk1"/>
              </a:solidFill>
              <a:uFillTx/>
              <a:latin typeface="Helvetica Neue"/>
              <a:ea typeface="Helvetica Neue"/>
              <a:cs typeface="Helvetica Neue"/>
              <a:sym typeface="Helvetica Neue"/>
            </a:endParaRPr>
          </a:p>
        </p:txBody>
      </p:sp>
      <p:sp>
        <p:nvSpPr>
          <p:cNvPr xmlns:c="http://schemas.openxmlformats.org/drawingml/2006/chart" xmlns:pic="http://schemas.openxmlformats.org/drawingml/2006/picture" xmlns:dgm="http://schemas.openxmlformats.org/drawingml/2006/diagram" id="164" name="Shape 164"/>
          <p:cNvSpPr xmlns:c="http://schemas.openxmlformats.org/drawingml/2006/chart" xmlns:pic="http://schemas.openxmlformats.org/drawingml/2006/picture" xmlns:dgm="http://schemas.openxmlformats.org/drawingml/2006/diagram" txBox="1">
            <a:spLocks noGrp="1"/>
          </p:cNvSpPr>
          <p:nvPr>
            <p:ph idx="2" type="body"/>
          </p:nvPr>
        </p:nvSpPr>
        <p:spPr xmlns:c="http://schemas.openxmlformats.org/drawingml/2006/chart" xmlns:pic="http://schemas.openxmlformats.org/drawingml/2006/picture" xmlns:dgm="http://schemas.openxmlformats.org/drawingml/2006/diagram">
          <a:xfrm>
            <a:off x="4692273" y="1600200"/>
            <a:ext cx="39945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dirty="0" i="0" lang="en" strike="noStrike" sz="3000" u="sng">
                <a:solidFill>
                  <a:schemeClr val="dk1"/>
                </a:solidFill>
                <a:uFillTx/>
                <a:latin typeface="Helvetica Neue"/>
                <a:ea typeface="Helvetica Neue"/>
                <a:cs typeface="Helvetica Neue"/>
                <a:sym typeface="Helvetica Neue"/>
              </a:rPr>
              <a:t>Disadvantages</a:t>
            </a:r>
            <a:r>
              <a:rPr b="0" baseline="0" cap="none" dirty="0" i="0" lang="en" strike="noStrike" sz="3000" u="none">
                <a:solidFill>
                  <a:schemeClr val="dk1"/>
                </a:solidFill>
                <a:uFillTx/>
                <a:latin typeface="Helvetica Neue"/>
                <a:ea typeface="Helvetica Neue"/>
                <a:cs typeface="Helvetica Neue"/>
                <a:sym typeface="Helvetica Neue"/>
              </a:rPr>
              <a:t>:</a:t>
            </a:r>
          </a:p>
          <a:p>
            <a:pPr algn="l" indent="-419100" lvl="0" marL="457200" marR="0" rtl="0">
              <a:lnSpc>
                <a:spcPct val="100000"/>
              </a:lnSpc>
              <a:spcBef>
                <a:spcPts val="600"/>
              </a:spcBef>
              <a:spcAft>
                <a:spcPts val="0"/>
              </a:spcAft>
              <a:buClr>
                <a:schemeClr val="dk1"/>
              </a:buClr>
              <a:buSzPct val="100000"/>
              <a:buFont typeface="Helvetica Neue"/>
              <a:buChar char="●"/>
            </a:pPr>
            <a:r>
              <a:rPr dirty="0" lang="en" smtClean="0" sz="3000">
                <a:solidFill>
                  <a:schemeClr val="dk1"/>
                </a:solidFill>
                <a:uFillTx/>
                <a:latin typeface="Helvetica Neue"/>
                <a:ea typeface="Helvetica Neue"/>
                <a:cs typeface="Helvetica Neue"/>
                <a:sym typeface="Helvetica Neue"/>
              </a:rPr>
              <a:t>Length limitations</a:t>
            </a:r>
          </a:p>
          <a:p>
            <a:pPr algn="l" indent="0" lvl="0" marL="38100" marR="0" rtl="0">
              <a:lnSpc>
                <a:spcPct val="100000"/>
              </a:lnSpc>
              <a:spcBef>
                <a:spcPts val="600"/>
              </a:spcBef>
              <a:spcAft>
                <a:spcPts val="0"/>
              </a:spcAft>
              <a:buClr>
                <a:schemeClr val="dk1"/>
              </a:buClr>
              <a:buSzPct val="100000"/>
            </a:pPr>
            <a:endParaRPr dirty="0" lang="en" smtClean="0" sz="3000">
              <a:solidFill>
                <a:schemeClr val="dk1"/>
              </a:solidFill>
              <a:uFillTx/>
              <a:latin typeface="Helvetica Neue"/>
              <a:ea typeface="Helvetica Neue"/>
              <a:cs typeface="Helvetica Neue"/>
              <a:sym typeface="Helvetica Neue"/>
            </a:endParaRPr>
          </a:p>
          <a:p>
            <a:pPr algn="l" indent="-419100" lvl="0" marL="457200" marR="0" rtl="0">
              <a:lnSpc>
                <a:spcPct val="100000"/>
              </a:lnSpc>
              <a:spcBef>
                <a:spcPts val="600"/>
              </a:spcBef>
              <a:spcAft>
                <a:spcPts val="0"/>
              </a:spcAft>
              <a:buClr>
                <a:schemeClr val="dk1"/>
              </a:buClr>
              <a:buSzPct val="100000"/>
              <a:buFont typeface="Helvetica Neue"/>
              <a:buChar char="●"/>
            </a:pPr>
            <a:r>
              <a:rPr dirty="0" lang="en" smtClean="0" sz="3000">
                <a:solidFill>
                  <a:schemeClr val="dk1"/>
                </a:solidFill>
                <a:uFillTx/>
                <a:latin typeface="Helvetica Neue"/>
                <a:ea typeface="Helvetica Neue"/>
                <a:cs typeface="Helvetica Neue"/>
                <a:sym typeface="Helvetica Neue"/>
              </a:rPr>
              <a:t>Global presence</a:t>
            </a:r>
            <a:endParaRPr dirty="0" lang="en" smtClean="0" sz="3000">
              <a:solidFill>
                <a:schemeClr val="dk1"/>
              </a:solidFill>
              <a:uFillTx/>
              <a:latin typeface="Helvetica Neue"/>
              <a:ea typeface="Helvetica Neue"/>
              <a:cs typeface="Helvetica Neue"/>
              <a:sym typeface="Helvetica Neue"/>
            </a:endParaRPr>
          </a:p>
          <a:p>
            <a:pPr algn="l" indent="-419100" lvl="0" marL="457200" marR="0" rtl="0">
              <a:lnSpc>
                <a:spcPct val="100000"/>
              </a:lnSpc>
              <a:spcBef>
                <a:spcPts val="600"/>
              </a:spcBef>
              <a:spcAft>
                <a:spcPts val="0"/>
              </a:spcAft>
              <a:buClr>
                <a:schemeClr val="dk1"/>
              </a:buClr>
              <a:buSzPct val="100000"/>
              <a:buFont typeface="Helvetica Neue"/>
              <a:buChar char="●"/>
            </a:pPr>
            <a:endParaRPr dirty="0" lang="en" sz="3000">
              <a:solidFill>
                <a:schemeClr val="dk1"/>
              </a:solidFill>
              <a:uFillTx/>
              <a:latin typeface="Helvetica Neue"/>
              <a:ea typeface="Helvetica Neue"/>
              <a:cs typeface="Helvetica Neue"/>
              <a:sym typeface="Helvetica Neue"/>
            </a:endParaRPr>
          </a:p>
          <a:p>
            <a:pPr algn="l" indent="0" lvl="0" marL="0" marR="0" rtl="0">
              <a:lnSpc>
                <a:spcPct val="100000"/>
              </a:lnSpc>
              <a:spcBef>
                <a:spcPts val="600"/>
              </a:spcBef>
              <a:spcAft>
                <a:spcPts val="0"/>
              </a:spcAft>
              <a:buNone/>
            </a:pPr>
            <a:endParaRPr dirty="0" sz="3000">
              <a:solidFill>
                <a:schemeClr val="dk1"/>
              </a:solidFill>
              <a:uFillTx/>
              <a:latin typeface="Helvetica Neue"/>
              <a:ea typeface="Helvetica Neue"/>
              <a:cs typeface="Helvetica Neue"/>
              <a:sym typeface="Helvetica Neue"/>
            </a:endParaRPr>
          </a:p>
        </p:txBody>
      </p:sp>
      <p:pic>
        <p:nvPicPr>
          <p:cNvPr xmlns:c="http://schemas.openxmlformats.org/drawingml/2006/chart" xmlns:pic="http://schemas.openxmlformats.org/drawingml/2006/picture" xmlns:dgm="http://schemas.openxmlformats.org/drawingml/2006/diagram" descr="Image result for tik tok logo" id="6"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3"/>
          <a:srcRect/>
          <a:stretch>
            <a:fillRect/>
          </a:stretch>
        </p:blipFill>
        <p:spPr xmlns:c="http://schemas.openxmlformats.org/drawingml/2006/chart" xmlns:pic="http://schemas.openxmlformats.org/drawingml/2006/picture" xmlns:dgm="http://schemas.openxmlformats.org/drawingml/2006/diagram" bwMode="auto">
          <a:xfrm>
            <a:off x="6453708" y="274637"/>
            <a:ext cx="1406027" cy="1406027"/>
          </a:xfrm>
          <a:prstGeom prst="rect">
            <a:avLst/>
          </a:prstGeom>
          <a:noFill/>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2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8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85" name="Shape 185"/>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Pinterest</a:t>
            </a:r>
          </a:p>
        </p:txBody>
      </p:sp>
      <p:sp>
        <p:nvSpPr>
          <p:cNvPr xmlns:c="http://schemas.openxmlformats.org/drawingml/2006/chart" xmlns:pic="http://schemas.openxmlformats.org/drawingml/2006/picture" xmlns:dgm="http://schemas.openxmlformats.org/drawingml/2006/diagram" id="186" name="Shape 186"/>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82296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Arial"/>
              <a:buNone/>
            </a:pPr>
            <a:r>
              <a:rPr b="0" baseline="0" cap="none" i="1" lang="en" strike="noStrike" sz="2600" u="none">
                <a:solidFill>
                  <a:schemeClr val="dk1"/>
                </a:solidFill>
                <a:uFillTx/>
                <a:latin typeface="Helvetica Neue"/>
                <a:ea typeface="Helvetica Neue"/>
                <a:cs typeface="Helvetica Neue"/>
                <a:sym typeface="Helvetica Neue"/>
              </a:rPr>
              <a:t>What is it</a:t>
            </a:r>
            <a:r>
              <a:rPr i="1" lang="en" sz="2600">
                <a:solidFill>
                  <a:schemeClr val="dk1"/>
                </a:solidFill>
                <a:uFillTx/>
                <a:latin typeface="Helvetica Neue"/>
                <a:ea typeface="Helvetica Neue"/>
                <a:cs typeface="Helvetica Neue"/>
                <a:sym typeface="Helvetica Neue"/>
              </a:rPr>
              <a:t>?</a:t>
            </a:r>
          </a:p>
          <a:p>
            <a:pPr algn="l" indent="-152400" lvl="0" marL="342900" marR="0" rtl="0">
              <a:lnSpc>
                <a:spcPct val="100000"/>
              </a:lnSpc>
              <a:spcBef>
                <a:spcPts val="600"/>
              </a:spcBef>
              <a:spcAft>
                <a:spcPts val="0"/>
              </a:spcAft>
              <a:buClr>
                <a:schemeClr val="dk1"/>
              </a:buClr>
              <a:buSzPct val="25000"/>
              <a:buFont typeface="Arial"/>
              <a:buNone/>
            </a:pPr>
            <a:r>
              <a:rPr b="0" baseline="0" cap="none" i="0" lang="en" strike="noStrike" sz="2600" u="none">
                <a:solidFill>
                  <a:schemeClr val="dk1"/>
                </a:solidFill>
                <a:uFillTx/>
                <a:latin typeface="Helvetica Neue"/>
                <a:ea typeface="Helvetica Neue"/>
                <a:cs typeface="Helvetica Neue"/>
                <a:sym typeface="Helvetica Neue"/>
              </a:rPr>
              <a:t>Users can organize photos into categories; each photo can link to </a:t>
            </a:r>
            <a:r>
              <a:rPr lang="en" sz="2600">
                <a:solidFill>
                  <a:schemeClr val="dk1"/>
                </a:solidFill>
                <a:uFillTx/>
                <a:latin typeface="Helvetica Neue"/>
                <a:ea typeface="Helvetica Neue"/>
                <a:cs typeface="Helvetica Neue"/>
                <a:sym typeface="Helvetica Neue"/>
              </a:rPr>
              <a:t>outside content.</a:t>
            </a:r>
          </a:p>
          <a:p>
            <a:pPr algn="l" indent="-152400" lvl="0" marL="342900" marR="0" rtl="0">
              <a:lnSpc>
                <a:spcPct val="100000"/>
              </a:lnSpc>
              <a:spcBef>
                <a:spcPts val="600"/>
              </a:spcBef>
              <a:spcAft>
                <a:spcPts val="0"/>
              </a:spcAft>
              <a:buClr>
                <a:schemeClr val="dk1"/>
              </a:buClr>
              <a:buFont typeface="Arial"/>
              <a:buNone/>
            </a:pPr>
            <a:endParaRPr b="0" baseline="0" cap="none" i="0" strike="noStrike" sz="26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SzPct val="25000"/>
              <a:buFont typeface="Arial"/>
              <a:buNone/>
            </a:pPr>
            <a:r>
              <a:rPr b="0" baseline="0" cap="none" i="1" lang="en" strike="noStrike" sz="2600" u="none">
                <a:solidFill>
                  <a:schemeClr val="dk1"/>
                </a:solidFill>
                <a:uFillTx/>
                <a:latin typeface="Helvetica Neue"/>
                <a:ea typeface="Helvetica Neue"/>
                <a:cs typeface="Helvetica Neue"/>
                <a:sym typeface="Helvetica Neue"/>
              </a:rPr>
              <a:t>How do photos fit in?</a:t>
            </a:r>
          </a:p>
          <a:p>
            <a:pPr algn="l" indent="-152400" lvl="0" marL="342900" marR="0" rtl="0">
              <a:lnSpc>
                <a:spcPct val="100000"/>
              </a:lnSpc>
              <a:spcBef>
                <a:spcPts val="600"/>
              </a:spcBef>
              <a:spcAft>
                <a:spcPts val="0"/>
              </a:spcAft>
              <a:buClr>
                <a:schemeClr val="dk1"/>
              </a:buClr>
              <a:buSzPct val="25000"/>
              <a:buFont typeface="Arial"/>
              <a:buNone/>
            </a:pPr>
            <a:r>
              <a:rPr b="0" baseline="0" cap="none" i="0" lang="en" strike="noStrike" sz="2600" u="none">
                <a:solidFill>
                  <a:schemeClr val="dk1"/>
                </a:solidFill>
                <a:uFillTx/>
                <a:latin typeface="Helvetica Neue"/>
                <a:ea typeface="Helvetica Neue"/>
                <a:cs typeface="Helvetica Neue"/>
                <a:sym typeface="Helvetica Neue"/>
              </a:rPr>
              <a:t>Upload unique photos OR “pin” others’ work.</a:t>
            </a:r>
          </a:p>
          <a:p>
            <a:pPr algn="l" indent="-152400" lvl="0" marL="342900" marR="0" rtl="0">
              <a:lnSpc>
                <a:spcPct val="100000"/>
              </a:lnSpc>
              <a:spcBef>
                <a:spcPts val="600"/>
              </a:spcBef>
              <a:spcAft>
                <a:spcPts val="0"/>
              </a:spcAft>
              <a:buClr>
                <a:schemeClr val="dk1"/>
              </a:buClr>
              <a:buSzPct val="25000"/>
              <a:buFont typeface="Helvetica Neue"/>
              <a:buNone/>
            </a:pPr>
            <a:r>
              <a:rPr b="0" baseline="0" cap="none" i="0" lang="en" strike="noStrike" sz="2600" u="none">
                <a:solidFill>
                  <a:schemeClr val="dk1"/>
                </a:solidFill>
                <a:uFillTx/>
                <a:latin typeface="Helvetica Neue"/>
                <a:ea typeface="Helvetica Neue"/>
                <a:cs typeface="Helvetica Neue"/>
                <a:sym typeface="Helvetica Neue"/>
              </a:rPr>
              <a:t>Photos are the only items that can be “pinned.”</a:t>
            </a:r>
          </a:p>
          <a:p>
            <a:pPr algn="l" indent="-152400" lvl="0" marL="342900" marR="0" rtl="0">
              <a:lnSpc>
                <a:spcPct val="100000"/>
              </a:lnSpc>
              <a:spcBef>
                <a:spcPts val="600"/>
              </a:spcBef>
              <a:spcAft>
                <a:spcPts val="0"/>
              </a:spcAft>
              <a:buClr>
                <a:schemeClr val="dk1"/>
              </a:buClr>
              <a:buFont typeface="Arial"/>
              <a:buNone/>
            </a:pPr>
            <a:endParaRPr b="0" baseline="0" cap="none" i="0" strike="noStrike" sz="26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SzPct val="25000"/>
              <a:buFont typeface="Helvetica Neue"/>
              <a:buNone/>
            </a:pPr>
            <a:r>
              <a:rPr b="0" baseline="0" cap="none" i="1" lang="en" strike="noStrike" sz="2600" u="none">
                <a:solidFill>
                  <a:schemeClr val="dk1"/>
                </a:solidFill>
                <a:uFillTx/>
                <a:latin typeface="Helvetica Neue"/>
                <a:ea typeface="Helvetica Neue"/>
                <a:cs typeface="Helvetica Neue"/>
                <a:sym typeface="Helvetica Neue"/>
              </a:rPr>
              <a:t>Specific concerns:</a:t>
            </a:r>
          </a:p>
          <a:p>
            <a:pPr algn="l" indent="-152400" lvl="0" marL="342900" marR="0" rtl="0">
              <a:lnSpc>
                <a:spcPct val="100000"/>
              </a:lnSpc>
              <a:spcBef>
                <a:spcPts val="600"/>
              </a:spcBef>
              <a:spcAft>
                <a:spcPts val="0"/>
              </a:spcAft>
              <a:buClr>
                <a:schemeClr val="dk1"/>
              </a:buClr>
              <a:buSzPct val="25000"/>
              <a:buFont typeface="Arial"/>
              <a:buNone/>
            </a:pPr>
            <a:r>
              <a:rPr b="0" baseline="0" cap="none" i="0" lang="en" strike="noStrike" sz="2600" u="none">
                <a:solidFill>
                  <a:schemeClr val="dk1"/>
                </a:solidFill>
                <a:uFillTx/>
                <a:latin typeface="Helvetica Neue"/>
                <a:ea typeface="Helvetica Neue"/>
                <a:cs typeface="Helvetica Neue"/>
                <a:sym typeface="Helvetica Neue"/>
              </a:rPr>
              <a:t>Some questions exist about whether </a:t>
            </a:r>
            <a:r>
              <a:rPr lang="en" sz="2600">
                <a:solidFill>
                  <a:schemeClr val="dk1"/>
                </a:solidFill>
                <a:uFillTx/>
                <a:latin typeface="Helvetica Neue"/>
                <a:ea typeface="Helvetica Neue"/>
                <a:cs typeface="Helvetica Neue"/>
                <a:sym typeface="Helvetica Neue"/>
              </a:rPr>
              <a:t>p</a:t>
            </a:r>
            <a:r>
              <a:rPr b="0" baseline="0" cap="none" i="0" lang="en" strike="noStrike" sz="2600" u="none">
                <a:solidFill>
                  <a:schemeClr val="dk1"/>
                </a:solidFill>
                <a:uFillTx/>
                <a:latin typeface="Helvetica Neue"/>
                <a:ea typeface="Helvetica Neue"/>
                <a:cs typeface="Helvetica Neue"/>
                <a:sym typeface="Helvetica Neue"/>
              </a:rPr>
              <a:t>ins </a:t>
            </a:r>
            <a:r>
              <a:rPr lang="en" sz="2600">
                <a:solidFill>
                  <a:schemeClr val="dk1"/>
                </a:solidFill>
                <a:uFillTx/>
                <a:latin typeface="Helvetica Neue"/>
                <a:ea typeface="Helvetica Neue"/>
                <a:cs typeface="Helvetica Neue"/>
                <a:sym typeface="Helvetica Neue"/>
              </a:rPr>
              <a:t>violate</a:t>
            </a:r>
            <a:r>
              <a:rPr b="0" baseline="0" cap="none" i="0" lang="en" strike="noStrike" sz="2600" u="none">
                <a:solidFill>
                  <a:schemeClr val="dk1"/>
                </a:solidFill>
                <a:uFillTx/>
                <a:latin typeface="Helvetica Neue"/>
                <a:ea typeface="Helvetica Neue"/>
                <a:cs typeface="Helvetica Neue"/>
                <a:sym typeface="Helvetica Neue"/>
              </a:rPr>
              <a:t> copyright law.</a:t>
            </a:r>
          </a:p>
        </p:txBody>
      </p:sp>
      <p:pic>
        <p:nvPicPr>
          <p:cNvPr xmlns:c="http://schemas.openxmlformats.org/drawingml/2006/chart" xmlns:pic="http://schemas.openxmlformats.org/drawingml/2006/picture" xmlns:dgm="http://schemas.openxmlformats.org/drawingml/2006/diagram" id="187" name="Shape 187"/>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7467995" y="150036"/>
            <a:ext cx="1406879" cy="1392224"/>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2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9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92" name="Shape 192"/>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Pinterest</a:t>
            </a:r>
          </a:p>
        </p:txBody>
      </p:sp>
      <p:pic>
        <p:nvPicPr>
          <p:cNvPr xmlns:c="http://schemas.openxmlformats.org/drawingml/2006/chart" xmlns:pic="http://schemas.openxmlformats.org/drawingml/2006/picture" xmlns:dgm="http://schemas.openxmlformats.org/drawingml/2006/diagram" id="193" name="Shape 193"/>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242025" y="1671975"/>
            <a:ext cx="8659950" cy="4553723"/>
          </a:xfrm>
          <a:prstGeom prst="rect">
            <a:avLst/>
          </a:prstGeom>
          <a:noFill/>
          <a:ln>
            <a:noFill/>
          </a:ln>
        </p:spPr>
      </p:pic>
      <p:pic>
        <p:nvPicPr>
          <p:cNvPr xmlns:c="http://schemas.openxmlformats.org/drawingml/2006/chart" xmlns:pic="http://schemas.openxmlformats.org/drawingml/2006/picture" xmlns:dgm="http://schemas.openxmlformats.org/drawingml/2006/diagram" id="194" name="Shape 194"/>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4"/>
          <a:srcRect/>
          <a:stretch/>
        </p:blipFill>
        <p:spPr xmlns:c="http://schemas.openxmlformats.org/drawingml/2006/chart" xmlns:pic="http://schemas.openxmlformats.org/drawingml/2006/picture" xmlns:dgm="http://schemas.openxmlformats.org/drawingml/2006/diagram">
          <a:xfrm>
            <a:off x="7467995" y="150036"/>
            <a:ext cx="1406879" cy="1392224"/>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2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19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99" name="Shape 199"/>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Pinterest</a:t>
            </a:r>
          </a:p>
        </p:txBody>
      </p:sp>
      <p:sp>
        <p:nvSpPr>
          <p:cNvPr xmlns:c="http://schemas.openxmlformats.org/drawingml/2006/chart" xmlns:pic="http://schemas.openxmlformats.org/drawingml/2006/picture" xmlns:dgm="http://schemas.openxmlformats.org/drawingml/2006/diagram" id="200" name="Shape 200"/>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39945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i="0" lang="en" strike="noStrike" sz="3000" u="sng">
                <a:solidFill>
                  <a:schemeClr val="dk1"/>
                </a:solidFill>
                <a:uFillTx/>
                <a:latin typeface="Helvetica Neue"/>
                <a:ea typeface="Helvetica Neue"/>
                <a:cs typeface="Helvetica Neue"/>
                <a:sym typeface="Helvetica Neue"/>
              </a:rPr>
              <a:t>Benefits</a:t>
            </a:r>
            <a:r>
              <a:rPr b="0" baseline="0" cap="none" i="0" lang="en" strike="noStrike" sz="3000" u="none">
                <a:solidFill>
                  <a:schemeClr val="dk1"/>
                </a:solidFill>
                <a:uFillTx/>
                <a:latin typeface="Helvetica Neue"/>
                <a:ea typeface="Helvetica Neue"/>
                <a:cs typeface="Helvetica Neue"/>
                <a:sym typeface="Helvetica Neue"/>
              </a:rPr>
              <a:t>:</a:t>
            </a:r>
          </a:p>
          <a:p>
            <a:pPr algn="l" indent="-419100" lvl="0" marL="457200" marR="0" rtl="0">
              <a:lnSpc>
                <a:spcPct val="100000"/>
              </a:lnSpc>
              <a:spcBef>
                <a:spcPts val="600"/>
              </a:spcBef>
              <a:spcAft>
                <a:spcPts val="0"/>
              </a:spcAft>
              <a:buClr>
                <a:schemeClr val="dk1"/>
              </a:buClr>
              <a:buSzPct val="100000"/>
              <a:buFont typeface="Helvetica Neue"/>
              <a:buChar char="●"/>
            </a:pPr>
            <a:r>
              <a:rPr b="0" baseline="0" cap="none" i="0" lang="en" strike="noStrike" sz="3000" u="none">
                <a:solidFill>
                  <a:schemeClr val="dk1"/>
                </a:solidFill>
                <a:uFillTx/>
                <a:latin typeface="Helvetica Neue"/>
                <a:ea typeface="Helvetica Neue"/>
                <a:cs typeface="Helvetica Neue"/>
                <a:sym typeface="Helvetica Neue"/>
              </a:rPr>
              <a:t>Very visual</a:t>
            </a: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a:p>
            <a:pPr algn="l" indent="-419100" lvl="0" marL="457200" marR="0" rtl="0">
              <a:lnSpc>
                <a:spcPct val="100000"/>
              </a:lnSpc>
              <a:spcBef>
                <a:spcPts val="600"/>
              </a:spcBef>
              <a:spcAft>
                <a:spcPts val="0"/>
              </a:spcAft>
              <a:buClr>
                <a:schemeClr val="dk1"/>
              </a:buClr>
              <a:buSzPct val="100000"/>
              <a:buFont typeface="Helvetica Neue"/>
              <a:buChar char="●"/>
            </a:pPr>
            <a:r>
              <a:rPr b="0" baseline="0" cap="none" i="0" lang="en" strike="noStrike" sz="3000" u="none">
                <a:solidFill>
                  <a:schemeClr val="dk1"/>
                </a:solidFill>
                <a:uFillTx/>
                <a:latin typeface="Helvetica Neue"/>
                <a:ea typeface="Helvetica Neue"/>
                <a:cs typeface="Helvetica Neue"/>
                <a:sym typeface="Helvetica Neue"/>
              </a:rPr>
              <a:t>Can follow </a:t>
            </a:r>
            <a:r>
              <a:rPr lang="en" sz="3000">
                <a:solidFill>
                  <a:schemeClr val="dk1"/>
                </a:solidFill>
                <a:uFillTx/>
                <a:latin typeface="Helvetica Neue"/>
                <a:ea typeface="Helvetica Neue"/>
                <a:cs typeface="Helvetica Neue"/>
                <a:sym typeface="Helvetica Neue"/>
              </a:rPr>
              <a:t>and</a:t>
            </a:r>
            <a:r>
              <a:rPr b="0" baseline="0" cap="none" i="0" lang="en" strike="noStrike" sz="3000" u="none">
                <a:solidFill>
                  <a:schemeClr val="dk1"/>
                </a:solidFill>
                <a:uFillTx/>
                <a:latin typeface="Helvetica Neue"/>
                <a:ea typeface="Helvetica Neue"/>
                <a:cs typeface="Helvetica Neue"/>
                <a:sym typeface="Helvetica Neue"/>
              </a:rPr>
              <a:t> be followed</a:t>
            </a: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a:p>
            <a:pPr algn="l" indent="-419100" lvl="0" marL="457200" marR="0" rtl="0">
              <a:lnSpc>
                <a:spcPct val="100000"/>
              </a:lnSpc>
              <a:spcBef>
                <a:spcPts val="600"/>
              </a:spcBef>
              <a:spcAft>
                <a:spcPts val="0"/>
              </a:spcAft>
              <a:buClr>
                <a:schemeClr val="dk1"/>
              </a:buClr>
              <a:buSzPct val="100000"/>
              <a:buFont typeface="Helvetica Neue"/>
              <a:buChar char="●"/>
            </a:pPr>
            <a:r>
              <a:rPr b="0" baseline="0" cap="none" i="0" lang="en" strike="noStrike" sz="3000" u="none">
                <a:solidFill>
                  <a:schemeClr val="dk1"/>
                </a:solidFill>
                <a:uFillTx/>
                <a:latin typeface="Helvetica Neue"/>
                <a:ea typeface="Helvetica Neue"/>
                <a:cs typeface="Helvetica Neue"/>
                <a:sym typeface="Helvetica Neue"/>
              </a:rPr>
              <a:t>Can pin original or repin others’ posts</a:t>
            </a:r>
          </a:p>
        </p:txBody>
      </p:sp>
      <p:sp>
        <p:nvSpPr>
          <p:cNvPr xmlns:c="http://schemas.openxmlformats.org/drawingml/2006/chart" xmlns:pic="http://schemas.openxmlformats.org/drawingml/2006/picture" xmlns:dgm="http://schemas.openxmlformats.org/drawingml/2006/diagram" id="201" name="Shape 201"/>
          <p:cNvSpPr xmlns:c="http://schemas.openxmlformats.org/drawingml/2006/chart" xmlns:pic="http://schemas.openxmlformats.org/drawingml/2006/picture" xmlns:dgm="http://schemas.openxmlformats.org/drawingml/2006/diagram" txBox="1">
            <a:spLocks noGrp="1"/>
          </p:cNvSpPr>
          <p:nvPr>
            <p:ph idx="2" type="body"/>
          </p:nvPr>
        </p:nvSpPr>
        <p:spPr xmlns:c="http://schemas.openxmlformats.org/drawingml/2006/chart" xmlns:pic="http://schemas.openxmlformats.org/drawingml/2006/picture" xmlns:dgm="http://schemas.openxmlformats.org/drawingml/2006/diagram">
          <a:xfrm>
            <a:off x="4692273" y="1600200"/>
            <a:ext cx="39945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i="0" lang="en" strike="noStrike" sz="3000" u="sng">
                <a:solidFill>
                  <a:schemeClr val="dk1"/>
                </a:solidFill>
                <a:uFillTx/>
                <a:latin typeface="Helvetica Neue"/>
                <a:ea typeface="Helvetica Neue"/>
                <a:cs typeface="Helvetica Neue"/>
                <a:sym typeface="Helvetica Neue"/>
              </a:rPr>
              <a:t>Disadvantages</a:t>
            </a:r>
            <a:r>
              <a:rPr b="0" baseline="0" cap="none" i="0" lang="en" strike="noStrike" sz="3000" u="none">
                <a:solidFill>
                  <a:schemeClr val="dk1"/>
                </a:solidFill>
                <a:uFillTx/>
                <a:latin typeface="Helvetica Neue"/>
                <a:ea typeface="Helvetica Neue"/>
                <a:cs typeface="Helvetica Neue"/>
                <a:sym typeface="Helvetica Neue"/>
              </a:rPr>
              <a:t>:</a:t>
            </a:r>
          </a:p>
          <a:p>
            <a:pPr algn="l" indent="-419100" lvl="0" marL="457200" marR="0" rtl="0">
              <a:lnSpc>
                <a:spcPct val="100000"/>
              </a:lnSpc>
              <a:spcBef>
                <a:spcPts val="600"/>
              </a:spcBef>
              <a:spcAft>
                <a:spcPts val="0"/>
              </a:spcAft>
              <a:buClr>
                <a:schemeClr val="dk1"/>
              </a:buClr>
              <a:buSzPct val="100000"/>
              <a:buFont typeface="Helvetica Neue"/>
              <a:buChar char="●"/>
            </a:pPr>
            <a:r>
              <a:rPr b="0" baseline="0" cap="none" i="0" lang="en" strike="noStrike" sz="3000" u="none">
                <a:solidFill>
                  <a:schemeClr val="dk1"/>
                </a:solidFill>
                <a:uFillTx/>
                <a:latin typeface="Helvetica Neue"/>
                <a:ea typeface="Helvetica Neue"/>
                <a:cs typeface="Helvetica Neue"/>
                <a:sym typeface="Helvetica Neue"/>
              </a:rPr>
              <a:t>No photo, no pin (difficult to post non-visual content)</a:t>
            </a: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a:p>
            <a:pPr algn="l" indent="-419100" lvl="0" marL="457200" marR="0" rtl="0">
              <a:lnSpc>
                <a:spcPct val="100000"/>
              </a:lnSpc>
              <a:spcBef>
                <a:spcPts val="600"/>
              </a:spcBef>
              <a:spcAft>
                <a:spcPts val="0"/>
              </a:spcAft>
              <a:buClr>
                <a:schemeClr val="dk1"/>
              </a:buClr>
              <a:buSzPct val="100000"/>
              <a:buFont typeface="Helvetica Neue"/>
              <a:buChar char="●"/>
            </a:pPr>
            <a:r>
              <a:rPr b="0" baseline="0" cap="none" i="0" lang="en" strike="noStrike" sz="3000" u="none">
                <a:solidFill>
                  <a:schemeClr val="dk1"/>
                </a:solidFill>
                <a:uFillTx/>
                <a:latin typeface="Helvetica Neue"/>
                <a:ea typeface="Helvetica Neue"/>
                <a:cs typeface="Helvetica Neue"/>
                <a:sym typeface="Helvetica Neue"/>
              </a:rPr>
              <a:t>May violate copyright, especially if </a:t>
            </a:r>
            <a:r>
              <a:rPr lang="en" sz="3000">
                <a:solidFill>
                  <a:schemeClr val="dk1"/>
                </a:solidFill>
                <a:uFillTx/>
                <a:latin typeface="Helvetica Neue"/>
                <a:ea typeface="Helvetica Neue"/>
                <a:cs typeface="Helvetica Neue"/>
                <a:sym typeface="Helvetica Neue"/>
              </a:rPr>
              <a:t>no credits are included</a:t>
            </a:r>
          </a:p>
        </p:txBody>
      </p:sp>
      <p:pic>
        <p:nvPicPr>
          <p:cNvPr xmlns:c="http://schemas.openxmlformats.org/drawingml/2006/chart" xmlns:pic="http://schemas.openxmlformats.org/drawingml/2006/picture" xmlns:dgm="http://schemas.openxmlformats.org/drawingml/2006/diagram" id="202" name="Shape 202"/>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7467995" y="150036"/>
            <a:ext cx="1406879" cy="1392224"/>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2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20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07" name="Shape 207"/>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Reddit</a:t>
            </a:r>
          </a:p>
        </p:txBody>
      </p:sp>
      <p:sp>
        <p:nvSpPr>
          <p:cNvPr xmlns:c="http://schemas.openxmlformats.org/drawingml/2006/chart" xmlns:pic="http://schemas.openxmlformats.org/drawingml/2006/picture" xmlns:dgm="http://schemas.openxmlformats.org/drawingml/2006/diagram" id="208" name="Shape 208"/>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82296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Arial"/>
              <a:buNone/>
            </a:pPr>
            <a:r>
              <a:rPr b="0" baseline="0" cap="none" i="1" lang="en" strike="noStrike" sz="2600" u="none">
                <a:solidFill>
                  <a:schemeClr val="dk1"/>
                </a:solidFill>
                <a:uFillTx/>
                <a:latin typeface="Helvetica Neue"/>
                <a:ea typeface="Helvetica Neue"/>
                <a:cs typeface="Helvetica Neue"/>
                <a:sym typeface="Helvetica Neue"/>
              </a:rPr>
              <a:t>What is it</a:t>
            </a:r>
            <a:r>
              <a:rPr i="1" lang="en" sz="2600">
                <a:solidFill>
                  <a:schemeClr val="dk1"/>
                </a:solidFill>
                <a:uFillTx/>
                <a:latin typeface="Helvetica Neue"/>
                <a:ea typeface="Helvetica Neue"/>
                <a:cs typeface="Helvetica Neue"/>
                <a:sym typeface="Helvetica Neue"/>
              </a:rPr>
              <a:t>?</a:t>
            </a:r>
          </a:p>
          <a:p>
            <a:pPr algn="l" indent="-152400" lvl="0" marL="342900" marR="0" rtl="0">
              <a:lnSpc>
                <a:spcPct val="100000"/>
              </a:lnSpc>
              <a:spcBef>
                <a:spcPts val="600"/>
              </a:spcBef>
              <a:spcAft>
                <a:spcPts val="0"/>
              </a:spcAft>
              <a:buClr>
                <a:schemeClr val="dk1"/>
              </a:buClr>
              <a:buSzPct val="25000"/>
              <a:buFont typeface="Arial"/>
              <a:buNone/>
            </a:pPr>
            <a:r>
              <a:rPr b="0" baseline="0" cap="none" i="0" lang="en" strike="noStrike" sz="2600" u="none">
                <a:solidFill>
                  <a:schemeClr val="dk1"/>
                </a:solidFill>
                <a:uFillTx/>
                <a:latin typeface="Helvetica Neue"/>
                <a:ea typeface="Helvetica Neue"/>
                <a:cs typeface="Helvetica Neue"/>
                <a:sym typeface="Helvetica Neue"/>
              </a:rPr>
              <a:t>A news </a:t>
            </a:r>
            <a:r>
              <a:rPr lang="en" sz="2600">
                <a:solidFill>
                  <a:schemeClr val="dk1"/>
                </a:solidFill>
                <a:uFillTx/>
                <a:latin typeface="Helvetica Neue"/>
                <a:ea typeface="Helvetica Neue"/>
                <a:cs typeface="Helvetica Neue"/>
                <a:sym typeface="Helvetica Neue"/>
              </a:rPr>
              <a:t>and</a:t>
            </a:r>
            <a:r>
              <a:rPr b="0" baseline="0" cap="none" i="0" lang="en" strike="noStrike" sz="2600" u="none">
                <a:solidFill>
                  <a:schemeClr val="dk1"/>
                </a:solidFill>
                <a:uFillTx/>
                <a:latin typeface="Helvetica Neue"/>
                <a:ea typeface="Helvetica Neue"/>
                <a:cs typeface="Helvetica Neue"/>
                <a:sym typeface="Helvetica Neue"/>
              </a:rPr>
              <a:t> entertainment site with entirely user-generated content; can also link to other sites.</a:t>
            </a:r>
          </a:p>
          <a:p>
            <a:pPr algn="l" indent="-152400" lvl="0" marL="342900" marR="0" rtl="0">
              <a:lnSpc>
                <a:spcPct val="100000"/>
              </a:lnSpc>
              <a:spcBef>
                <a:spcPts val="600"/>
              </a:spcBef>
              <a:spcAft>
                <a:spcPts val="0"/>
              </a:spcAft>
              <a:buClr>
                <a:schemeClr val="dk1"/>
              </a:buClr>
              <a:buFont typeface="Arial"/>
              <a:buNone/>
            </a:pPr>
            <a:endParaRPr b="0" baseline="0" cap="none" i="0" strike="noStrike" sz="26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SzPct val="25000"/>
              <a:buFont typeface="Arial"/>
              <a:buNone/>
            </a:pPr>
            <a:r>
              <a:rPr b="0" baseline="0" cap="none" i="1" lang="en" strike="noStrike" sz="2600" u="none">
                <a:solidFill>
                  <a:schemeClr val="dk1"/>
                </a:solidFill>
                <a:uFillTx/>
                <a:latin typeface="Helvetica Neue"/>
                <a:ea typeface="Helvetica Neue"/>
                <a:cs typeface="Helvetica Neue"/>
                <a:sym typeface="Helvetica Neue"/>
              </a:rPr>
              <a:t>How do photos fit in?</a:t>
            </a:r>
          </a:p>
          <a:p>
            <a:pPr algn="l" indent="-152400" lvl="0" marL="342900" marR="0" rtl="0">
              <a:lnSpc>
                <a:spcPct val="100000"/>
              </a:lnSpc>
              <a:spcBef>
                <a:spcPts val="600"/>
              </a:spcBef>
              <a:spcAft>
                <a:spcPts val="0"/>
              </a:spcAft>
              <a:buClr>
                <a:schemeClr val="dk1"/>
              </a:buClr>
              <a:buSzPct val="25000"/>
              <a:buFont typeface="Helvetica Neue"/>
              <a:buNone/>
            </a:pPr>
            <a:r>
              <a:rPr b="0" baseline="0" cap="none" i="0" lang="en" strike="noStrike" sz="2600" u="none">
                <a:solidFill>
                  <a:schemeClr val="dk1"/>
                </a:solidFill>
                <a:uFillTx/>
                <a:latin typeface="Helvetica Neue"/>
                <a:ea typeface="Helvetica Neue"/>
                <a:cs typeface="Helvetica Neue"/>
                <a:sym typeface="Helvetica Neue"/>
              </a:rPr>
              <a:t>Users </a:t>
            </a:r>
            <a:r>
              <a:rPr lang="en" sz="2600">
                <a:solidFill>
                  <a:schemeClr val="dk1"/>
                </a:solidFill>
                <a:uFillTx/>
                <a:latin typeface="Helvetica Neue"/>
                <a:ea typeface="Helvetica Neue"/>
                <a:cs typeface="Helvetica Neue"/>
                <a:sym typeface="Helvetica Neue"/>
              </a:rPr>
              <a:t>post/</a:t>
            </a:r>
            <a:r>
              <a:rPr b="0" baseline="0" cap="none" i="0" lang="en" strike="noStrike" sz="2600" u="none">
                <a:solidFill>
                  <a:schemeClr val="dk1"/>
                </a:solidFill>
                <a:uFillTx/>
                <a:latin typeface="Helvetica Neue"/>
                <a:ea typeface="Helvetica Neue"/>
                <a:cs typeface="Helvetica Neue"/>
                <a:sym typeface="Helvetica Neue"/>
              </a:rPr>
              <a:t>link to photos that match their content.</a:t>
            </a:r>
          </a:p>
          <a:p>
            <a:pPr algn="l" indent="-152400" lvl="0" marL="342900" marR="0" rtl="0">
              <a:lnSpc>
                <a:spcPct val="100000"/>
              </a:lnSpc>
              <a:spcBef>
                <a:spcPts val="600"/>
              </a:spcBef>
              <a:spcAft>
                <a:spcPts val="0"/>
              </a:spcAft>
              <a:buClr>
                <a:schemeClr val="dk1"/>
              </a:buClr>
              <a:buFont typeface="Arial"/>
              <a:buNone/>
            </a:pPr>
            <a:endParaRPr b="0" baseline="0" cap="none" i="0" strike="noStrike" sz="26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SzPct val="25000"/>
              <a:buFont typeface="Arial"/>
              <a:buNone/>
            </a:pPr>
            <a:r>
              <a:rPr b="0" baseline="0" cap="none" i="1" lang="en" strike="noStrike" sz="2600" u="none">
                <a:solidFill>
                  <a:schemeClr val="dk1"/>
                </a:solidFill>
                <a:uFillTx/>
                <a:latin typeface="Helvetica Neue"/>
                <a:ea typeface="Helvetica Neue"/>
                <a:cs typeface="Helvetica Neue"/>
                <a:sym typeface="Helvetica Neue"/>
              </a:rPr>
              <a:t>Specific concerns:</a:t>
            </a:r>
          </a:p>
          <a:p>
            <a:pPr algn="l" indent="-152400" lvl="0" marL="342900" marR="0" rtl="0">
              <a:lnSpc>
                <a:spcPct val="100000"/>
              </a:lnSpc>
              <a:spcBef>
                <a:spcPts val="600"/>
              </a:spcBef>
              <a:spcAft>
                <a:spcPts val="0"/>
              </a:spcAft>
              <a:buClr>
                <a:schemeClr val="dk1"/>
              </a:buClr>
              <a:buSzPct val="25000"/>
              <a:buFont typeface="Arial"/>
              <a:buNone/>
            </a:pPr>
            <a:r>
              <a:rPr b="0" baseline="0" cap="none" i="0" lang="en" strike="noStrike" sz="2600" u="none">
                <a:solidFill>
                  <a:schemeClr val="dk1"/>
                </a:solidFill>
                <a:uFillTx/>
                <a:latin typeface="Helvetica Neue"/>
                <a:ea typeface="Helvetica Neue"/>
                <a:cs typeface="Helvetica Neue"/>
                <a:sym typeface="Helvetica Neue"/>
              </a:rPr>
              <a:t>Many critics say that Reddit lacks legitimate </a:t>
            </a:r>
            <a:r>
              <a:rPr lang="en" sz="2600">
                <a:solidFill>
                  <a:schemeClr val="dk1"/>
                </a:solidFill>
                <a:uFillTx/>
                <a:latin typeface="Helvetica Neue"/>
                <a:ea typeface="Helvetica Neue"/>
                <a:cs typeface="Helvetica Neue"/>
                <a:sym typeface="Helvetica Neue"/>
              </a:rPr>
              <a:t>and</a:t>
            </a:r>
            <a:r>
              <a:rPr b="0" baseline="0" cap="none" i="0" lang="en" strike="noStrike" sz="2600" u="none">
                <a:solidFill>
                  <a:schemeClr val="dk1"/>
                </a:solidFill>
                <a:uFillTx/>
                <a:latin typeface="Helvetica Neue"/>
                <a:ea typeface="Helvetica Neue"/>
                <a:cs typeface="Helvetica Neue"/>
                <a:sym typeface="Helvetica Neue"/>
              </a:rPr>
              <a:t> responsible news content.</a:t>
            </a:r>
          </a:p>
          <a:p>
            <a:pPr algn="l" indent="-152400" lvl="0" marL="342900" marR="0" rtl="0">
              <a:lnSpc>
                <a:spcPct val="100000"/>
              </a:lnSpc>
              <a:spcBef>
                <a:spcPts val="600"/>
              </a:spcBef>
              <a:spcAft>
                <a:spcPts val="0"/>
              </a:spcAft>
              <a:buClr>
                <a:schemeClr val="dk1"/>
              </a:buClr>
              <a:buFont typeface="Arial"/>
              <a:buNone/>
            </a:pPr>
            <a:endParaRPr b="0" baseline="0" cap="none" i="0" strike="noStrike" sz="2600" u="none">
              <a:solidFill>
                <a:schemeClr val="dk1"/>
              </a:solidFill>
              <a:uFillTx/>
              <a:latin typeface="Helvetica Neue"/>
              <a:ea typeface="Helvetica Neue"/>
              <a:cs typeface="Helvetica Neue"/>
              <a:sym typeface="Helvetica Neue"/>
            </a:endParaRPr>
          </a:p>
        </p:txBody>
      </p:sp>
      <p:pic>
        <p:nvPicPr>
          <p:cNvPr xmlns:c="http://schemas.openxmlformats.org/drawingml/2006/chart" xmlns:pic="http://schemas.openxmlformats.org/drawingml/2006/picture" xmlns:dgm="http://schemas.openxmlformats.org/drawingml/2006/diagram" id="209" name="Shape 209"/>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7614125" y="122250"/>
            <a:ext cx="1276349" cy="144780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2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21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14" name="Shape 214"/>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Reddit</a:t>
            </a:r>
          </a:p>
        </p:txBody>
      </p:sp>
      <p:pic>
        <p:nvPicPr>
          <p:cNvPr xmlns:c="http://schemas.openxmlformats.org/drawingml/2006/chart" xmlns:pic="http://schemas.openxmlformats.org/drawingml/2006/picture" xmlns:dgm="http://schemas.openxmlformats.org/drawingml/2006/diagram" id="215" name="Shape 215"/>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7614125" y="122250"/>
            <a:ext cx="1276349" cy="1447800"/>
          </a:xfrm>
          <a:prstGeom prst="rect">
            <a:avLst/>
          </a:prstGeom>
          <a:noFill/>
          <a:ln>
            <a:noFill/>
          </a:ln>
        </p:spPr>
      </p:pic>
      <p:pic>
        <p:nvPicPr>
          <p:cNvPr xmlns:c="http://schemas.openxmlformats.org/drawingml/2006/chart" xmlns:pic="http://schemas.openxmlformats.org/drawingml/2006/picture" xmlns:dgm="http://schemas.openxmlformats.org/drawingml/2006/diagram" id="216" name="Shape 21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4"/>
          <a:srcRect/>
          <a:stretch/>
        </p:blipFill>
        <p:spPr xmlns:c="http://schemas.openxmlformats.org/drawingml/2006/chart" xmlns:pic="http://schemas.openxmlformats.org/drawingml/2006/picture" xmlns:dgm="http://schemas.openxmlformats.org/drawingml/2006/diagram">
          <a:xfrm>
            <a:off x="355723" y="1929850"/>
            <a:ext cx="8534748" cy="4134575"/>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3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7" name="Shape 37"/>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Social </a:t>
            </a:r>
            <a:r>
              <a:rPr b="1" lang="en" sz="3600">
                <a:solidFill>
                  <a:schemeClr val="dk1"/>
                </a:solidFill>
                <a:uFillTx/>
                <a:latin typeface="Helvetica Neue"/>
                <a:ea typeface="Helvetica Neue"/>
                <a:cs typeface="Helvetica Neue"/>
                <a:sym typeface="Helvetica Neue"/>
              </a:rPr>
              <a:t>m</a:t>
            </a:r>
            <a:r>
              <a:rPr b="1" baseline="0" cap="none" i="0" lang="en" strike="noStrike" sz="3600" u="none">
                <a:solidFill>
                  <a:schemeClr val="dk1"/>
                </a:solidFill>
                <a:uFillTx/>
                <a:latin typeface="Helvetica Neue"/>
                <a:ea typeface="Helvetica Neue"/>
                <a:cs typeface="Helvetica Neue"/>
                <a:sym typeface="Helvetica Neue"/>
              </a:rPr>
              <a:t>edia is </a:t>
            </a:r>
            <a:r>
              <a:rPr b="1" lang="en" sz="3600">
                <a:solidFill>
                  <a:schemeClr val="dk1"/>
                </a:solidFill>
                <a:uFillTx/>
                <a:latin typeface="Helvetica Neue"/>
                <a:ea typeface="Helvetica Neue"/>
                <a:cs typeface="Helvetica Neue"/>
                <a:sym typeface="Helvetica Neue"/>
              </a:rPr>
              <a:t>v</a:t>
            </a:r>
            <a:r>
              <a:rPr b="1" baseline="0" cap="none" i="0" lang="en" strike="noStrike" sz="3600" u="none">
                <a:solidFill>
                  <a:schemeClr val="dk1"/>
                </a:solidFill>
                <a:uFillTx/>
                <a:latin typeface="Helvetica Neue"/>
                <a:ea typeface="Helvetica Neue"/>
                <a:cs typeface="Helvetica Neue"/>
                <a:sym typeface="Helvetica Neue"/>
              </a:rPr>
              <a:t>isual</a:t>
            </a:r>
          </a:p>
        </p:txBody>
      </p:sp>
      <p:sp>
        <p:nvSpPr>
          <p:cNvPr xmlns:c="http://schemas.openxmlformats.org/drawingml/2006/chart" xmlns:pic="http://schemas.openxmlformats.org/drawingml/2006/picture" xmlns:dgm="http://schemas.openxmlformats.org/drawingml/2006/diagram" id="38" name="Shape 38"/>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82296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190500" marR="0" rtl="0">
              <a:lnSpc>
                <a:spcPct val="100000"/>
              </a:lnSpc>
              <a:spcBef>
                <a:spcPts val="0"/>
              </a:spcBef>
              <a:spcAft>
                <a:spcPts val="0"/>
              </a:spcAft>
              <a:buClr>
                <a:schemeClr val="dk1"/>
              </a:buClr>
              <a:buSzPct val="25000"/>
              <a:buFont typeface="Helvetica Neue"/>
              <a:buNone/>
            </a:pPr>
            <a:r>
              <a:rPr b="0" baseline="0" cap="none" i="0" lang="en" strike="noStrike" sz="3000" u="none">
                <a:solidFill>
                  <a:schemeClr val="dk1"/>
                </a:solidFill>
                <a:uFillTx/>
                <a:latin typeface="Helvetica Neue"/>
                <a:ea typeface="Helvetica Neue"/>
                <a:cs typeface="Helvetica Neue"/>
                <a:sym typeface="Helvetica Neue"/>
              </a:rPr>
              <a:t>Discuss with a partner:</a:t>
            </a:r>
          </a:p>
          <a:p>
            <a:pPr algn="l" indent="-419100" lvl="0" marL="457200" marR="0" rtl="0">
              <a:lnSpc>
                <a:spcPct val="100000"/>
              </a:lnSpc>
              <a:spcBef>
                <a:spcPts val="600"/>
              </a:spcBef>
              <a:spcAft>
                <a:spcPts val="0"/>
              </a:spcAft>
              <a:buClr>
                <a:schemeClr val="dk1"/>
              </a:buClr>
              <a:buSzPct val="100000"/>
              <a:buFont typeface="Helvetica Neue"/>
              <a:buChar char="●"/>
            </a:pPr>
            <a:r>
              <a:rPr b="0" baseline="0" cap="none" i="0" lang="en" strike="noStrike" sz="3000" u="none">
                <a:solidFill>
                  <a:schemeClr val="dk1"/>
                </a:solidFill>
                <a:uFillTx/>
                <a:latin typeface="Helvetica Neue"/>
                <a:ea typeface="Helvetica Neue"/>
                <a:cs typeface="Helvetica Neue"/>
                <a:sym typeface="Helvetica Neue"/>
              </a:rPr>
              <a:t>When you first log on to a social media account, what do you look for?</a:t>
            </a:r>
          </a:p>
          <a:p>
            <a:pPr algn="l" indent="-419100" lvl="0" marL="457200" marR="0" rtl="0">
              <a:lnSpc>
                <a:spcPct val="100000"/>
              </a:lnSpc>
              <a:spcBef>
                <a:spcPts val="600"/>
              </a:spcBef>
              <a:spcAft>
                <a:spcPts val="0"/>
              </a:spcAft>
              <a:buClr>
                <a:schemeClr val="dk1"/>
              </a:buClr>
              <a:buSzPct val="100000"/>
              <a:buFont typeface="Helvetica Neue"/>
              <a:buChar char="●"/>
            </a:pPr>
            <a:r>
              <a:rPr b="0" baseline="0" cap="none" i="0" lang="en" strike="noStrike" sz="3000" u="none">
                <a:solidFill>
                  <a:schemeClr val="dk1"/>
                </a:solidFill>
                <a:uFillTx/>
                <a:latin typeface="Helvetica Neue"/>
                <a:ea typeface="Helvetica Neue"/>
                <a:cs typeface="Helvetica Neue"/>
                <a:sym typeface="Helvetica Neue"/>
              </a:rPr>
              <a:t>How do photos fit into that?</a:t>
            </a: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a:p>
            <a:pPr algn="l" indent="0" lvl="0" marL="0" marR="0" rtl="0">
              <a:lnSpc>
                <a:spcPct val="100000"/>
              </a:lnSpc>
              <a:spcBef>
                <a:spcPts val="600"/>
              </a:spcBef>
              <a:spcAft>
                <a:spcPts val="0"/>
              </a:spcAft>
              <a:buClr>
                <a:schemeClr val="dk1"/>
              </a:buClr>
              <a:buSzPct val="25000"/>
              <a:buFont typeface="Helvetica Neue"/>
              <a:buNone/>
            </a:pPr>
            <a:r>
              <a:rPr b="1" baseline="0" cap="none" i="0" lang="en" strike="noStrike" sz="3000" u="none">
                <a:solidFill>
                  <a:srgbClr val="CC0000"/>
                </a:solidFill>
                <a:uFillTx/>
                <a:latin typeface="Helvetica Neue"/>
                <a:ea typeface="Helvetica Neue"/>
                <a:cs typeface="Helvetica Neue"/>
                <a:sym typeface="Helvetica Neue"/>
              </a:rPr>
              <a:t>True</a:t>
            </a:r>
            <a:r>
              <a:rPr b="0" baseline="0" cap="none" i="0" lang="en" strike="noStrike" sz="3000" u="none">
                <a:solidFill>
                  <a:schemeClr val="dk1"/>
                </a:solidFill>
                <a:uFillTx/>
                <a:latin typeface="Helvetica Neue"/>
                <a:ea typeface="Helvetica Neue"/>
                <a:cs typeface="Helvetica Neue"/>
                <a:sym typeface="Helvetica Neue"/>
              </a:rPr>
              <a:t> or </a:t>
            </a:r>
            <a:r>
              <a:rPr b="1" baseline="0" cap="none" i="0" lang="en" strike="noStrike" sz="3000" u="none">
                <a:solidFill>
                  <a:srgbClr val="CC0000"/>
                </a:solidFill>
                <a:uFillTx/>
                <a:latin typeface="Helvetica Neue"/>
                <a:ea typeface="Helvetica Neue"/>
                <a:cs typeface="Helvetica Neue"/>
                <a:sym typeface="Helvetica Neue"/>
              </a:rPr>
              <a:t>false</a:t>
            </a:r>
            <a:r>
              <a:rPr b="0" baseline="0" cap="none" i="0" lang="en" strike="noStrike" sz="3000" u="none">
                <a:solidFill>
                  <a:schemeClr val="dk1"/>
                </a:solidFill>
                <a:uFillTx/>
                <a:latin typeface="Helvetica Neue"/>
                <a:ea typeface="Helvetica Neue"/>
                <a:cs typeface="Helvetica Neue"/>
                <a:sym typeface="Helvetica Neue"/>
              </a:rPr>
              <a:t>? Social media’s popularity is dependent on visual content.</a:t>
            </a:r>
          </a:p>
        </p:txBody>
      </p:sp>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3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22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21" name="Shape 221"/>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Reddit</a:t>
            </a:r>
          </a:p>
        </p:txBody>
      </p:sp>
      <p:sp>
        <p:nvSpPr>
          <p:cNvPr xmlns:c="http://schemas.openxmlformats.org/drawingml/2006/chart" xmlns:pic="http://schemas.openxmlformats.org/drawingml/2006/picture" xmlns:dgm="http://schemas.openxmlformats.org/drawingml/2006/diagram" id="222" name="Shape 222"/>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39945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i="0" lang="en" strike="noStrike" sz="3000" u="sng">
                <a:solidFill>
                  <a:schemeClr val="dk1"/>
                </a:solidFill>
                <a:uFillTx/>
                <a:latin typeface="Helvetica Neue"/>
                <a:ea typeface="Helvetica Neue"/>
                <a:cs typeface="Helvetica Neue"/>
                <a:sym typeface="Helvetica Neue"/>
              </a:rPr>
              <a:t>Benefits</a:t>
            </a:r>
            <a:r>
              <a:rPr b="0" baseline="0" cap="none" i="0" lang="en" strike="noStrike" sz="3000" u="none">
                <a:solidFill>
                  <a:schemeClr val="dk1"/>
                </a:solidFill>
                <a:uFillTx/>
                <a:latin typeface="Helvetica Neue"/>
                <a:ea typeface="Helvetica Neue"/>
                <a:cs typeface="Helvetica Neue"/>
                <a:sym typeface="Helvetica Neue"/>
              </a:rPr>
              <a:t>:</a:t>
            </a:r>
          </a:p>
          <a:p>
            <a:pPr algn="l" indent="-419100" lvl="0" marL="457200" marR="0" rtl="0">
              <a:lnSpc>
                <a:spcPct val="100000"/>
              </a:lnSpc>
              <a:spcBef>
                <a:spcPts val="600"/>
              </a:spcBef>
              <a:spcAft>
                <a:spcPts val="0"/>
              </a:spcAft>
              <a:buClr>
                <a:schemeClr val="dk1"/>
              </a:buClr>
              <a:buSzPct val="100000"/>
              <a:buFont typeface="Helvetica Neue"/>
              <a:buChar char="●"/>
            </a:pPr>
            <a:r>
              <a:rPr b="0" baseline="0" cap="none" i="0" lang="en" strike="noStrike" sz="3000" u="none">
                <a:solidFill>
                  <a:schemeClr val="dk1"/>
                </a:solidFill>
                <a:uFillTx/>
                <a:latin typeface="Helvetica Neue"/>
                <a:ea typeface="Helvetica Neue"/>
                <a:cs typeface="Helvetica Neue"/>
                <a:sym typeface="Helvetica Neue"/>
              </a:rPr>
              <a:t>Fast &amp; up-to-date, because anyone can post content</a:t>
            </a: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a:p>
            <a:pPr algn="l" indent="-419100" lvl="0" marL="457200" marR="0" rtl="0">
              <a:lnSpc>
                <a:spcPct val="100000"/>
              </a:lnSpc>
              <a:spcBef>
                <a:spcPts val="600"/>
              </a:spcBef>
              <a:spcAft>
                <a:spcPts val="0"/>
              </a:spcAft>
              <a:buClr>
                <a:schemeClr val="dk1"/>
              </a:buClr>
              <a:buSzPct val="100000"/>
              <a:buFont typeface="Helvetica Neue"/>
              <a:buChar char="●"/>
            </a:pPr>
            <a:r>
              <a:rPr b="0" baseline="0" cap="none" i="0" lang="en" strike="noStrike" sz="3000" u="none">
                <a:solidFill>
                  <a:schemeClr val="dk1"/>
                </a:solidFill>
                <a:uFillTx/>
                <a:latin typeface="Helvetica Neue"/>
                <a:ea typeface="Helvetica Neue"/>
                <a:cs typeface="Helvetica Neue"/>
                <a:sym typeface="Helvetica Neue"/>
              </a:rPr>
              <a:t>Searchable </a:t>
            </a:r>
            <a:r>
              <a:rPr lang="en" sz="3000">
                <a:solidFill>
                  <a:schemeClr val="dk1"/>
                </a:solidFill>
                <a:uFillTx/>
                <a:latin typeface="Helvetica Neue"/>
                <a:ea typeface="Helvetica Neue"/>
                <a:cs typeface="Helvetica Neue"/>
                <a:sym typeface="Helvetica Neue"/>
              </a:rPr>
              <a:t>and</a:t>
            </a:r>
            <a:r>
              <a:rPr b="0" baseline="0" cap="none" i="0" lang="en" strike="noStrike" sz="3000" u="none">
                <a:solidFill>
                  <a:schemeClr val="dk1"/>
                </a:solidFill>
                <a:uFillTx/>
                <a:latin typeface="Helvetica Neue"/>
                <a:ea typeface="Helvetica Neue"/>
                <a:cs typeface="Helvetica Neue"/>
                <a:sym typeface="Helvetica Neue"/>
              </a:rPr>
              <a:t> sortable</a:t>
            </a:r>
          </a:p>
        </p:txBody>
      </p:sp>
      <p:sp>
        <p:nvSpPr>
          <p:cNvPr xmlns:c="http://schemas.openxmlformats.org/drawingml/2006/chart" xmlns:pic="http://schemas.openxmlformats.org/drawingml/2006/picture" xmlns:dgm="http://schemas.openxmlformats.org/drawingml/2006/diagram" id="223" name="Shape 223"/>
          <p:cNvSpPr xmlns:c="http://schemas.openxmlformats.org/drawingml/2006/chart" xmlns:pic="http://schemas.openxmlformats.org/drawingml/2006/picture" xmlns:dgm="http://schemas.openxmlformats.org/drawingml/2006/diagram" txBox="1">
            <a:spLocks noGrp="1"/>
          </p:cNvSpPr>
          <p:nvPr>
            <p:ph idx="2" type="body"/>
          </p:nvPr>
        </p:nvSpPr>
        <p:spPr xmlns:c="http://schemas.openxmlformats.org/drawingml/2006/chart" xmlns:pic="http://schemas.openxmlformats.org/drawingml/2006/picture" xmlns:dgm="http://schemas.openxmlformats.org/drawingml/2006/diagram">
          <a:xfrm>
            <a:off x="4692273" y="1600200"/>
            <a:ext cx="39945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i="0" lang="en" strike="noStrike" sz="3000" u="sng">
                <a:solidFill>
                  <a:schemeClr val="dk1"/>
                </a:solidFill>
                <a:uFillTx/>
                <a:latin typeface="Helvetica Neue"/>
                <a:ea typeface="Helvetica Neue"/>
                <a:cs typeface="Helvetica Neue"/>
                <a:sym typeface="Helvetica Neue"/>
              </a:rPr>
              <a:t>Disadvantages</a:t>
            </a:r>
            <a:r>
              <a:rPr b="0" baseline="0" cap="none" i="0" lang="en" strike="noStrike" sz="3000" u="none">
                <a:solidFill>
                  <a:schemeClr val="dk1"/>
                </a:solidFill>
                <a:uFillTx/>
                <a:latin typeface="Helvetica Neue"/>
                <a:ea typeface="Helvetica Neue"/>
                <a:cs typeface="Helvetica Neue"/>
                <a:sym typeface="Helvetica Neue"/>
              </a:rPr>
              <a:t>:</a:t>
            </a:r>
          </a:p>
          <a:p>
            <a:pPr algn="l" indent="-419100" lvl="0" marL="457200" marR="0" rtl="0">
              <a:lnSpc>
                <a:spcPct val="100000"/>
              </a:lnSpc>
              <a:spcBef>
                <a:spcPts val="600"/>
              </a:spcBef>
              <a:spcAft>
                <a:spcPts val="0"/>
              </a:spcAft>
              <a:buClr>
                <a:schemeClr val="dk1"/>
              </a:buClr>
              <a:buSzPct val="100000"/>
              <a:buFont typeface="Helvetica Neue"/>
              <a:buChar char="●"/>
            </a:pPr>
            <a:r>
              <a:rPr b="0" baseline="0" cap="none" i="0" lang="en" strike="noStrike" sz="3000" u="none">
                <a:solidFill>
                  <a:schemeClr val="dk1"/>
                </a:solidFill>
                <a:uFillTx/>
                <a:latin typeface="Helvetica Neue"/>
                <a:ea typeface="Helvetica Neue"/>
                <a:cs typeface="Helvetica Neue"/>
                <a:sym typeface="Helvetica Neue"/>
              </a:rPr>
              <a:t>Often unreliable </a:t>
            </a:r>
            <a:r>
              <a:rPr lang="en" sz="3000">
                <a:solidFill>
                  <a:schemeClr val="dk1"/>
                </a:solidFill>
                <a:uFillTx/>
                <a:latin typeface="Helvetica Neue"/>
                <a:ea typeface="Helvetica Neue"/>
                <a:cs typeface="Helvetica Neue"/>
                <a:sym typeface="Helvetica Neue"/>
              </a:rPr>
              <a:t>and</a:t>
            </a:r>
            <a:r>
              <a:rPr b="0" baseline="0" cap="none" i="0" lang="en" strike="noStrike" sz="3000" u="none">
                <a:solidFill>
                  <a:schemeClr val="dk1"/>
                </a:solidFill>
                <a:uFillTx/>
                <a:latin typeface="Helvetica Neue"/>
                <a:ea typeface="Helvetica Neue"/>
                <a:cs typeface="Helvetica Neue"/>
                <a:sym typeface="Helvetica Neue"/>
              </a:rPr>
              <a:t> unprofessional because anyone can post content</a:t>
            </a: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a:p>
            <a:pPr algn="l" indent="-419100" lvl="0" marL="457200" marR="0" rtl="0">
              <a:lnSpc>
                <a:spcPct val="100000"/>
              </a:lnSpc>
              <a:spcBef>
                <a:spcPts val="600"/>
              </a:spcBef>
              <a:spcAft>
                <a:spcPts val="0"/>
              </a:spcAft>
              <a:buClr>
                <a:schemeClr val="dk1"/>
              </a:buClr>
              <a:buSzPct val="100000"/>
              <a:buFont typeface="Helvetica Neue"/>
              <a:buChar char="●"/>
            </a:pPr>
            <a:r>
              <a:rPr b="0" baseline="0" cap="none" i="0" lang="en" strike="noStrike" sz="3000" u="none">
                <a:solidFill>
                  <a:schemeClr val="dk1"/>
                </a:solidFill>
                <a:uFillTx/>
                <a:latin typeface="Helvetica Neue"/>
                <a:ea typeface="Helvetica Neue"/>
                <a:cs typeface="Helvetica Neue"/>
                <a:sym typeface="Helvetica Neue"/>
              </a:rPr>
              <a:t>Difficult to search for high quality instead of junk</a:t>
            </a:r>
          </a:p>
        </p:txBody>
      </p:sp>
      <p:pic>
        <p:nvPicPr>
          <p:cNvPr xmlns:c="http://schemas.openxmlformats.org/drawingml/2006/chart" xmlns:pic="http://schemas.openxmlformats.org/drawingml/2006/picture" xmlns:dgm="http://schemas.openxmlformats.org/drawingml/2006/diagram" id="224" name="Shape 224"/>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7614125" y="122250"/>
            <a:ext cx="1276349" cy="144780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3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22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29" name="Shape 229"/>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tumblr</a:t>
            </a:r>
          </a:p>
        </p:txBody>
      </p:sp>
      <p:sp>
        <p:nvSpPr>
          <p:cNvPr xmlns:c="http://schemas.openxmlformats.org/drawingml/2006/chart" xmlns:pic="http://schemas.openxmlformats.org/drawingml/2006/picture" xmlns:dgm="http://schemas.openxmlformats.org/drawingml/2006/diagram" id="230" name="Shape 230"/>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82296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Arial"/>
              <a:buNone/>
            </a:pPr>
            <a:r>
              <a:rPr b="0" baseline="0" cap="none" i="1" lang="en" strike="noStrike" sz="2600" u="none">
                <a:solidFill>
                  <a:schemeClr val="dk1"/>
                </a:solidFill>
                <a:uFillTx/>
                <a:latin typeface="Helvetica Neue"/>
                <a:ea typeface="Helvetica Neue"/>
                <a:cs typeface="Helvetica Neue"/>
                <a:sym typeface="Helvetica Neue"/>
              </a:rPr>
              <a:t>What is it</a:t>
            </a:r>
            <a:r>
              <a:rPr i="1" lang="en" sz="2600">
                <a:solidFill>
                  <a:schemeClr val="dk1"/>
                </a:solidFill>
                <a:uFillTx/>
                <a:latin typeface="Helvetica Neue"/>
                <a:ea typeface="Helvetica Neue"/>
                <a:cs typeface="Helvetica Neue"/>
                <a:sym typeface="Helvetica Neue"/>
              </a:rPr>
              <a:t>?</a:t>
            </a:r>
          </a:p>
          <a:p>
            <a:pPr algn="l" indent="-152400" lvl="0" marL="342900" marR="0" rtl="0">
              <a:lnSpc>
                <a:spcPct val="100000"/>
              </a:lnSpc>
              <a:spcBef>
                <a:spcPts val="600"/>
              </a:spcBef>
              <a:spcAft>
                <a:spcPts val="0"/>
              </a:spcAft>
              <a:buClr>
                <a:schemeClr val="dk1"/>
              </a:buClr>
              <a:buSzPct val="25000"/>
              <a:buFont typeface="Arial"/>
              <a:buNone/>
            </a:pPr>
            <a:r>
              <a:rPr b="0" baseline="0" cap="none" i="0" lang="en" strike="noStrike" sz="2600" u="none">
                <a:solidFill>
                  <a:schemeClr val="dk1"/>
                </a:solidFill>
                <a:uFillTx/>
                <a:latin typeface="Helvetica Neue"/>
                <a:ea typeface="Helvetica Neue"/>
                <a:cs typeface="Helvetica Neue"/>
                <a:sym typeface="Helvetica Neue"/>
              </a:rPr>
              <a:t>A short-form blogging site; allows users to post unique content </a:t>
            </a:r>
            <a:r>
              <a:rPr lang="en" sz="2600">
                <a:solidFill>
                  <a:schemeClr val="dk1"/>
                </a:solidFill>
                <a:uFillTx/>
                <a:latin typeface="Helvetica Neue"/>
                <a:ea typeface="Helvetica Neue"/>
                <a:cs typeface="Helvetica Neue"/>
                <a:sym typeface="Helvetica Neue"/>
              </a:rPr>
              <a:t>and</a:t>
            </a:r>
            <a:r>
              <a:rPr b="0" baseline="0" cap="none" i="0" lang="en" strike="noStrike" sz="2600" u="none">
                <a:solidFill>
                  <a:schemeClr val="dk1"/>
                </a:solidFill>
                <a:uFillTx/>
                <a:latin typeface="Helvetica Neue"/>
                <a:ea typeface="Helvetica Neue"/>
                <a:cs typeface="Helvetica Neue"/>
                <a:sym typeface="Helvetica Neue"/>
              </a:rPr>
              <a:t> link to or follow others’ pages</a:t>
            </a:r>
          </a:p>
          <a:p>
            <a:pPr algn="l" indent="-152400" lvl="0" marL="342900" marR="0" rtl="0">
              <a:lnSpc>
                <a:spcPct val="100000"/>
              </a:lnSpc>
              <a:spcBef>
                <a:spcPts val="600"/>
              </a:spcBef>
              <a:spcAft>
                <a:spcPts val="0"/>
              </a:spcAft>
              <a:buClr>
                <a:schemeClr val="dk1"/>
              </a:buClr>
              <a:buFont typeface="Arial"/>
              <a:buNone/>
            </a:pPr>
            <a:endParaRPr b="0" baseline="0" cap="none" i="0" strike="noStrike" sz="26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SzPct val="25000"/>
              <a:buFont typeface="Arial"/>
              <a:buNone/>
            </a:pPr>
            <a:r>
              <a:rPr b="0" baseline="0" cap="none" i="1" lang="en" strike="noStrike" sz="2600" u="none">
                <a:solidFill>
                  <a:schemeClr val="dk1"/>
                </a:solidFill>
                <a:uFillTx/>
                <a:latin typeface="Helvetica Neue"/>
                <a:ea typeface="Helvetica Neue"/>
                <a:cs typeface="Helvetica Neue"/>
                <a:sym typeface="Helvetica Neue"/>
              </a:rPr>
              <a:t>How do photos fit in?</a:t>
            </a:r>
          </a:p>
          <a:p>
            <a:pPr algn="l" indent="-152400" lvl="0" marL="342900" marR="0" rtl="0">
              <a:lnSpc>
                <a:spcPct val="100000"/>
              </a:lnSpc>
              <a:spcBef>
                <a:spcPts val="600"/>
              </a:spcBef>
              <a:spcAft>
                <a:spcPts val="0"/>
              </a:spcAft>
              <a:buClr>
                <a:schemeClr val="dk1"/>
              </a:buClr>
              <a:buSzPct val="25000"/>
              <a:buFont typeface="Arial"/>
              <a:buNone/>
            </a:pPr>
            <a:r>
              <a:rPr b="0" baseline="0" cap="none" i="0" lang="en" strike="noStrike" sz="2600" u="none">
                <a:solidFill>
                  <a:schemeClr val="dk1"/>
                </a:solidFill>
                <a:uFillTx/>
                <a:latin typeface="Helvetica Neue"/>
                <a:ea typeface="Helvetica Neue"/>
                <a:cs typeface="Helvetica Neue"/>
                <a:sym typeface="Helvetica Neue"/>
              </a:rPr>
              <a:t>Users </a:t>
            </a:r>
            <a:r>
              <a:rPr lang="en" sz="2600">
                <a:solidFill>
                  <a:schemeClr val="dk1"/>
                </a:solidFill>
                <a:uFillTx/>
                <a:latin typeface="Helvetica Neue"/>
                <a:ea typeface="Helvetica Neue"/>
                <a:cs typeface="Helvetica Neue"/>
                <a:sym typeface="Helvetica Neue"/>
              </a:rPr>
              <a:t>post</a:t>
            </a:r>
            <a:r>
              <a:rPr b="0" baseline="0" cap="none" i="0" lang="en" strike="noStrike" sz="2600" u="none">
                <a:solidFill>
                  <a:schemeClr val="dk1"/>
                </a:solidFill>
                <a:uFillTx/>
                <a:latin typeface="Helvetica Neue"/>
                <a:ea typeface="Helvetica Neue"/>
                <a:cs typeface="Helvetica Neue"/>
                <a:sym typeface="Helvetica Neue"/>
              </a:rPr>
              <a:t>/link to photos that match their content.</a:t>
            </a:r>
          </a:p>
          <a:p>
            <a:pPr algn="l" indent="-152400" lvl="0" marL="342900" marR="0" rtl="0">
              <a:lnSpc>
                <a:spcPct val="100000"/>
              </a:lnSpc>
              <a:spcBef>
                <a:spcPts val="600"/>
              </a:spcBef>
              <a:spcAft>
                <a:spcPts val="0"/>
              </a:spcAft>
              <a:buClr>
                <a:schemeClr val="dk1"/>
              </a:buClr>
              <a:buFont typeface="Arial"/>
              <a:buNone/>
            </a:pPr>
            <a:endParaRPr b="0" baseline="0" cap="none" i="0" strike="noStrike" sz="26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SzPct val="25000"/>
              <a:buFont typeface="Arial"/>
              <a:buNone/>
            </a:pPr>
            <a:r>
              <a:rPr b="0" baseline="0" cap="none" i="1" lang="en" strike="noStrike" sz="2600" u="none">
                <a:solidFill>
                  <a:schemeClr val="dk1"/>
                </a:solidFill>
                <a:uFillTx/>
                <a:latin typeface="Helvetica Neue"/>
                <a:ea typeface="Helvetica Neue"/>
                <a:cs typeface="Helvetica Neue"/>
                <a:sym typeface="Helvetica Neue"/>
              </a:rPr>
              <a:t>Specific concerns:</a:t>
            </a:r>
          </a:p>
          <a:p>
            <a:pPr algn="l" indent="-152400" lvl="0" marL="342900" marR="0" rtl="0">
              <a:lnSpc>
                <a:spcPct val="100000"/>
              </a:lnSpc>
              <a:spcBef>
                <a:spcPts val="600"/>
              </a:spcBef>
              <a:spcAft>
                <a:spcPts val="0"/>
              </a:spcAft>
              <a:buClr>
                <a:schemeClr val="dk1"/>
              </a:buClr>
              <a:buSzPct val="25000"/>
              <a:buFont typeface="Arial"/>
              <a:buNone/>
            </a:pPr>
            <a:r>
              <a:rPr b="0" baseline="0" cap="none" i="0" lang="en" strike="noStrike" sz="2600" u="none">
                <a:solidFill>
                  <a:schemeClr val="dk1"/>
                </a:solidFill>
                <a:uFillTx/>
                <a:latin typeface="Helvetica Neue"/>
                <a:ea typeface="Helvetica Neue"/>
                <a:cs typeface="Helvetica Neue"/>
                <a:sym typeface="Helvetica Neue"/>
              </a:rPr>
              <a:t>A relatively large amount of the content is adult-oriented.</a:t>
            </a:r>
          </a:p>
          <a:p>
            <a:pPr algn="l" indent="-152400" lvl="0" marL="342900" marR="0" rtl="0">
              <a:lnSpc>
                <a:spcPct val="100000"/>
              </a:lnSpc>
              <a:spcBef>
                <a:spcPts val="600"/>
              </a:spcBef>
              <a:spcAft>
                <a:spcPts val="0"/>
              </a:spcAft>
              <a:buClr>
                <a:schemeClr val="dk1"/>
              </a:buClr>
              <a:buFont typeface="Arial"/>
              <a:buNone/>
            </a:pPr>
            <a:endParaRPr b="0" baseline="0" cap="none" i="0" strike="noStrike" sz="26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Font typeface="Arial"/>
              <a:buNone/>
            </a:pPr>
            <a:endParaRPr b="0" baseline="0" cap="none" i="0" strike="noStrike" sz="2600" u="none">
              <a:solidFill>
                <a:schemeClr val="dk1"/>
              </a:solidFill>
              <a:uFillTx/>
              <a:latin typeface="Helvetica Neue"/>
              <a:ea typeface="Helvetica Neue"/>
              <a:cs typeface="Helvetica Neue"/>
              <a:sym typeface="Helvetica Neue"/>
            </a:endParaRPr>
          </a:p>
        </p:txBody>
      </p:sp>
      <p:pic>
        <p:nvPicPr>
          <p:cNvPr xmlns:c="http://schemas.openxmlformats.org/drawingml/2006/chart" xmlns:pic="http://schemas.openxmlformats.org/drawingml/2006/picture" xmlns:dgm="http://schemas.openxmlformats.org/drawingml/2006/diagram" id="231" name="Shape 231"/>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7497421" y="128746"/>
            <a:ext cx="1427126" cy="1434798"/>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3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23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36" name="Shape 236"/>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tumblr</a:t>
            </a:r>
          </a:p>
        </p:txBody>
      </p:sp>
      <p:pic>
        <p:nvPicPr>
          <p:cNvPr xmlns:c="http://schemas.openxmlformats.org/drawingml/2006/chart" xmlns:pic="http://schemas.openxmlformats.org/drawingml/2006/picture" xmlns:dgm="http://schemas.openxmlformats.org/drawingml/2006/diagram" id="237" name="Shape 237"/>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7497421" y="128746"/>
            <a:ext cx="1427126" cy="1434798"/>
          </a:xfrm>
          <a:prstGeom prst="rect">
            <a:avLst/>
          </a:prstGeom>
          <a:noFill/>
          <a:ln>
            <a:noFill/>
          </a:ln>
        </p:spPr>
      </p:pic>
      <p:pic>
        <p:nvPicPr>
          <p:cNvPr xmlns:c="http://schemas.openxmlformats.org/drawingml/2006/chart" xmlns:pic="http://schemas.openxmlformats.org/drawingml/2006/picture" xmlns:dgm="http://schemas.openxmlformats.org/drawingml/2006/diagram" id="238" name="Shape 238"/>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4"/>
          <a:stretch>
            <a:fillRect/>
          </a:stretch>
        </p:blipFill>
        <p:spPr xmlns:c="http://schemas.openxmlformats.org/drawingml/2006/chart" xmlns:pic="http://schemas.openxmlformats.org/drawingml/2006/picture" xmlns:dgm="http://schemas.openxmlformats.org/drawingml/2006/diagram">
          <a:xfrm>
            <a:off x="0" y="1877025"/>
            <a:ext cx="9037948" cy="4553299"/>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3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24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43" name="Shape 243"/>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App overview: tumblr</a:t>
            </a:r>
          </a:p>
        </p:txBody>
      </p:sp>
      <p:sp>
        <p:nvSpPr>
          <p:cNvPr xmlns:c="http://schemas.openxmlformats.org/drawingml/2006/chart" xmlns:pic="http://schemas.openxmlformats.org/drawingml/2006/picture" xmlns:dgm="http://schemas.openxmlformats.org/drawingml/2006/diagram" id="244" name="Shape 244"/>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39945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i="0" lang="en" strike="noStrike" sz="3000" u="sng">
                <a:solidFill>
                  <a:schemeClr val="dk1"/>
                </a:solidFill>
                <a:uFillTx/>
                <a:latin typeface="Helvetica Neue"/>
                <a:ea typeface="Helvetica Neue"/>
                <a:cs typeface="Helvetica Neue"/>
                <a:sym typeface="Helvetica Neue"/>
              </a:rPr>
              <a:t>Benefits</a:t>
            </a:r>
            <a:r>
              <a:rPr b="0" baseline="0" cap="none" i="0" lang="en" strike="noStrike" sz="3000" u="none">
                <a:solidFill>
                  <a:schemeClr val="dk1"/>
                </a:solidFill>
                <a:uFillTx/>
                <a:latin typeface="Helvetica Neue"/>
                <a:ea typeface="Helvetica Neue"/>
                <a:cs typeface="Helvetica Neue"/>
                <a:sym typeface="Helvetica Neue"/>
              </a:rPr>
              <a:t>:</a:t>
            </a:r>
          </a:p>
          <a:p>
            <a:pPr algn="l" indent="-419100" lvl="0" marL="457200" marR="0" rtl="0">
              <a:lnSpc>
                <a:spcPct val="100000"/>
              </a:lnSpc>
              <a:spcBef>
                <a:spcPts val="600"/>
              </a:spcBef>
              <a:spcAft>
                <a:spcPts val="0"/>
              </a:spcAft>
              <a:buClr>
                <a:schemeClr val="dk1"/>
              </a:buClr>
              <a:buSzPct val="100000"/>
              <a:buFont typeface="Helvetica Neue"/>
              <a:buChar char="●"/>
            </a:pPr>
            <a:r>
              <a:rPr b="0" baseline="0" cap="none" i="0" lang="en" strike="noStrike" sz="3000" u="none">
                <a:solidFill>
                  <a:schemeClr val="dk1"/>
                </a:solidFill>
                <a:uFillTx/>
                <a:latin typeface="Helvetica Neue"/>
                <a:ea typeface="Helvetica Neue"/>
                <a:cs typeface="Helvetica Neue"/>
                <a:sym typeface="Helvetica Neue"/>
              </a:rPr>
              <a:t>All the benefits of </a:t>
            </a:r>
            <a:r>
              <a:rPr lang="en" sz="3000">
                <a:solidFill>
                  <a:schemeClr val="dk1"/>
                </a:solidFill>
                <a:uFillTx/>
                <a:latin typeface="Helvetica Neue"/>
                <a:ea typeface="Helvetica Neue"/>
                <a:cs typeface="Helvetica Neue"/>
                <a:sym typeface="Helvetica Neue"/>
              </a:rPr>
              <a:t>T</a:t>
            </a:r>
            <a:r>
              <a:rPr b="0" baseline="0" cap="none" i="0" lang="en" strike="noStrike" sz="3000" u="none">
                <a:solidFill>
                  <a:schemeClr val="dk1"/>
                </a:solidFill>
                <a:uFillTx/>
                <a:latin typeface="Helvetica Neue"/>
                <a:ea typeface="Helvetica Neue"/>
                <a:cs typeface="Helvetica Neue"/>
                <a:sym typeface="Helvetica Neue"/>
              </a:rPr>
              <a:t>witter, without the 140</a:t>
            </a:r>
            <a:r>
              <a:rPr lang="en" sz="3000">
                <a:solidFill>
                  <a:schemeClr val="dk1"/>
                </a:solidFill>
                <a:uFillTx/>
                <a:latin typeface="Helvetica Neue"/>
                <a:ea typeface="Helvetica Neue"/>
                <a:cs typeface="Helvetica Neue"/>
                <a:sym typeface="Helvetica Neue"/>
              </a:rPr>
              <a:t>-</a:t>
            </a:r>
            <a:r>
              <a:rPr b="0" baseline="0" cap="none" i="0" lang="en" strike="noStrike" sz="3000" u="none">
                <a:solidFill>
                  <a:schemeClr val="dk1"/>
                </a:solidFill>
                <a:uFillTx/>
                <a:latin typeface="Helvetica Neue"/>
                <a:ea typeface="Helvetica Neue"/>
                <a:cs typeface="Helvetica Neue"/>
                <a:sym typeface="Helvetica Neue"/>
              </a:rPr>
              <a:t>character </a:t>
            </a:r>
            <a:r>
              <a:rPr lang="en" sz="3000">
                <a:solidFill>
                  <a:schemeClr val="dk1"/>
                </a:solidFill>
                <a:uFillTx/>
                <a:latin typeface="Helvetica Neue"/>
                <a:ea typeface="Helvetica Neue"/>
                <a:cs typeface="Helvetica Neue"/>
                <a:sym typeface="Helvetica Neue"/>
              </a:rPr>
              <a:t>limit</a:t>
            </a: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a:p>
            <a:pPr algn="l" indent="-419100" lvl="0" marL="457200" marR="0" rtl="0">
              <a:lnSpc>
                <a:spcPct val="100000"/>
              </a:lnSpc>
              <a:spcBef>
                <a:spcPts val="600"/>
              </a:spcBef>
              <a:spcAft>
                <a:spcPts val="0"/>
              </a:spcAft>
              <a:buClr>
                <a:schemeClr val="dk1"/>
              </a:buClr>
              <a:buSzPct val="100000"/>
              <a:buFont typeface="Helvetica Neue"/>
              <a:buChar char="●"/>
            </a:pPr>
            <a:r>
              <a:rPr b="0" baseline="0" cap="none" i="0" lang="en" strike="noStrike" sz="3000" u="none">
                <a:solidFill>
                  <a:schemeClr val="dk1"/>
                </a:solidFill>
                <a:uFillTx/>
                <a:latin typeface="Helvetica Neue"/>
                <a:ea typeface="Helvetica Neue"/>
                <a:cs typeface="Helvetica Neue"/>
                <a:sym typeface="Helvetica Neue"/>
              </a:rPr>
              <a:t>Large photos make sites extremely visual</a:t>
            </a:r>
          </a:p>
        </p:txBody>
      </p:sp>
      <p:sp>
        <p:nvSpPr>
          <p:cNvPr xmlns:c="http://schemas.openxmlformats.org/drawingml/2006/chart" xmlns:pic="http://schemas.openxmlformats.org/drawingml/2006/picture" xmlns:dgm="http://schemas.openxmlformats.org/drawingml/2006/diagram" id="245" name="Shape 245"/>
          <p:cNvSpPr xmlns:c="http://schemas.openxmlformats.org/drawingml/2006/chart" xmlns:pic="http://schemas.openxmlformats.org/drawingml/2006/picture" xmlns:dgm="http://schemas.openxmlformats.org/drawingml/2006/diagram" txBox="1">
            <a:spLocks noGrp="1"/>
          </p:cNvSpPr>
          <p:nvPr>
            <p:ph idx="2" type="body"/>
          </p:nvPr>
        </p:nvSpPr>
        <p:spPr xmlns:c="http://schemas.openxmlformats.org/drawingml/2006/chart" xmlns:pic="http://schemas.openxmlformats.org/drawingml/2006/picture" xmlns:dgm="http://schemas.openxmlformats.org/drawingml/2006/diagram">
          <a:xfrm>
            <a:off x="4692273" y="1490691"/>
            <a:ext cx="39945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i="0" lang="en" strike="noStrike" sz="3000" u="sng">
                <a:solidFill>
                  <a:schemeClr val="dk1"/>
                </a:solidFill>
                <a:uFillTx/>
                <a:latin typeface="Helvetica Neue"/>
                <a:ea typeface="Helvetica Neue"/>
                <a:cs typeface="Helvetica Neue"/>
                <a:sym typeface="Helvetica Neue"/>
              </a:rPr>
              <a:t>Disadvantages</a:t>
            </a:r>
            <a:r>
              <a:rPr b="0" baseline="0" cap="none" i="0" lang="en" strike="noStrike" sz="3000" u="none">
                <a:solidFill>
                  <a:schemeClr val="dk1"/>
                </a:solidFill>
                <a:uFillTx/>
                <a:latin typeface="Helvetica Neue"/>
                <a:ea typeface="Helvetica Neue"/>
                <a:cs typeface="Helvetica Neue"/>
                <a:sym typeface="Helvetica Neue"/>
              </a:rPr>
              <a:t>:</a:t>
            </a:r>
          </a:p>
          <a:p>
            <a:pPr algn="l" indent="-419100" lvl="0" marL="457200" marR="0" rtl="0">
              <a:lnSpc>
                <a:spcPct val="100000"/>
              </a:lnSpc>
              <a:spcBef>
                <a:spcPts val="600"/>
              </a:spcBef>
              <a:spcAft>
                <a:spcPts val="0"/>
              </a:spcAft>
              <a:buClr>
                <a:schemeClr val="dk1"/>
              </a:buClr>
              <a:buSzPct val="100000"/>
              <a:buFont typeface="Helvetica Neue"/>
              <a:buChar char="●"/>
            </a:pPr>
            <a:r>
              <a:rPr lang="en" sz="3000">
                <a:solidFill>
                  <a:schemeClr val="dk1"/>
                </a:solidFill>
                <a:uFillTx/>
                <a:latin typeface="Helvetica Neue"/>
                <a:ea typeface="Helvetica Neue"/>
                <a:cs typeface="Helvetica Neue"/>
                <a:sym typeface="Helvetica Neue"/>
              </a:rPr>
              <a:t>Fewer users </a:t>
            </a:r>
            <a:r>
              <a:rPr b="0" baseline="0" cap="none" i="0" lang="en" strike="noStrike" sz="3000" u="none">
                <a:solidFill>
                  <a:schemeClr val="dk1"/>
                </a:solidFill>
                <a:uFillTx/>
                <a:latin typeface="Helvetica Neue"/>
                <a:ea typeface="Helvetica Neue"/>
                <a:cs typeface="Helvetica Neue"/>
                <a:sym typeface="Helvetica Neue"/>
              </a:rPr>
              <a:t>but growing in popularity (152 million blogs in November 2013)</a:t>
            </a:r>
          </a:p>
        </p:txBody>
      </p:sp>
      <p:cxnSp>
        <p:nvCxnSpPr>
          <p:cNvPr xmlns:c="http://schemas.openxmlformats.org/drawingml/2006/chart" xmlns:pic="http://schemas.openxmlformats.org/drawingml/2006/picture" xmlns:dgm="http://schemas.openxmlformats.org/drawingml/2006/diagram" id="246" name="Shape 246"/>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4435825" y="1588850"/>
            <a:ext cx="0" cy="4733999"/>
          </a:xfrm>
          <a:prstGeom prst="straightConnector1">
            <a:avLst/>
          </a:prstGeom>
          <a:noFill/>
          <a:ln cap="flat" w="19050">
            <a:solidFill>
              <a:schemeClr val="dk2"/>
            </a:solidFill>
            <a:prstDash val="solid"/>
            <a:round/>
            <a:headEnd len="med" type="none" w="med"/>
            <a:tailEnd len="med" type="none" w="med"/>
          </a:ln>
        </p:spPr>
      </p:cxnSp>
      <p:pic>
        <p:nvPicPr>
          <p:cNvPr xmlns:c="http://schemas.openxmlformats.org/drawingml/2006/chart" xmlns:pic="http://schemas.openxmlformats.org/drawingml/2006/picture" xmlns:dgm="http://schemas.openxmlformats.org/drawingml/2006/diagram" id="247" name="Shape 247"/>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7497421" y="128746"/>
            <a:ext cx="1427126" cy="1434798"/>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3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25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52" name="Shape 252"/>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Social </a:t>
            </a:r>
            <a:r>
              <a:rPr b="1" lang="en" sz="3600">
                <a:solidFill>
                  <a:schemeClr val="dk1"/>
                </a:solidFill>
                <a:uFillTx/>
                <a:latin typeface="Helvetica Neue"/>
                <a:ea typeface="Helvetica Neue"/>
                <a:cs typeface="Helvetica Neue"/>
                <a:sym typeface="Helvetica Neue"/>
              </a:rPr>
              <a:t>m</a:t>
            </a:r>
            <a:r>
              <a:rPr b="1" baseline="0" cap="none" i="0" lang="en" strike="noStrike" sz="3600" u="none">
                <a:solidFill>
                  <a:schemeClr val="dk1"/>
                </a:solidFill>
                <a:uFillTx/>
                <a:latin typeface="Helvetica Neue"/>
                <a:ea typeface="Helvetica Neue"/>
                <a:cs typeface="Helvetica Neue"/>
                <a:sym typeface="Helvetica Neue"/>
              </a:rPr>
              <a:t>edia + </a:t>
            </a:r>
            <a:r>
              <a:rPr b="1" lang="en" sz="3600">
                <a:solidFill>
                  <a:schemeClr val="dk1"/>
                </a:solidFill>
                <a:uFillTx/>
                <a:latin typeface="Helvetica Neue"/>
                <a:ea typeface="Helvetica Neue"/>
                <a:cs typeface="Helvetica Neue"/>
                <a:sym typeface="Helvetica Neue"/>
              </a:rPr>
              <a:t>p</a:t>
            </a:r>
            <a:r>
              <a:rPr b="1" baseline="0" cap="none" i="0" lang="en" strike="noStrike" sz="3600" u="none">
                <a:solidFill>
                  <a:schemeClr val="dk1"/>
                </a:solidFill>
                <a:uFillTx/>
                <a:latin typeface="Helvetica Neue"/>
                <a:ea typeface="Helvetica Neue"/>
                <a:cs typeface="Helvetica Neue"/>
                <a:sym typeface="Helvetica Neue"/>
              </a:rPr>
              <a:t>hotography + YOU</a:t>
            </a:r>
          </a:p>
        </p:txBody>
      </p:sp>
      <p:sp>
        <p:nvSpPr>
          <p:cNvPr xmlns:c="http://schemas.openxmlformats.org/drawingml/2006/chart" xmlns:pic="http://schemas.openxmlformats.org/drawingml/2006/picture" xmlns:dgm="http://schemas.openxmlformats.org/drawingml/2006/diagram" id="253" name="Shape 253"/>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82296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ctr" indent="-152400" lvl="0" marL="342900" marR="0" rtl="0">
              <a:lnSpc>
                <a:spcPct val="100000"/>
              </a:lnSpc>
              <a:spcBef>
                <a:spcPts val="0"/>
              </a:spcBef>
              <a:spcAft>
                <a:spcPts val="0"/>
              </a:spcAft>
              <a:buClr>
                <a:schemeClr val="dk1"/>
              </a:buClr>
              <a:buSzPct val="25000"/>
              <a:buFont typeface="Helvetica Neue"/>
              <a:buNone/>
            </a:pPr>
            <a:r>
              <a:rPr b="0" baseline="0" cap="none" i="0" lang="en" strike="noStrike" sz="3000" u="none">
                <a:solidFill>
                  <a:schemeClr val="dk1"/>
                </a:solidFill>
                <a:uFillTx/>
                <a:latin typeface="Helvetica Neue"/>
                <a:ea typeface="Helvetica Neue"/>
                <a:cs typeface="Helvetica Neue"/>
                <a:sym typeface="Helvetica Neue"/>
              </a:rPr>
              <a:t>In what ways can student </a:t>
            </a:r>
            <a:r>
              <a:rPr lang="en" sz="3000">
                <a:solidFill>
                  <a:schemeClr val="dk1"/>
                </a:solidFill>
                <a:uFillTx/>
                <a:latin typeface="Helvetica Neue"/>
                <a:ea typeface="Helvetica Neue"/>
                <a:cs typeface="Helvetica Neue"/>
                <a:sym typeface="Helvetica Neue"/>
              </a:rPr>
              <a:t>media</a:t>
            </a:r>
            <a:r>
              <a:rPr b="0" baseline="0" cap="none" i="0" lang="en" strike="noStrike" sz="3000" u="none">
                <a:solidFill>
                  <a:schemeClr val="dk1"/>
                </a:solidFill>
                <a:uFillTx/>
                <a:latin typeface="Helvetica Neue"/>
                <a:ea typeface="Helvetica Neue"/>
                <a:cs typeface="Helvetica Neue"/>
                <a:sym typeface="Helvetica Neue"/>
              </a:rPr>
              <a:t> programs effectively use these social media tools?</a:t>
            </a:r>
          </a:p>
        </p:txBody>
      </p:sp>
      <p:pic>
        <p:nvPicPr>
          <p:cNvPr xmlns:c="http://schemas.openxmlformats.org/drawingml/2006/chart" xmlns:pic="http://schemas.openxmlformats.org/drawingml/2006/picture" xmlns:dgm="http://schemas.openxmlformats.org/drawingml/2006/diagram" id="254" name="Shape 254"/>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5130450" y="4942237"/>
            <a:ext cx="1276349" cy="1447800"/>
          </a:xfrm>
          <a:prstGeom prst="rect">
            <a:avLst/>
          </a:prstGeom>
          <a:noFill/>
          <a:ln>
            <a:noFill/>
          </a:ln>
        </p:spPr>
      </p:pic>
      <p:pic>
        <p:nvPicPr>
          <p:cNvPr xmlns:c="http://schemas.openxmlformats.org/drawingml/2006/chart" xmlns:pic="http://schemas.openxmlformats.org/drawingml/2006/picture" xmlns:dgm="http://schemas.openxmlformats.org/drawingml/2006/diagram" id="255" name="Shape 255"/>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4"/>
          <a:srcRect/>
          <a:stretch/>
        </p:blipFill>
        <p:spPr xmlns:c="http://schemas.openxmlformats.org/drawingml/2006/chart" xmlns:pic="http://schemas.openxmlformats.org/drawingml/2006/picture" xmlns:dgm="http://schemas.openxmlformats.org/drawingml/2006/diagram">
          <a:xfrm>
            <a:off x="2719143" y="4970012"/>
            <a:ext cx="1406879" cy="1392224"/>
          </a:xfrm>
          <a:prstGeom prst="rect">
            <a:avLst/>
          </a:prstGeom>
          <a:noFill/>
          <a:ln>
            <a:noFill/>
          </a:ln>
        </p:spPr>
      </p:pic>
      <p:pic>
        <p:nvPicPr>
          <p:cNvPr xmlns:c="http://schemas.openxmlformats.org/drawingml/2006/chart" xmlns:pic="http://schemas.openxmlformats.org/drawingml/2006/picture" xmlns:dgm="http://schemas.openxmlformats.org/drawingml/2006/diagram" id="257" name="Shape 257"/>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5"/>
          <a:srcRect/>
          <a:stretch/>
        </p:blipFill>
        <p:spPr xmlns:c="http://schemas.openxmlformats.org/drawingml/2006/chart" xmlns:pic="http://schemas.openxmlformats.org/drawingml/2006/picture" xmlns:dgm="http://schemas.openxmlformats.org/drawingml/2006/diagram">
          <a:xfrm>
            <a:off x="7186759" y="3119010"/>
            <a:ext cx="1501500" cy="1435199"/>
          </a:xfrm>
          <a:prstGeom prst="rect">
            <a:avLst/>
          </a:prstGeom>
          <a:noFill/>
          <a:ln>
            <a:noFill/>
          </a:ln>
        </p:spPr>
      </p:pic>
      <p:pic>
        <p:nvPicPr>
          <p:cNvPr xmlns:c="http://schemas.openxmlformats.org/drawingml/2006/chart" xmlns:pic="http://schemas.openxmlformats.org/drawingml/2006/picture" xmlns:dgm="http://schemas.openxmlformats.org/drawingml/2006/diagram" id="258" name="Shape 258"/>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6"/>
          <a:srcRect/>
          <a:stretch/>
        </p:blipFill>
        <p:spPr xmlns:c="http://schemas.openxmlformats.org/drawingml/2006/chart" xmlns:pic="http://schemas.openxmlformats.org/drawingml/2006/picture" xmlns:dgm="http://schemas.openxmlformats.org/drawingml/2006/diagram">
          <a:xfrm>
            <a:off x="531223" y="3127748"/>
            <a:ext cx="1496099" cy="1417499"/>
          </a:xfrm>
          <a:prstGeom prst="rect">
            <a:avLst/>
          </a:prstGeom>
          <a:noFill/>
          <a:ln>
            <a:noFill/>
          </a:ln>
        </p:spPr>
      </p:pic>
      <p:pic>
        <p:nvPicPr>
          <p:cNvPr xmlns:c="http://schemas.openxmlformats.org/drawingml/2006/chart" xmlns:pic="http://schemas.openxmlformats.org/drawingml/2006/picture" xmlns:dgm="http://schemas.openxmlformats.org/drawingml/2006/diagram" id="259" name="Shape 259"/>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7"/>
          <a:srcRect/>
          <a:stretch/>
        </p:blipFill>
        <p:spPr xmlns:c="http://schemas.openxmlformats.org/drawingml/2006/chart" xmlns:pic="http://schemas.openxmlformats.org/drawingml/2006/picture" xmlns:dgm="http://schemas.openxmlformats.org/drawingml/2006/diagram">
          <a:xfrm>
            <a:off x="7259671" y="4948746"/>
            <a:ext cx="1427126" cy="1434798"/>
          </a:xfrm>
          <a:prstGeom prst="rect">
            <a:avLst/>
          </a:prstGeom>
          <a:noFill/>
          <a:ln>
            <a:noFill/>
          </a:ln>
        </p:spPr>
      </p:pic>
      <p:pic>
        <p:nvPicPr>
          <p:cNvPr xmlns:c="http://schemas.openxmlformats.org/drawingml/2006/chart" xmlns:pic="http://schemas.openxmlformats.org/drawingml/2006/picture" xmlns:dgm="http://schemas.openxmlformats.org/drawingml/2006/diagram" id="260" name="Shape 260"/>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8"/>
          <a:stretch>
            <a:fillRect/>
          </a:stretch>
        </p:blipFill>
        <p:spPr xmlns:c="http://schemas.openxmlformats.org/drawingml/2006/chart" xmlns:pic="http://schemas.openxmlformats.org/drawingml/2006/picture" xmlns:dgm="http://schemas.openxmlformats.org/drawingml/2006/diagram">
          <a:xfrm>
            <a:off x="5081800" y="3177850"/>
            <a:ext cx="1412549" cy="1412549"/>
          </a:xfrm>
          <a:prstGeom prst="rect">
            <a:avLst/>
          </a:prstGeom>
          <a:noFill/>
          <a:ln>
            <a:noFill/>
          </a:ln>
        </p:spPr>
      </p:pic>
      <p:pic>
        <p:nvPicPr>
          <p:cNvPr xmlns:c="http://schemas.openxmlformats.org/drawingml/2006/chart" xmlns:pic="http://schemas.openxmlformats.org/drawingml/2006/picture" xmlns:dgm="http://schemas.openxmlformats.org/drawingml/2006/diagram" id="261" name="Shape 261"/>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9"/>
          <a:stretch>
            <a:fillRect/>
          </a:stretch>
        </p:blipFill>
        <p:spPr xmlns:c="http://schemas.openxmlformats.org/drawingml/2006/chart" xmlns:pic="http://schemas.openxmlformats.org/drawingml/2006/picture" xmlns:dgm="http://schemas.openxmlformats.org/drawingml/2006/diagram">
          <a:xfrm>
            <a:off x="2731149" y="3192581"/>
            <a:ext cx="1496100" cy="1411418"/>
          </a:xfrm>
          <a:prstGeom prst="rect">
            <a:avLst/>
          </a:prstGeom>
          <a:noFill/>
          <a:ln>
            <a:noFill/>
          </a:ln>
        </p:spPr>
      </p:pic>
      <p:pic>
        <p:nvPicPr>
          <p:cNvPr xmlns:c="http://schemas.openxmlformats.org/drawingml/2006/chart" xmlns:pic="http://schemas.openxmlformats.org/drawingml/2006/picture" xmlns:dgm="http://schemas.openxmlformats.org/drawingml/2006/diagram" descr="Image result for tik tok logo" id="1026"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10"/>
          <a:srcRect/>
          <a:stretch>
            <a:fillRect/>
          </a:stretch>
        </p:blipFill>
        <p:spPr xmlns:c="http://schemas.openxmlformats.org/drawingml/2006/chart" xmlns:pic="http://schemas.openxmlformats.org/drawingml/2006/picture" xmlns:dgm="http://schemas.openxmlformats.org/drawingml/2006/diagram" bwMode="auto">
          <a:xfrm>
            <a:off x="690670" y="5077522"/>
            <a:ext cx="1177204" cy="1177204"/>
          </a:xfrm>
          <a:prstGeom prst="rect">
            <a:avLst/>
          </a:prstGeom>
          <a:noFill/>
        </p:spPr>
      </p:pic>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3" name="Shape 43"/>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46036"/>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Copyright </a:t>
            </a:r>
            <a:r>
              <a:rPr b="1" lang="en" sz="3600">
                <a:solidFill>
                  <a:schemeClr val="dk1"/>
                </a:solidFill>
                <a:uFillTx/>
                <a:latin typeface="Helvetica Neue"/>
                <a:ea typeface="Helvetica Neue"/>
                <a:cs typeface="Helvetica Neue"/>
                <a:sym typeface="Helvetica Neue"/>
              </a:rPr>
              <a:t>c</a:t>
            </a:r>
            <a:r>
              <a:rPr b="1" baseline="0" cap="none" i="0" lang="en" strike="noStrike" sz="3600" u="none">
                <a:solidFill>
                  <a:schemeClr val="dk1"/>
                </a:solidFill>
                <a:uFillTx/>
                <a:latin typeface="Helvetica Neue"/>
                <a:ea typeface="Helvetica Neue"/>
                <a:cs typeface="Helvetica Neue"/>
                <a:sym typeface="Helvetica Neue"/>
              </a:rPr>
              <a:t>oncerns</a:t>
            </a:r>
          </a:p>
        </p:txBody>
      </p:sp>
      <p:sp>
        <p:nvSpPr>
          <p:cNvPr xmlns:c="http://schemas.openxmlformats.org/drawingml/2006/chart" xmlns:pic="http://schemas.openxmlformats.org/drawingml/2006/picture" xmlns:dgm="http://schemas.openxmlformats.org/drawingml/2006/diagram" id="44" name="Shape 44"/>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371600"/>
            <a:ext cx="82296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indent="-152400" lvl="0" marL="342900" marR="0" rtl="0">
              <a:lnSpc>
                <a:spcPct val="100000"/>
              </a:lnSpc>
              <a:spcBef>
                <a:spcPts val="0"/>
              </a:spcBef>
              <a:spcAft>
                <a:spcPts val="0"/>
              </a:spcAft>
              <a:buClr>
                <a:schemeClr val="dk1"/>
              </a:buClr>
              <a:buSzPct val="25000"/>
              <a:buFont typeface="Helvetica Neue"/>
              <a:buNone/>
            </a:pPr>
            <a:r>
              <a:rPr b="0" baseline="0" cap="none" i="0" lang="en" strike="noStrike" sz="2700" u="none">
                <a:solidFill>
                  <a:schemeClr val="dk1"/>
                </a:solidFill>
                <a:uFillTx/>
                <a:latin typeface="Helvetica Neue"/>
                <a:ea typeface="Helvetica Neue"/>
                <a:cs typeface="Helvetica Neue"/>
                <a:sym typeface="Helvetica Neue"/>
              </a:rPr>
              <a:t>Just because someone else posts it</a:t>
            </a:r>
            <a:r>
              <a:rPr lang="en" sz="2700">
                <a:solidFill>
                  <a:schemeClr val="dk1"/>
                </a:solidFill>
                <a:uFillTx/>
                <a:latin typeface="Helvetica Neue"/>
                <a:ea typeface="Helvetica Neue"/>
                <a:cs typeface="Helvetica Neue"/>
                <a:sym typeface="Helvetica Neue"/>
              </a:rPr>
              <a:t>,</a:t>
            </a:r>
          </a:p>
          <a:p>
            <a:pPr indent="-152400" lvl="0" marL="342900" marR="0" rtl="0">
              <a:lnSpc>
                <a:spcPct val="100000"/>
              </a:lnSpc>
              <a:spcBef>
                <a:spcPts val="600"/>
              </a:spcBef>
              <a:spcAft>
                <a:spcPts val="0"/>
              </a:spcAft>
              <a:buClr>
                <a:schemeClr val="dk1"/>
              </a:buClr>
              <a:buSzPct val="25000"/>
              <a:buFont typeface="Helvetica Neue"/>
              <a:buNone/>
            </a:pPr>
            <a:r>
              <a:rPr b="0" baseline="0" cap="none" i="0" lang="en" strike="noStrike" sz="2700" u="none">
                <a:solidFill>
                  <a:schemeClr val="dk1"/>
                </a:solidFill>
                <a:uFillTx/>
                <a:latin typeface="Helvetica Neue"/>
                <a:ea typeface="Helvetica Neue"/>
                <a:cs typeface="Helvetica Neue"/>
                <a:sym typeface="Helvetica Neue"/>
              </a:rPr>
              <a:t>doesn’t make it </a:t>
            </a:r>
            <a:r>
              <a:rPr b="0" baseline="0" cap="none" i="1" lang="en" strike="noStrike" sz="2700" u="none">
                <a:solidFill>
                  <a:schemeClr val="dk1"/>
                </a:solidFill>
                <a:uFillTx/>
                <a:latin typeface="Helvetica Neue"/>
                <a:ea typeface="Helvetica Neue"/>
                <a:cs typeface="Helvetica Neue"/>
                <a:sym typeface="Helvetica Neue"/>
              </a:rPr>
              <a:t>copyright free.</a:t>
            </a:r>
          </a:p>
          <a:p>
            <a:pPr indent="-152400" lvl="0" marL="342900" marR="0" rtl="0">
              <a:lnSpc>
                <a:spcPct val="100000"/>
              </a:lnSpc>
              <a:spcBef>
                <a:spcPts val="600"/>
              </a:spcBef>
              <a:spcAft>
                <a:spcPts val="0"/>
              </a:spcAft>
              <a:buClr>
                <a:schemeClr val="dk1"/>
              </a:buClr>
              <a:buFont typeface="Arial"/>
              <a:buNone/>
            </a:pPr>
            <a:endParaRPr b="0" baseline="0" cap="none" i="1" strike="noStrike" sz="2700" u="none">
              <a:solidFill>
                <a:schemeClr val="dk1"/>
              </a:solidFill>
              <a:uFillTx/>
              <a:latin typeface="Helvetica Neue"/>
              <a:ea typeface="Helvetica Neue"/>
              <a:cs typeface="Helvetica Neue"/>
              <a:sym typeface="Helvetica Neue"/>
            </a:endParaRPr>
          </a:p>
          <a:p>
            <a:pPr indent="-152400" lvl="0" marL="342900" marR="0" rtl="0">
              <a:lnSpc>
                <a:spcPct val="100000"/>
              </a:lnSpc>
              <a:spcBef>
                <a:spcPts val="600"/>
              </a:spcBef>
              <a:spcAft>
                <a:spcPts val="0"/>
              </a:spcAft>
              <a:buClr>
                <a:schemeClr val="dk1"/>
              </a:buClr>
              <a:buSzPct val="25000"/>
              <a:buFont typeface="Helvetica Neue"/>
              <a:buNone/>
            </a:pPr>
            <a:r>
              <a:rPr b="0" baseline="0" cap="none" i="0" lang="en" strike="noStrike" sz="2700" u="none">
                <a:solidFill>
                  <a:schemeClr val="dk1"/>
                </a:solidFill>
                <a:uFillTx/>
                <a:latin typeface="Helvetica Neue"/>
                <a:ea typeface="Helvetica Neue"/>
                <a:cs typeface="Helvetica Neue"/>
                <a:sym typeface="Helvetica Neue"/>
              </a:rPr>
              <a:t>Journalists must still be aware of copyright law.</a:t>
            </a:r>
          </a:p>
          <a:p>
            <a:pPr indent="-152400" lvl="0" marL="342900" marR="0" rtl="0">
              <a:lnSpc>
                <a:spcPct val="100000"/>
              </a:lnSpc>
              <a:spcBef>
                <a:spcPts val="600"/>
              </a:spcBef>
              <a:spcAft>
                <a:spcPts val="0"/>
              </a:spcAft>
              <a:buClr>
                <a:schemeClr val="dk1"/>
              </a:buClr>
              <a:buFont typeface="Arial"/>
              <a:buNone/>
            </a:pPr>
            <a:endParaRPr b="0" baseline="0" cap="none" i="0" strike="noStrike" sz="2700" u="none">
              <a:solidFill>
                <a:schemeClr val="dk1"/>
              </a:solidFill>
              <a:uFillTx/>
              <a:latin typeface="Helvetica Neue"/>
              <a:ea typeface="Helvetica Neue"/>
              <a:cs typeface="Helvetica Neue"/>
              <a:sym typeface="Helvetica Neue"/>
            </a:endParaRPr>
          </a:p>
          <a:p>
            <a:pPr indent="-152400" lvl="0" marL="342900" marR="0" rtl="0">
              <a:lnSpc>
                <a:spcPct val="100000"/>
              </a:lnSpc>
              <a:spcBef>
                <a:spcPts val="600"/>
              </a:spcBef>
              <a:spcAft>
                <a:spcPts val="0"/>
              </a:spcAft>
              <a:buClr>
                <a:schemeClr val="dk1"/>
              </a:buClr>
              <a:buSzPct val="25000"/>
              <a:buFont typeface="Helvetica Neue"/>
              <a:buNone/>
            </a:pPr>
            <a:r>
              <a:rPr b="0" baseline="0" cap="none" i="0" lang="en" strike="noStrike" sz="2700" u="none">
                <a:solidFill>
                  <a:schemeClr val="dk1"/>
                </a:solidFill>
                <a:uFillTx/>
                <a:latin typeface="Helvetica Neue"/>
                <a:ea typeface="Helvetica Neue"/>
                <a:cs typeface="Helvetica Neue"/>
                <a:sym typeface="Helvetica Neue"/>
              </a:rPr>
              <a:t>For example,</a:t>
            </a:r>
          </a:p>
          <a:p>
            <a:pPr indent="-152400" lvl="0" marL="342900" marR="0" rtl="0">
              <a:lnSpc>
                <a:spcPct val="100000"/>
              </a:lnSpc>
              <a:spcBef>
                <a:spcPts val="600"/>
              </a:spcBef>
              <a:spcAft>
                <a:spcPts val="0"/>
              </a:spcAft>
              <a:buClr>
                <a:schemeClr val="dk1"/>
              </a:buClr>
              <a:buSzPct val="25000"/>
              <a:buFont typeface="Helvetica Neue"/>
              <a:buNone/>
            </a:pPr>
            <a:r>
              <a:rPr b="0" baseline="0" cap="none" i="1" lang="en" strike="noStrike" sz="2700" u="none">
                <a:solidFill>
                  <a:schemeClr val="dk1"/>
                </a:solidFill>
                <a:uFillTx/>
                <a:latin typeface="Helvetica Neue"/>
                <a:ea typeface="Helvetica Neue"/>
                <a:cs typeface="Helvetica Neue"/>
                <a:sym typeface="Helvetica Neue"/>
              </a:rPr>
              <a:t>Pinterest’s</a:t>
            </a:r>
            <a:r>
              <a:rPr b="0" baseline="0" cap="none" i="0" lang="en" strike="noStrike" sz="2700" u="none">
                <a:solidFill>
                  <a:schemeClr val="dk1"/>
                </a:solidFill>
                <a:uFillTx/>
                <a:latin typeface="Helvetica Neue"/>
                <a:ea typeface="Helvetica Neue"/>
                <a:cs typeface="Helvetica Neue"/>
                <a:sym typeface="Helvetica Neue"/>
              </a:rPr>
              <a:t> policy:</a:t>
            </a:r>
          </a:p>
          <a:p>
            <a:pPr indent="-152400" lvl="0" marL="342900" marR="0" rtl="0">
              <a:lnSpc>
                <a:spcPct val="100000"/>
              </a:lnSpc>
              <a:spcBef>
                <a:spcPts val="600"/>
              </a:spcBef>
              <a:spcAft>
                <a:spcPts val="0"/>
              </a:spcAft>
              <a:buClr>
                <a:schemeClr val="dk1"/>
              </a:buClr>
              <a:buFont typeface="Arial"/>
              <a:buNone/>
            </a:pPr>
            <a:endParaRPr b="0" baseline="0" cap="none" i="0" strike="noStrike" sz="2700" u="none">
              <a:solidFill>
                <a:schemeClr val="dk1"/>
              </a:solidFill>
              <a:uFillTx/>
              <a:latin typeface="Helvetica Neue"/>
              <a:ea typeface="Helvetica Neue"/>
              <a:cs typeface="Helvetica Neue"/>
              <a:sym typeface="Helvetica Neue"/>
            </a:endParaRPr>
          </a:p>
          <a:p>
            <a:pPr indent="-152400" lvl="0" marL="342900" marR="0" rtl="0">
              <a:lnSpc>
                <a:spcPct val="100000"/>
              </a:lnSpc>
              <a:spcBef>
                <a:spcPts val="600"/>
              </a:spcBef>
              <a:spcAft>
                <a:spcPts val="0"/>
              </a:spcAft>
              <a:buClr>
                <a:schemeClr val="dk1"/>
              </a:buClr>
              <a:buSzPct val="25000"/>
              <a:buFont typeface="Helvetica Neue"/>
              <a:buNone/>
            </a:pPr>
            <a:r>
              <a:rPr b="0" baseline="0" cap="none" i="0" lang="en" strike="noStrike" sz="2700" u="none">
                <a:solidFill>
                  <a:schemeClr val="dk1"/>
                </a:solidFill>
                <a:uFillTx/>
                <a:latin typeface="Helvetica Neue"/>
                <a:ea typeface="Helvetica Neue"/>
                <a:cs typeface="Helvetica Neue"/>
                <a:sym typeface="Helvetica Neue"/>
              </a:rPr>
              <a:t>That means </a:t>
            </a:r>
            <a:r>
              <a:rPr b="0" baseline="0" cap="none" i="0" lang="en" strike="noStrike" sz="2700" u="sng">
                <a:solidFill>
                  <a:srgbClr val="CC0000"/>
                </a:solidFill>
                <a:uFillTx/>
                <a:latin typeface="Helvetica Neue"/>
                <a:ea typeface="Helvetica Neue"/>
                <a:cs typeface="Helvetica Neue"/>
                <a:sym typeface="Helvetica Neue"/>
              </a:rPr>
              <a:t>you</a:t>
            </a:r>
            <a:r>
              <a:rPr b="0" baseline="0" cap="none" i="0" lang="en" strike="noStrike" sz="2700" u="none">
                <a:solidFill>
                  <a:schemeClr val="dk1"/>
                </a:solidFill>
                <a:uFillTx/>
                <a:latin typeface="Helvetica Neue"/>
                <a:ea typeface="Helvetica Neue"/>
                <a:cs typeface="Helvetica Neue"/>
                <a:sym typeface="Helvetica Neue"/>
              </a:rPr>
              <a:t> are legally liable, not them.</a:t>
            </a:r>
          </a:p>
        </p:txBody>
      </p:sp>
      <p:sp>
        <p:nvSpPr>
          <p:cNvPr xmlns:c="http://schemas.openxmlformats.org/drawingml/2006/chart" xmlns:pic="http://schemas.openxmlformats.org/drawingml/2006/picture" xmlns:dgm="http://schemas.openxmlformats.org/drawingml/2006/diagram" id="45" name="Shape 4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721101" y="3607385"/>
            <a:ext cx="5187700" cy="1716600"/>
          </a:xfrm>
          <a:prstGeom prst="rect">
            <a:avLst/>
          </a:prstGeom>
          <a:noFill/>
          <a:ln cap="flat" w="9525">
            <a:solidFill>
              <a:srgbClr val="818181"/>
            </a:solidFill>
            <a:prstDash val="solid"/>
            <a:round/>
            <a:headEnd len="med" type="none" w="med"/>
            <a:tailEnd len="med" type="none" w="med"/>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lnSpc>
                <a:spcPct val="100000"/>
              </a:lnSpc>
              <a:spcBef>
                <a:spcPts val="0"/>
              </a:spcBef>
              <a:spcAft>
                <a:spcPts val="0"/>
              </a:spcAft>
              <a:buClr>
                <a:srgbClr val="000033"/>
              </a:buClr>
              <a:buSzPct val="25000"/>
              <a:buFont typeface="Arial"/>
              <a:buNone/>
            </a:pPr>
            <a:r>
              <a:rPr b="1" baseline="0" cap="none" i="1" lang="en" strike="noStrike" sz="1600" u="none">
                <a:solidFill>
                  <a:srgbClr val="000033"/>
                </a:solidFill>
                <a:uFillTx/>
                <a:latin typeface="Arial"/>
                <a:ea typeface="Arial"/>
                <a:cs typeface="Arial"/>
                <a:sym typeface="Arial"/>
              </a:rPr>
              <a:t>“Your Content.</a:t>
            </a:r>
            <a:r>
              <a:rPr b="0" baseline="0" cap="none" i="1" lang="en" strike="noStrike" sz="1600" u="none">
                <a:solidFill>
                  <a:srgbClr val="000033"/>
                </a:solidFill>
                <a:uFillTx/>
                <a:latin typeface="Arial"/>
                <a:ea typeface="Arial"/>
                <a:cs typeface="Arial"/>
                <a:sym typeface="Arial"/>
              </a:rPr>
              <a:t> Pinterest allows you to post content, including photos, comments and other materials. Anything that you post or otherwise make available on our Products is referred to as “User Content.” You retain all rights in, and are solely responsible for, the User Content you post to Pinterest.”</a:t>
            </a:r>
          </a:p>
        </p:txBody>
      </p:sp>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4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0" name="Shape 50"/>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Smartphones </a:t>
            </a:r>
            <a:r>
              <a:rPr b="1" lang="en" sz="3600">
                <a:solidFill>
                  <a:schemeClr val="dk1"/>
                </a:solidFill>
                <a:uFillTx/>
                <a:latin typeface="Helvetica Neue"/>
                <a:ea typeface="Helvetica Neue"/>
                <a:cs typeface="Helvetica Neue"/>
                <a:sym typeface="Helvetica Neue"/>
              </a:rPr>
              <a:t>and</a:t>
            </a:r>
            <a:r>
              <a:rPr b="1" baseline="0" cap="none" i="0" lang="en" strike="noStrike" sz="3600" u="none">
                <a:solidFill>
                  <a:schemeClr val="dk1"/>
                </a:solidFill>
                <a:uFillTx/>
                <a:latin typeface="Helvetica Neue"/>
                <a:ea typeface="Helvetica Neue"/>
                <a:cs typeface="Helvetica Neue"/>
                <a:sym typeface="Helvetica Neue"/>
              </a:rPr>
              <a:t> </a:t>
            </a:r>
            <a:r>
              <a:rPr b="1" lang="en" sz="3600">
                <a:solidFill>
                  <a:schemeClr val="dk1"/>
                </a:solidFill>
                <a:uFillTx/>
                <a:latin typeface="Helvetica Neue"/>
                <a:ea typeface="Helvetica Neue"/>
                <a:cs typeface="Helvetica Neue"/>
                <a:sym typeface="Helvetica Neue"/>
              </a:rPr>
              <a:t>p</a:t>
            </a:r>
            <a:r>
              <a:rPr b="1" baseline="0" cap="none" i="0" lang="en" strike="noStrike" sz="3600" u="none">
                <a:solidFill>
                  <a:schemeClr val="dk1"/>
                </a:solidFill>
                <a:uFillTx/>
                <a:latin typeface="Helvetica Neue"/>
                <a:ea typeface="Helvetica Neue"/>
                <a:cs typeface="Helvetica Neue"/>
                <a:sym typeface="Helvetica Neue"/>
              </a:rPr>
              <a:t>hotography</a:t>
            </a:r>
          </a:p>
        </p:txBody>
      </p:sp>
      <p:sp>
        <p:nvSpPr>
          <p:cNvPr xmlns:c="http://schemas.openxmlformats.org/drawingml/2006/chart" xmlns:pic="http://schemas.openxmlformats.org/drawingml/2006/picture" xmlns:dgm="http://schemas.openxmlformats.org/drawingml/2006/diagram" id="51" name="Shape 51"/>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82296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i="0" lang="en" strike="noStrike" sz="3000" u="none">
                <a:solidFill>
                  <a:schemeClr val="dk1"/>
                </a:solidFill>
                <a:uFillTx/>
                <a:latin typeface="Helvetica Neue"/>
                <a:ea typeface="Helvetica Neue"/>
                <a:cs typeface="Helvetica Neue"/>
                <a:sym typeface="Helvetica Neue"/>
              </a:rPr>
              <a:t>The ability to take photos and upload digital content on the go has dramatically changed the face of journalism.</a:t>
            </a: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SzPct val="25000"/>
              <a:buFont typeface="Helvetica Neue"/>
              <a:buNone/>
            </a:pPr>
            <a:r>
              <a:rPr b="0" baseline="0" cap="none" i="0" lang="en" strike="noStrike" sz="3000" u="none">
                <a:solidFill>
                  <a:schemeClr val="dk1"/>
                </a:solidFill>
                <a:uFillTx/>
                <a:latin typeface="Helvetica Neue"/>
                <a:ea typeface="Helvetica Neue"/>
                <a:cs typeface="Helvetica Neue"/>
                <a:sym typeface="Helvetica Neue"/>
              </a:rPr>
              <a:t>Smartphones are now used to:</a:t>
            </a:r>
          </a:p>
          <a:p>
            <a:pPr algn="l" indent="-152400" lvl="0" marL="342900" marR="0" rtl="0">
              <a:lnSpc>
                <a:spcPct val="100000"/>
              </a:lnSpc>
              <a:spcBef>
                <a:spcPts val="600"/>
              </a:spcBef>
              <a:spcAft>
                <a:spcPts val="0"/>
              </a:spcAft>
              <a:buClr>
                <a:schemeClr val="dk1"/>
              </a:buClr>
              <a:buSzPct val="25000"/>
              <a:buFont typeface="Helvetica Neue"/>
              <a:buNone/>
            </a:pPr>
            <a:r>
              <a:rPr lang="en" sz="3000">
                <a:solidFill>
                  <a:schemeClr val="dk1"/>
                </a:solidFill>
                <a:uFillTx/>
                <a:latin typeface="Helvetica Neue"/>
                <a:ea typeface="Helvetica Neue"/>
                <a:cs typeface="Helvetica Neue"/>
                <a:sym typeface="Helvetica Neue"/>
              </a:rPr>
              <a:t>•</a:t>
            </a:r>
            <a:r>
              <a:rPr b="0" baseline="0" cap="none" i="0" lang="en" strike="noStrike" sz="3000" u="none">
                <a:solidFill>
                  <a:schemeClr val="dk1"/>
                </a:solidFill>
                <a:uFillTx/>
                <a:latin typeface="Helvetica Neue"/>
                <a:ea typeface="Helvetica Neue"/>
                <a:cs typeface="Helvetica Neue"/>
                <a:sym typeface="Helvetica Neue"/>
              </a:rPr>
              <a:t> </a:t>
            </a:r>
            <a:r>
              <a:rPr lang="en" sz="3000">
                <a:solidFill>
                  <a:schemeClr val="dk1"/>
                </a:solidFill>
                <a:uFillTx/>
                <a:latin typeface="Helvetica Neue"/>
                <a:ea typeface="Helvetica Neue"/>
                <a:cs typeface="Helvetica Neue"/>
                <a:sym typeface="Helvetica Neue"/>
              </a:rPr>
              <a:t>u</a:t>
            </a:r>
            <a:r>
              <a:rPr b="0" baseline="0" cap="none" i="0" lang="en" strike="noStrike" sz="3000" u="none">
                <a:solidFill>
                  <a:schemeClr val="dk1"/>
                </a:solidFill>
                <a:uFillTx/>
                <a:latin typeface="Helvetica Neue"/>
                <a:ea typeface="Helvetica Neue"/>
                <a:cs typeface="Helvetica Neue"/>
                <a:sym typeface="Helvetica Neue"/>
              </a:rPr>
              <a:t>pdate social media accounts</a:t>
            </a:r>
          </a:p>
          <a:p>
            <a:pPr algn="l" indent="-152400" lvl="0" marL="342900" marR="0" rtl="0">
              <a:lnSpc>
                <a:spcPct val="100000"/>
              </a:lnSpc>
              <a:spcBef>
                <a:spcPts val="600"/>
              </a:spcBef>
              <a:spcAft>
                <a:spcPts val="0"/>
              </a:spcAft>
              <a:buClr>
                <a:schemeClr val="dk1"/>
              </a:buClr>
              <a:buSzPct val="25000"/>
              <a:buFont typeface="Helvetica Neue"/>
              <a:buNone/>
            </a:pPr>
            <a:r>
              <a:rPr lang="en" sz="3000">
                <a:solidFill>
                  <a:schemeClr val="dk1"/>
                </a:solidFill>
                <a:uFillTx/>
                <a:latin typeface="Helvetica Neue"/>
                <a:ea typeface="Helvetica Neue"/>
                <a:cs typeface="Helvetica Neue"/>
                <a:sym typeface="Helvetica Neue"/>
              </a:rPr>
              <a:t>•</a:t>
            </a:r>
            <a:r>
              <a:rPr b="0" baseline="0" cap="none" i="0" lang="en" strike="noStrike" sz="3000" u="none">
                <a:solidFill>
                  <a:schemeClr val="dk1"/>
                </a:solidFill>
                <a:uFillTx/>
                <a:latin typeface="Helvetica Neue"/>
                <a:ea typeface="Helvetica Neue"/>
                <a:cs typeface="Helvetica Neue"/>
                <a:sym typeface="Helvetica Neue"/>
              </a:rPr>
              <a:t> </a:t>
            </a:r>
            <a:r>
              <a:rPr lang="en" sz="3000">
                <a:solidFill>
                  <a:schemeClr val="dk1"/>
                </a:solidFill>
                <a:uFillTx/>
                <a:latin typeface="Helvetica Neue"/>
                <a:ea typeface="Helvetica Neue"/>
                <a:cs typeface="Helvetica Neue"/>
                <a:sym typeface="Helvetica Neue"/>
              </a:rPr>
              <a:t>t</a:t>
            </a:r>
            <a:r>
              <a:rPr b="0" baseline="0" cap="none" i="0" lang="en" strike="noStrike" sz="3000" u="none">
                <a:solidFill>
                  <a:schemeClr val="dk1"/>
                </a:solidFill>
                <a:uFillTx/>
                <a:latin typeface="Helvetica Neue"/>
                <a:ea typeface="Helvetica Neue"/>
                <a:cs typeface="Helvetica Neue"/>
                <a:sym typeface="Helvetica Neue"/>
              </a:rPr>
              <a:t>ake photos </a:t>
            </a:r>
            <a:r>
              <a:rPr lang="en" sz="3000">
                <a:solidFill>
                  <a:schemeClr val="dk1"/>
                </a:solidFill>
                <a:uFillTx/>
                <a:latin typeface="Helvetica Neue"/>
                <a:ea typeface="Helvetica Neue"/>
                <a:cs typeface="Helvetica Neue"/>
                <a:sym typeface="Helvetica Neue"/>
              </a:rPr>
              <a:t>and</a:t>
            </a:r>
            <a:r>
              <a:rPr b="0" baseline="0" cap="none" i="0" lang="en" strike="noStrike" sz="3000" u="none">
                <a:solidFill>
                  <a:schemeClr val="dk1"/>
                </a:solidFill>
                <a:uFillTx/>
                <a:latin typeface="Helvetica Neue"/>
                <a:ea typeface="Helvetica Neue"/>
                <a:cs typeface="Helvetica Neue"/>
                <a:sym typeface="Helvetica Neue"/>
              </a:rPr>
              <a:t> upload instantly</a:t>
            </a:r>
          </a:p>
          <a:p>
            <a:pPr algn="l" indent="-152400" lvl="0" marL="342900" marR="0" rtl="0">
              <a:lnSpc>
                <a:spcPct val="100000"/>
              </a:lnSpc>
              <a:spcBef>
                <a:spcPts val="600"/>
              </a:spcBef>
              <a:spcAft>
                <a:spcPts val="0"/>
              </a:spcAft>
              <a:buClr>
                <a:schemeClr val="dk1"/>
              </a:buClr>
              <a:buSzPct val="25000"/>
              <a:buFont typeface="Helvetica Neue"/>
              <a:buNone/>
            </a:pPr>
            <a:r>
              <a:rPr lang="en" sz="3000">
                <a:solidFill>
                  <a:schemeClr val="dk1"/>
                </a:solidFill>
                <a:uFillTx/>
                <a:latin typeface="Helvetica Neue"/>
                <a:ea typeface="Helvetica Neue"/>
                <a:cs typeface="Helvetica Neue"/>
                <a:sym typeface="Helvetica Neue"/>
              </a:rPr>
              <a:t>•</a:t>
            </a:r>
            <a:r>
              <a:rPr b="0" baseline="0" cap="none" i="0" lang="en" strike="noStrike" sz="3000" u="none">
                <a:solidFill>
                  <a:schemeClr val="dk1"/>
                </a:solidFill>
                <a:uFillTx/>
                <a:latin typeface="Helvetica Neue"/>
                <a:ea typeface="Helvetica Neue"/>
                <a:cs typeface="Helvetica Neue"/>
                <a:sym typeface="Helvetica Neue"/>
              </a:rPr>
              <a:t> </a:t>
            </a:r>
            <a:r>
              <a:rPr lang="en" sz="3000">
                <a:solidFill>
                  <a:schemeClr val="dk1"/>
                </a:solidFill>
                <a:uFillTx/>
                <a:latin typeface="Helvetica Neue"/>
                <a:ea typeface="Helvetica Neue"/>
                <a:cs typeface="Helvetica Neue"/>
                <a:sym typeface="Helvetica Neue"/>
              </a:rPr>
              <a:t>a</a:t>
            </a:r>
            <a:r>
              <a:rPr b="0" baseline="0" cap="none" i="0" lang="en" strike="noStrike" sz="3000" u="none">
                <a:solidFill>
                  <a:schemeClr val="dk1"/>
                </a:solidFill>
                <a:uFillTx/>
                <a:latin typeface="Helvetica Neue"/>
                <a:ea typeface="Helvetica Neue"/>
                <a:cs typeface="Helvetica Neue"/>
                <a:sym typeface="Helvetica Neue"/>
              </a:rPr>
              <a:t>ccess mobile versions of websites</a:t>
            </a:r>
          </a:p>
        </p:txBody>
      </p:sp>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5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6" name="Shape 56"/>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Case </a:t>
            </a:r>
            <a:r>
              <a:rPr b="1" lang="en" sz="3600">
                <a:solidFill>
                  <a:schemeClr val="dk1"/>
                </a:solidFill>
                <a:uFillTx/>
                <a:latin typeface="Helvetica Neue"/>
                <a:ea typeface="Helvetica Neue"/>
                <a:cs typeface="Helvetica Neue"/>
                <a:sym typeface="Helvetica Neue"/>
              </a:rPr>
              <a:t>s</a:t>
            </a:r>
            <a:r>
              <a:rPr b="1" baseline="0" cap="none" i="0" lang="en" strike="noStrike" sz="3600" u="none">
                <a:solidFill>
                  <a:schemeClr val="dk1"/>
                </a:solidFill>
                <a:uFillTx/>
                <a:latin typeface="Helvetica Neue"/>
                <a:ea typeface="Helvetica Neue"/>
                <a:cs typeface="Helvetica Neue"/>
                <a:sym typeface="Helvetica Neue"/>
              </a:rPr>
              <a:t>tudy: Chicago Sun Times</a:t>
            </a:r>
          </a:p>
        </p:txBody>
      </p:sp>
      <p:sp>
        <p:nvSpPr>
          <p:cNvPr xmlns:c="http://schemas.openxmlformats.org/drawingml/2006/chart" xmlns:pic="http://schemas.openxmlformats.org/drawingml/2006/picture" xmlns:dgm="http://schemas.openxmlformats.org/drawingml/2006/diagram" id="57" name="Shape 57"/>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82296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152400" lvl="0" marL="342900" marR="0" rtl="0">
              <a:lnSpc>
                <a:spcPct val="100000"/>
              </a:lnSpc>
              <a:spcBef>
                <a:spcPts val="0"/>
              </a:spcBef>
              <a:spcAft>
                <a:spcPts val="0"/>
              </a:spcAft>
              <a:buClr>
                <a:schemeClr val="dk1"/>
              </a:buClr>
              <a:buSzPct val="25000"/>
              <a:buFont typeface="Helvetica Neue"/>
              <a:buNone/>
            </a:pPr>
            <a:r>
              <a:rPr b="0" baseline="0" cap="none" i="0" lang="en" strike="noStrike" sz="3000" u="none">
                <a:solidFill>
                  <a:schemeClr val="dk1"/>
                </a:solidFill>
                <a:uFillTx/>
                <a:latin typeface="Helvetica Neue"/>
                <a:ea typeface="Helvetica Neue"/>
                <a:cs typeface="Helvetica Neue"/>
                <a:sym typeface="Helvetica Neue"/>
              </a:rPr>
              <a:t>In May 2013, the Chicago Sun Times laid off its entire photography staff. In its place, they gave iPhones to all its reporters and trained them in using the phones to take pictures effectively.</a:t>
            </a:r>
          </a:p>
          <a:p>
            <a:pPr algn="l" indent="-152400" lvl="0" marL="342900" marR="0" rtl="0">
              <a:lnSpc>
                <a:spcPct val="100000"/>
              </a:lnSpc>
              <a:spcBef>
                <a:spcPts val="600"/>
              </a:spcBef>
              <a:spcAft>
                <a:spcPts val="0"/>
              </a:spcAft>
              <a:buClr>
                <a:schemeClr val="dk1"/>
              </a:buClr>
              <a:buFont typeface="Arial"/>
              <a:buNone/>
            </a:pPr>
            <a:endParaRPr b="0" baseline="0" cap="none" i="0" strike="noStrike" sz="3000" u="none">
              <a:solidFill>
                <a:schemeClr val="dk1"/>
              </a:solidFill>
              <a:uFillTx/>
              <a:latin typeface="Helvetica Neue"/>
              <a:ea typeface="Helvetica Neue"/>
              <a:cs typeface="Helvetica Neue"/>
              <a:sym typeface="Helvetica Neue"/>
            </a:endParaRPr>
          </a:p>
          <a:p>
            <a:pPr algn="l" indent="-152400" lvl="0" marL="342900" marR="0" rtl="0">
              <a:lnSpc>
                <a:spcPct val="100000"/>
              </a:lnSpc>
              <a:spcBef>
                <a:spcPts val="600"/>
              </a:spcBef>
              <a:spcAft>
                <a:spcPts val="0"/>
              </a:spcAft>
              <a:buClr>
                <a:schemeClr val="dk1"/>
              </a:buClr>
              <a:buSzPct val="25000"/>
              <a:buFont typeface="Helvetica Neue"/>
              <a:buNone/>
            </a:pPr>
            <a:r>
              <a:rPr b="0" baseline="0" cap="none" i="0" lang="en" strike="noStrike" sz="3000" u="none">
                <a:solidFill>
                  <a:schemeClr val="dk1"/>
                </a:solidFill>
                <a:uFillTx/>
                <a:latin typeface="Helvetica Neue"/>
                <a:ea typeface="Helvetica Neue"/>
                <a:cs typeface="Helvetica Neue"/>
                <a:sym typeface="Helvetica Neue"/>
              </a:rPr>
              <a:t>The newspaper received criticism from across the country from people saying the decision would destroy the quality of images published.</a:t>
            </a:r>
          </a:p>
        </p:txBody>
      </p:sp>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2" name="Shape 62"/>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45"/>
            <a:ext cx="8229600" cy="809098"/>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Case Study: Chicago Sun Times</a:t>
            </a:r>
          </a:p>
        </p:txBody>
      </p:sp>
      <p:sp>
        <p:nvSpPr>
          <p:cNvPr xmlns:c="http://schemas.openxmlformats.org/drawingml/2006/chart" xmlns:pic="http://schemas.openxmlformats.org/drawingml/2006/picture" xmlns:dgm="http://schemas.openxmlformats.org/drawingml/2006/diagram" id="63" name="Shape 6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05225" y="1083750"/>
            <a:ext cx="7957800" cy="517499"/>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ctr" indent="0" lvl="0" marL="0" marR="0" rtl="0">
              <a:lnSpc>
                <a:spcPct val="100000"/>
              </a:lnSpc>
              <a:spcBef>
                <a:spcPts val="0"/>
              </a:spcBef>
              <a:spcAft>
                <a:spcPts val="0"/>
              </a:spcAft>
              <a:buClr>
                <a:srgbClr val="000000"/>
              </a:buClr>
              <a:buSzPct val="25000"/>
              <a:buFont typeface="Helvetica Neue"/>
              <a:buNone/>
            </a:pPr>
            <a:r>
              <a:rPr b="0" baseline="0" cap="none" i="1" lang="en" strike="noStrike" sz="2000" u="none">
                <a:solidFill>
                  <a:srgbClr val="000000"/>
                </a:solidFill>
                <a:uFillTx/>
                <a:latin typeface="Helvetica Neue"/>
                <a:ea typeface="Helvetica Neue"/>
                <a:cs typeface="Helvetica Neue"/>
                <a:sym typeface="Helvetica Neue"/>
              </a:rPr>
              <a:t>Compare these two newspapers front pages from June 26, 2013</a:t>
            </a:r>
          </a:p>
        </p:txBody>
      </p:sp>
      <p:pic>
        <p:nvPicPr>
          <p:cNvPr xmlns:c="http://schemas.openxmlformats.org/drawingml/2006/chart" xmlns:pic="http://schemas.openxmlformats.org/drawingml/2006/picture" xmlns:dgm="http://schemas.openxmlformats.org/drawingml/2006/diagram" id="64" name="Shape 64"/>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3"/>
          <a:srcRect/>
          <a:stretch/>
        </p:blipFill>
        <p:spPr xmlns:c="http://schemas.openxmlformats.org/drawingml/2006/chart" xmlns:pic="http://schemas.openxmlformats.org/drawingml/2006/picture" xmlns:dgm="http://schemas.openxmlformats.org/drawingml/2006/diagram">
          <a:xfrm>
            <a:off x="1316598" y="1734350"/>
            <a:ext cx="6356600" cy="4878524"/>
          </a:xfrm>
          <a:prstGeom prst="rect">
            <a:avLst/>
          </a:prstGeom>
          <a:noFill/>
          <a:ln>
            <a:noFill/>
          </a:ln>
        </p:spPr>
      </p:pic>
      <p:sp>
        <p:nvSpPr>
          <p:cNvPr xmlns:c="http://schemas.openxmlformats.org/drawingml/2006/chart" xmlns:pic="http://schemas.openxmlformats.org/drawingml/2006/picture" xmlns:dgm="http://schemas.openxmlformats.org/drawingml/2006/diagram" id="65" name="Shape 6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062625" y="5952225"/>
            <a:ext cx="3488399" cy="3396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lnSpc>
                <a:spcPct val="100000"/>
              </a:lnSpc>
              <a:spcBef>
                <a:spcPts val="0"/>
              </a:spcBef>
              <a:spcAft>
                <a:spcPts val="0"/>
              </a:spcAft>
              <a:buClr>
                <a:srgbClr val="000000"/>
              </a:buClr>
              <a:buSzPct val="25000"/>
              <a:buFont typeface="Arial"/>
              <a:buNone/>
            </a:pPr>
            <a:r>
              <a:rPr b="0" baseline="0" cap="none" i="0" lang="en" strike="noStrike" sz="1400" u="none">
                <a:solidFill>
                  <a:srgbClr val="000000"/>
                </a:solidFill>
                <a:uFillTx/>
                <a:latin typeface="Arial"/>
                <a:ea typeface="Arial"/>
                <a:cs typeface="Arial"/>
                <a:sym typeface="Arial"/>
              </a:rPr>
              <a:t>(Huffington Post, June 27, 2013)</a:t>
            </a:r>
          </a:p>
        </p:txBody>
      </p:sp>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6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0" name="Shape 70"/>
          <p:cNvSpPr xmlns:c="http://schemas.openxmlformats.org/drawingml/2006/chart" xmlns:pic="http://schemas.openxmlformats.org/drawingml/2006/picture" xmlns:dgm="http://schemas.openxmlformats.org/drawingml/2006/diagram" txBox="1">
            <a:spLocks noGrp="1"/>
          </p:cNvSpPr>
          <p:nvPr>
            <p:ph type="title"/>
          </p:nvPr>
        </p:nvSpPr>
        <p:spPr xmlns:c="http://schemas.openxmlformats.org/drawingml/2006/chart" xmlns:pic="http://schemas.openxmlformats.org/drawingml/2006/picture" xmlns:dgm="http://schemas.openxmlformats.org/drawingml/2006/diagram">
          <a:xfrm>
            <a:off x="457200" y="274637"/>
            <a:ext cx="8229600" cy="1143000"/>
          </a:xfrm>
          <a:prstGeom prst="rect">
            <a:avLst/>
          </a:prstGeom>
          <a:noFill/>
          <a:ln>
            <a:noFill/>
          </a:ln>
        </p:spPr>
        <p:txBody xmlns:c="http://schemas.openxmlformats.org/drawingml/2006/chart" xmlns:pic="http://schemas.openxmlformats.org/drawingml/2006/picture" xmlns:dgm="http://schemas.openxmlformats.org/drawingml/2006/diagram">
          <a:bodyPr anchor="b" anchorCtr="0" bIns="91425" lIns="91425" rIns="91425" tIns="91425">
            <a:noAutofit/>
          </a:bodyPr>
          <a:lstStyle/>
          <a:p>
            <a:pPr algn="l" indent="0" lvl="0" marL="0" marR="0" rtl="0">
              <a:lnSpc>
                <a:spcPct val="100000"/>
              </a:lnSpc>
              <a:spcBef>
                <a:spcPts val="0"/>
              </a:spcBef>
              <a:spcAft>
                <a:spcPts val="0"/>
              </a:spcAft>
              <a:buClr>
                <a:schemeClr val="dk1"/>
              </a:buClr>
              <a:buSzPct val="25000"/>
              <a:buFont typeface="Helvetica Neue"/>
              <a:buNone/>
            </a:pPr>
            <a:r>
              <a:rPr b="1" baseline="0" cap="none" i="0" lang="en" strike="noStrike" sz="3600" u="none">
                <a:solidFill>
                  <a:schemeClr val="dk1"/>
                </a:solidFill>
                <a:uFillTx/>
                <a:latin typeface="Helvetica Neue"/>
                <a:ea typeface="Helvetica Neue"/>
                <a:cs typeface="Helvetica Neue"/>
                <a:sym typeface="Helvetica Neue"/>
              </a:rPr>
              <a:t>A note about resolution/image size</a:t>
            </a:r>
          </a:p>
        </p:txBody>
      </p:sp>
      <p:sp>
        <p:nvSpPr>
          <p:cNvPr xmlns:c="http://schemas.openxmlformats.org/drawingml/2006/chart" xmlns:pic="http://schemas.openxmlformats.org/drawingml/2006/picture" xmlns:dgm="http://schemas.openxmlformats.org/drawingml/2006/diagram" id="71" name="Shape 71"/>
          <p:cNvSpPr xmlns:c="http://schemas.openxmlformats.org/drawingml/2006/chart" xmlns:pic="http://schemas.openxmlformats.org/drawingml/2006/picture" xmlns:dgm="http://schemas.openxmlformats.org/drawingml/2006/diagram" txBox="1">
            <a:spLocks noGrp="1"/>
          </p:cNvSpPr>
          <p:nvPr>
            <p:ph idx="1" type="body"/>
          </p:nvPr>
        </p:nvSpPr>
        <p:spPr xmlns:c="http://schemas.openxmlformats.org/drawingml/2006/chart" xmlns:pic="http://schemas.openxmlformats.org/drawingml/2006/picture" xmlns:dgm="http://schemas.openxmlformats.org/drawingml/2006/diagram">
          <a:xfrm>
            <a:off x="457200" y="1600200"/>
            <a:ext cx="8229600" cy="4967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indent="-152400" lvl="0" marL="342900" marR="0" rtl="0">
              <a:lnSpc>
                <a:spcPct val="100000"/>
              </a:lnSpc>
              <a:spcBef>
                <a:spcPts val="0"/>
              </a:spcBef>
              <a:spcAft>
                <a:spcPts val="0"/>
              </a:spcAft>
              <a:buClr>
                <a:schemeClr val="dk1"/>
              </a:buClr>
              <a:buSzPct val="25000"/>
              <a:buFont typeface="Helvetica Neue"/>
              <a:buNone/>
            </a:pPr>
            <a:r>
              <a:rPr b="0" baseline="0" cap="none" i="0" lang="en" strike="noStrike" sz="2700" u="none">
                <a:solidFill>
                  <a:schemeClr val="dk1"/>
                </a:solidFill>
                <a:uFillTx/>
                <a:latin typeface="Helvetica Neue"/>
                <a:ea typeface="Helvetica Neue"/>
                <a:cs typeface="Helvetica Neue"/>
                <a:sym typeface="Helvetica Neue"/>
              </a:rPr>
              <a:t>Image quality (resolution, size) varies by phone.</a:t>
            </a:r>
          </a:p>
          <a:p>
            <a:pPr indent="-152400" lvl="0" marL="342900" marR="0" rtl="0">
              <a:lnSpc>
                <a:spcPct val="100000"/>
              </a:lnSpc>
              <a:spcBef>
                <a:spcPts val="600"/>
              </a:spcBef>
              <a:spcAft>
                <a:spcPts val="0"/>
              </a:spcAft>
              <a:buClr>
                <a:schemeClr val="dk1"/>
              </a:buClr>
              <a:buFont typeface="Arial"/>
              <a:buNone/>
            </a:pPr>
            <a:endParaRPr b="0" baseline="0" cap="none" i="0" strike="noStrike" sz="2700" u="none">
              <a:solidFill>
                <a:schemeClr val="dk1"/>
              </a:solidFill>
              <a:uFillTx/>
              <a:latin typeface="Helvetica Neue"/>
              <a:ea typeface="Helvetica Neue"/>
              <a:cs typeface="Helvetica Neue"/>
              <a:sym typeface="Helvetica Neue"/>
            </a:endParaRPr>
          </a:p>
          <a:p>
            <a:pPr indent="-152400" lvl="0" marL="342900" marR="0" rtl="0">
              <a:lnSpc>
                <a:spcPct val="100000"/>
              </a:lnSpc>
              <a:spcBef>
                <a:spcPts val="600"/>
              </a:spcBef>
              <a:spcAft>
                <a:spcPts val="0"/>
              </a:spcAft>
              <a:buClr>
                <a:schemeClr val="dk1"/>
              </a:buClr>
              <a:buSzPct val="25000"/>
              <a:buFont typeface="Helvetica Neue"/>
              <a:buNone/>
            </a:pPr>
            <a:r>
              <a:rPr b="0" baseline="0" cap="none" i="0" lang="en" strike="noStrike" sz="2700" u="none">
                <a:solidFill>
                  <a:schemeClr val="dk1"/>
                </a:solidFill>
                <a:uFillTx/>
                <a:latin typeface="Helvetica Neue"/>
                <a:ea typeface="Helvetica Neue"/>
                <a:cs typeface="Helvetica Neue"/>
                <a:sym typeface="Helvetica Neue"/>
              </a:rPr>
              <a:t>A photo taken with a flip phone is a different resolution than one from an iPhone or an Android.</a:t>
            </a:r>
          </a:p>
          <a:p>
            <a:pPr indent="-152400" lvl="0" marL="342900" marR="0" rtl="0">
              <a:lnSpc>
                <a:spcPct val="100000"/>
              </a:lnSpc>
              <a:spcBef>
                <a:spcPts val="600"/>
              </a:spcBef>
              <a:spcAft>
                <a:spcPts val="0"/>
              </a:spcAft>
              <a:buClr>
                <a:schemeClr val="dk1"/>
              </a:buClr>
              <a:buFont typeface="Arial"/>
              <a:buNone/>
            </a:pPr>
            <a:endParaRPr b="0" baseline="0" cap="none" i="0" strike="noStrike" sz="2700" u="none">
              <a:solidFill>
                <a:schemeClr val="dk1"/>
              </a:solidFill>
              <a:uFillTx/>
              <a:latin typeface="Helvetica Neue"/>
              <a:ea typeface="Helvetica Neue"/>
              <a:cs typeface="Helvetica Neue"/>
              <a:sym typeface="Helvetica Neue"/>
            </a:endParaRPr>
          </a:p>
          <a:p>
            <a:pPr indent="-152400" lvl="0" marL="342900" marR="0" rtl="0">
              <a:lnSpc>
                <a:spcPct val="100000"/>
              </a:lnSpc>
              <a:spcBef>
                <a:spcPts val="600"/>
              </a:spcBef>
              <a:spcAft>
                <a:spcPts val="0"/>
              </a:spcAft>
              <a:buClr>
                <a:schemeClr val="dk1"/>
              </a:buClr>
              <a:buSzPct val="25000"/>
              <a:buFont typeface="Helvetica Neue"/>
              <a:buNone/>
            </a:pPr>
            <a:r>
              <a:rPr b="0" baseline="0" cap="none" i="1" lang="en" strike="noStrike" sz="2700" u="none">
                <a:solidFill>
                  <a:schemeClr val="dk1"/>
                </a:solidFill>
                <a:uFillTx/>
                <a:latin typeface="Helvetica Neue"/>
                <a:ea typeface="Helvetica Neue"/>
                <a:cs typeface="Helvetica Neue"/>
                <a:sym typeface="Helvetica Neue"/>
              </a:rPr>
              <a:t>This limits how large a photo can appear in print.</a:t>
            </a:r>
          </a:p>
          <a:p>
            <a:pPr indent="-152400" lvl="0" marL="342900" marR="0" rtl="0">
              <a:lnSpc>
                <a:spcPct val="100000"/>
              </a:lnSpc>
              <a:spcBef>
                <a:spcPts val="600"/>
              </a:spcBef>
              <a:spcAft>
                <a:spcPts val="0"/>
              </a:spcAft>
              <a:buClr>
                <a:schemeClr val="dk1"/>
              </a:buClr>
              <a:buFont typeface="Arial"/>
              <a:buNone/>
            </a:pPr>
            <a:endParaRPr b="0" baseline="0" cap="none" i="1" strike="noStrike" sz="2700" u="none">
              <a:solidFill>
                <a:schemeClr val="dk1"/>
              </a:solidFill>
              <a:uFillTx/>
              <a:latin typeface="Helvetica Neue"/>
              <a:ea typeface="Helvetica Neue"/>
              <a:cs typeface="Helvetica Neue"/>
              <a:sym typeface="Helvetica Neue"/>
            </a:endParaRPr>
          </a:p>
          <a:p>
            <a:pPr indent="-152400" lvl="0" marL="342900" marR="0" rtl="0">
              <a:lnSpc>
                <a:spcPct val="100000"/>
              </a:lnSpc>
              <a:spcBef>
                <a:spcPts val="600"/>
              </a:spcBef>
              <a:spcAft>
                <a:spcPts val="0"/>
              </a:spcAft>
              <a:buClr>
                <a:schemeClr val="dk1"/>
              </a:buClr>
              <a:buSzPct val="25000"/>
              <a:buFont typeface="Helvetica Neue"/>
              <a:buNone/>
            </a:pPr>
            <a:r>
              <a:rPr b="0" baseline="0" cap="none" i="0" lang="en" strike="noStrike" sz="2700" u="none">
                <a:solidFill>
                  <a:srgbClr val="CC0000"/>
                </a:solidFill>
                <a:uFillTx/>
                <a:latin typeface="Helvetica Neue"/>
                <a:ea typeface="Helvetica Neue"/>
                <a:cs typeface="Helvetica Neue"/>
                <a:sym typeface="Helvetica Neue"/>
              </a:rPr>
              <a:t>Never</a:t>
            </a:r>
            <a:r>
              <a:rPr b="0" baseline="0" cap="none" i="0" lang="en" strike="noStrike" sz="2700" u="none">
                <a:solidFill>
                  <a:schemeClr val="dk1"/>
                </a:solidFill>
                <a:uFillTx/>
                <a:latin typeface="Helvetica Neue"/>
                <a:ea typeface="Helvetica Neue"/>
                <a:cs typeface="Helvetica Neue"/>
                <a:sym typeface="Helvetica Neue"/>
              </a:rPr>
              <a:t> adjust a photo larger than its maximum resolution and size</a:t>
            </a:r>
            <a:r>
              <a:rPr lang="en" sz="2700">
                <a:solidFill>
                  <a:schemeClr val="dk1"/>
                </a:solidFill>
                <a:uFillTx/>
                <a:latin typeface="Helvetica Neue"/>
                <a:ea typeface="Helvetica Neue"/>
                <a:cs typeface="Helvetica Neue"/>
                <a:sym typeface="Helvetica Neue"/>
              </a:rPr>
              <a:t>.</a:t>
            </a:r>
          </a:p>
        </p:txBody>
      </p:sp>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slides/slide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Shape 7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6" name="Shape 76"/>
          <p:cNvSpPr xmlns:c="http://schemas.openxmlformats.org/drawingml/2006/chart" xmlns:pic="http://schemas.openxmlformats.org/drawingml/2006/picture" xmlns:dgm="http://schemas.openxmlformats.org/drawingml/2006/diagram" txBox="1">
            <a:spLocks noGrp="1"/>
          </p:cNvSpPr>
          <p:nvPr>
            <p:ph idx="1" type="subTitle"/>
          </p:nvPr>
        </p:nvSpPr>
        <p:spPr xmlns:c="http://schemas.openxmlformats.org/drawingml/2006/chart" xmlns:pic="http://schemas.openxmlformats.org/drawingml/2006/picture" xmlns:dgm="http://schemas.openxmlformats.org/drawingml/2006/diagram">
          <a:xfrm>
            <a:off x="685800" y="1423349"/>
            <a:ext cx="7772400" cy="3865499"/>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a:noAutofit/>
          </a:bodyPr>
          <a:lstStyle/>
          <a:p>
            <a:pPr algn="l" indent="0" lvl="0" marL="0" marR="0" rtl="0">
              <a:lnSpc>
                <a:spcPct val="100000"/>
              </a:lnSpc>
              <a:spcBef>
                <a:spcPts val="0"/>
              </a:spcBef>
              <a:spcAft>
                <a:spcPts val="0"/>
              </a:spcAft>
              <a:buClr>
                <a:schemeClr val="dk2"/>
              </a:buClr>
              <a:buSzPct val="25000"/>
              <a:buFont typeface="Helvetica Neue"/>
              <a:buNone/>
            </a:pPr>
            <a:r>
              <a:rPr b="0" baseline="0" cap="none" i="0" lang="en" strike="noStrike" sz="3000" u="none">
                <a:solidFill>
                  <a:srgbClr val="CC0000"/>
                </a:solidFill>
                <a:uFillTx/>
                <a:latin typeface="Helvetica Neue"/>
                <a:ea typeface="Helvetica Neue"/>
                <a:cs typeface="Helvetica Neue"/>
                <a:sym typeface="Helvetica Neue"/>
              </a:rPr>
              <a:t>Discuss:</a:t>
            </a:r>
          </a:p>
          <a:p>
            <a:pPr algn="l" indent="0" lvl="0" marL="0" marR="0" rtl="0">
              <a:lnSpc>
                <a:spcPct val="100000"/>
              </a:lnSpc>
              <a:spcBef>
                <a:spcPts val="0"/>
              </a:spcBef>
              <a:spcAft>
                <a:spcPts val="0"/>
              </a:spcAft>
              <a:buClr>
                <a:schemeClr val="dk2"/>
              </a:buClr>
              <a:buSzPct val="25000"/>
              <a:buFont typeface="Helvetica Neue"/>
              <a:buNone/>
            </a:pPr>
            <a:r>
              <a:rPr b="0" baseline="0" cap="none" i="0" lang="en" strike="noStrike" sz="3000" u="none">
                <a:solidFill>
                  <a:srgbClr val="CC0000"/>
                </a:solidFill>
                <a:uFillTx/>
                <a:latin typeface="Helvetica Neue"/>
                <a:ea typeface="Helvetica Neue"/>
                <a:cs typeface="Helvetica Neue"/>
                <a:sym typeface="Helvetica Neue"/>
              </a:rPr>
              <a:t> </a:t>
            </a:r>
          </a:p>
          <a:p>
            <a:pPr algn="l" indent="-419100" lvl="0" marL="457200" marR="0" rtl="0">
              <a:lnSpc>
                <a:spcPct val="100000"/>
              </a:lnSpc>
              <a:spcBef>
                <a:spcPts val="0"/>
              </a:spcBef>
              <a:spcAft>
                <a:spcPts val="0"/>
              </a:spcAft>
              <a:buClr>
                <a:srgbClr val="000000"/>
              </a:buClr>
              <a:buSzPct val="100000"/>
              <a:buFont typeface="Helvetica Neue"/>
              <a:buChar char="●"/>
            </a:pPr>
            <a:r>
              <a:rPr b="0" baseline="0" cap="none" i="0" lang="en" strike="noStrike" sz="3000" u="none">
                <a:solidFill>
                  <a:srgbClr val="000000"/>
                </a:solidFill>
                <a:uFillTx/>
                <a:latin typeface="Helvetica Neue"/>
                <a:ea typeface="Helvetica Neue"/>
                <a:cs typeface="Helvetica Neue"/>
                <a:sym typeface="Helvetica Neue"/>
              </a:rPr>
              <a:t>What do you already know about </a:t>
            </a:r>
            <a:r>
              <a:rPr lang="en">
                <a:uFillTx/>
                <a:latin typeface="Helvetica Neue"/>
                <a:ea typeface="Helvetica Neue"/>
                <a:cs typeface="Helvetica Neue"/>
                <a:sym typeface="Helvetica Neue"/>
              </a:rPr>
              <a:t/>
            </a:r>
            <a:br>
              <a:rPr lang="en">
                <a:uFillTx/>
                <a:latin typeface="Helvetica Neue"/>
                <a:ea typeface="Helvetica Neue"/>
                <a:cs typeface="Helvetica Neue"/>
                <a:sym typeface="Helvetica Neue"/>
              </a:rPr>
            </a:br>
            <a:r>
              <a:rPr b="0" baseline="0" cap="none" i="0" lang="en" strike="noStrike" sz="3000" u="none">
                <a:solidFill>
                  <a:srgbClr val="000000"/>
                </a:solidFill>
                <a:uFillTx/>
                <a:latin typeface="Helvetica Neue"/>
                <a:ea typeface="Helvetica Neue"/>
                <a:cs typeface="Helvetica Neue"/>
                <a:sym typeface="Helvetica Neue"/>
              </a:rPr>
              <a:t>different social media outlets? </a:t>
            </a:r>
          </a:p>
          <a:p>
            <a:pPr algn="l" indent="0" lvl="0" marL="0" marR="0" rtl="0">
              <a:lnSpc>
                <a:spcPct val="100000"/>
              </a:lnSpc>
              <a:spcBef>
                <a:spcPts val="0"/>
              </a:spcBef>
              <a:spcAft>
                <a:spcPts val="0"/>
              </a:spcAft>
              <a:buClr>
                <a:schemeClr val="dk2"/>
              </a:buClr>
              <a:buFont typeface="Arial"/>
              <a:buNone/>
            </a:pPr>
            <a:endParaRPr b="0" baseline="0" cap="none" i="0" strike="noStrike" sz="3000" u="none">
              <a:solidFill>
                <a:srgbClr val="000000"/>
              </a:solidFill>
              <a:uFillTx/>
              <a:latin typeface="Helvetica Neue"/>
              <a:ea typeface="Helvetica Neue"/>
              <a:cs typeface="Helvetica Neue"/>
              <a:sym typeface="Helvetica Neue"/>
            </a:endParaRPr>
          </a:p>
          <a:p>
            <a:pPr algn="l" indent="-419100" lvl="0" marL="457200" marR="0" rtl="0">
              <a:lnSpc>
                <a:spcPct val="100000"/>
              </a:lnSpc>
              <a:spcBef>
                <a:spcPts val="0"/>
              </a:spcBef>
              <a:spcAft>
                <a:spcPts val="0"/>
              </a:spcAft>
              <a:buClr>
                <a:srgbClr val="000000"/>
              </a:buClr>
              <a:buSzPct val="100000"/>
              <a:buFont typeface="Helvetica Neue"/>
              <a:buChar char="●"/>
            </a:pPr>
            <a:r>
              <a:rPr b="0" baseline="0" cap="none" i="0" lang="en" strike="noStrike" sz="3000" u="none">
                <a:solidFill>
                  <a:srgbClr val="000000"/>
                </a:solidFill>
                <a:uFillTx/>
                <a:latin typeface="Helvetica Neue"/>
                <a:ea typeface="Helvetica Neue"/>
                <a:cs typeface="Helvetica Neue"/>
                <a:sym typeface="Helvetica Neue"/>
              </a:rPr>
              <a:t>Which do you like and use?</a:t>
            </a:r>
          </a:p>
          <a:p>
            <a:pPr algn="l" indent="0" lvl="0" marL="0" marR="0" rtl="0">
              <a:lnSpc>
                <a:spcPct val="100000"/>
              </a:lnSpc>
              <a:spcBef>
                <a:spcPts val="0"/>
              </a:spcBef>
              <a:spcAft>
                <a:spcPts val="0"/>
              </a:spcAft>
              <a:buClr>
                <a:schemeClr val="dk2"/>
              </a:buClr>
              <a:buFont typeface="Arial"/>
              <a:buNone/>
            </a:pPr>
            <a:endParaRPr b="0" baseline="0" cap="none" i="0" strike="noStrike" sz="3000" u="none">
              <a:solidFill>
                <a:srgbClr val="000000"/>
              </a:solidFill>
              <a:uFillTx/>
              <a:latin typeface="Helvetica Neue"/>
              <a:ea typeface="Helvetica Neue"/>
              <a:cs typeface="Helvetica Neue"/>
              <a:sym typeface="Helvetica Neue"/>
            </a:endParaRPr>
          </a:p>
          <a:p>
            <a:pPr algn="l" indent="-419100" lvl="0" marL="457200" marR="0" rtl="0">
              <a:lnSpc>
                <a:spcPct val="100000"/>
              </a:lnSpc>
              <a:spcBef>
                <a:spcPts val="0"/>
              </a:spcBef>
              <a:spcAft>
                <a:spcPts val="0"/>
              </a:spcAft>
              <a:buClr>
                <a:srgbClr val="000000"/>
              </a:buClr>
              <a:buSzPct val="100000"/>
              <a:buFont typeface="Helvetica Neue"/>
              <a:buChar char="●"/>
            </a:pPr>
            <a:r>
              <a:rPr b="0" baseline="0" cap="none" i="0" lang="en" strike="noStrike" sz="3000" u="none">
                <a:solidFill>
                  <a:srgbClr val="000000"/>
                </a:solidFill>
                <a:uFillTx/>
                <a:latin typeface="Helvetica Neue"/>
                <a:ea typeface="Helvetica Neue"/>
                <a:cs typeface="Helvetica Neue"/>
                <a:sym typeface="Helvetica Neue"/>
              </a:rPr>
              <a:t>What challenges do you think journalists face when using social media?</a:t>
            </a:r>
          </a:p>
        </p:txBody>
      </p:sp>
    </p:spTree>
  </p:cSld>
  <p:clrMapOvr xmlns:c="http://schemas.openxmlformats.org/drawingml/2006/chart" xmlns:pic="http://schemas.openxmlformats.org/drawingml/2006/picture" xmlns:dgm="http://schemas.openxmlformats.org/drawingml/2006/diagram">
    <a:masterClrMapping/>
  </p:clrMapOvr>
  <p:transition spd="slow">
    <p:cut/>
  </p:transition>
</p:sld>
</file>

<file path=ppt/theme/theme1.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9285</TotalTime>
  <Words>1473</Words>
  <Application>Microsoft Office PowerPoint</Application>
  <PresentationFormat>On-screen Show (4:3)</PresentationFormat>
  <Paragraphs>212</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Garamond</vt:lpstr>
      <vt:lpstr>Helvetica Neue</vt:lpstr>
      <vt:lpstr>simple-light</vt:lpstr>
      <vt:lpstr>Social Media &amp; Photography</vt:lpstr>
      <vt:lpstr>Why social media?</vt:lpstr>
      <vt:lpstr>Social media is visual</vt:lpstr>
      <vt:lpstr>Copyright concerns</vt:lpstr>
      <vt:lpstr>Smartphones and photography</vt:lpstr>
      <vt:lpstr>Case study: Chicago Sun Times</vt:lpstr>
      <vt:lpstr>Case Study: Chicago Sun Times</vt:lpstr>
      <vt:lpstr>A note about resolution/image size</vt:lpstr>
      <vt:lpstr>PowerPoint Presentation</vt:lpstr>
      <vt:lpstr>App overview: Facebook</vt:lpstr>
      <vt:lpstr>App overview: Facebook</vt:lpstr>
      <vt:lpstr>App overview: Facebook</vt:lpstr>
      <vt:lpstr>App overview: Snapchat</vt:lpstr>
      <vt:lpstr>App overview: Snapchat</vt:lpstr>
      <vt:lpstr>App overview: Snapchat</vt:lpstr>
      <vt:lpstr>App overview: Twitter</vt:lpstr>
      <vt:lpstr>App overview: Twitter</vt:lpstr>
      <vt:lpstr>App overview: Twitter</vt:lpstr>
      <vt:lpstr>App overview: Instagram</vt:lpstr>
      <vt:lpstr>App overview: Instagram</vt:lpstr>
      <vt:lpstr>App overview: Instagram</vt:lpstr>
      <vt:lpstr>App overview: Tik Tok</vt:lpstr>
      <vt:lpstr>App overview: Tik Tok</vt:lpstr>
      <vt:lpstr>App overview: Tik Tok</vt:lpstr>
      <vt:lpstr>App overview: Pinterest</vt:lpstr>
      <vt:lpstr>App overview: Pinterest</vt:lpstr>
      <vt:lpstr>App overview: Pinterest</vt:lpstr>
      <vt:lpstr>App overview: Reddit</vt:lpstr>
      <vt:lpstr>App overview: Reddit</vt:lpstr>
      <vt:lpstr>App overview: Reddit</vt:lpstr>
      <vt:lpstr>App overview: tumblr</vt:lpstr>
      <vt:lpstr>App overview: tumblr</vt:lpstr>
      <vt:lpstr>App overview: tumblr</vt:lpstr>
      <vt:lpstr>Social media + photography +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&amp; Photography</dc:title>
  <dc:creator>Andrew Young</dc:creator>
  <cp:lastModifiedBy>Andrew Young</cp:lastModifiedBy>
  <cp:revision>3</cp:revision>
  <dcterms:modified xsi:type="dcterms:W3CDTF">2019-01-01T22:32:54Z</dcterms:modified>
</cp:coreProperties>
</file>