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21.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comments+xml" PartName="/ppt/comments/comment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commentAuthors+xml" PartName="/ppt/commentAuthor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Abrianna Nels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19" Type="http://schemas.openxmlformats.org/officeDocument/2006/relationships/slide" Target="slides/slide13.xml"/><Relationship Id="rId36" Type="http://schemas.openxmlformats.org/officeDocument/2006/relationships/slide" Target="slides/slide30.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30" Type="http://schemas.openxmlformats.org/officeDocument/2006/relationships/slide" Target="slides/slide24.xml"/><Relationship Id="rId12" Type="http://schemas.openxmlformats.org/officeDocument/2006/relationships/slide" Target="slides/slide6.xml"/><Relationship Id="rId31" Type="http://schemas.openxmlformats.org/officeDocument/2006/relationships/slide" Target="slides/slide25.xml"/><Relationship Id="rId13" Type="http://schemas.openxmlformats.org/officeDocument/2006/relationships/slide" Target="slides/slide7.xml"/><Relationship Id="rId10" Type="http://schemas.openxmlformats.org/officeDocument/2006/relationships/slide" Target="slides/slide4.xml"/><Relationship Id="rId11" Type="http://schemas.openxmlformats.org/officeDocument/2006/relationships/slide" Target="slides/slide5.xml"/><Relationship Id="rId34" Type="http://schemas.openxmlformats.org/officeDocument/2006/relationships/slide" Target="slides/slide28.xml"/><Relationship Id="rId35" Type="http://schemas.openxmlformats.org/officeDocument/2006/relationships/slide" Target="slides/slide29.xml"/><Relationship Id="rId32" Type="http://schemas.openxmlformats.org/officeDocument/2006/relationships/slide" Target="slides/slide26.xml"/><Relationship Id="rId33" Type="http://schemas.openxmlformats.org/officeDocument/2006/relationships/slide" Target="slides/slide27.xml"/><Relationship Id="rId29" Type="http://schemas.openxmlformats.org/officeDocument/2006/relationships/slide" Target="slides/slide2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 Type="http://schemas.openxmlformats.org/officeDocument/2006/relationships/presProps" Target="presProps.xml"/><Relationship Id="rId21" Type="http://schemas.openxmlformats.org/officeDocument/2006/relationships/slide" Target="slides/slide15.xml"/><Relationship Id="rId1" Type="http://schemas.openxmlformats.org/officeDocument/2006/relationships/theme" Target="theme/theme2.xml"/><Relationship Id="rId22" Type="http://schemas.openxmlformats.org/officeDocument/2006/relationships/slide" Target="slides/slide16.xml"/><Relationship Id="rId4" Type="http://schemas.openxmlformats.org/officeDocument/2006/relationships/commentAuthors" Target="commentAuthors.xml"/><Relationship Id="rId23" Type="http://schemas.openxmlformats.org/officeDocument/2006/relationships/slide" Target="slides/slide17.xml"/><Relationship Id="rId3" Type="http://schemas.openxmlformats.org/officeDocument/2006/relationships/tableStyles" Target="tableStyles.xml"/><Relationship Id="rId24" Type="http://schemas.openxmlformats.org/officeDocument/2006/relationships/slide" Target="slides/slide18.xml"/><Relationship Id="rId20" Type="http://schemas.openxmlformats.org/officeDocument/2006/relationships/slide" Target="slides/slide14.xml"/><Relationship Id="rId9"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Master" Target="slideMasters/slideMaster1.xml"/><Relationship Id="rId8" Type="http://schemas.openxmlformats.org/officeDocument/2006/relationships/slide" Target="slides/slide2.xml"/><Relationship Id="rId7"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I believe the Facebook algorithm also favors visual content for News Feed, so if you post a photo, people are most likely to see it than if you post a status update alone, even with a link. I would double check that, but I'm pretty sure it's true.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 name="Shape 25"/>
        <p:cNvGrpSpPr/>
        <p:nvPr/>
      </p:nvGrpSpPr>
      <p:grpSpPr>
        <a:xfrm>
          <a:off x="0" y="0"/>
          <a:ext cx="0" cy="0"/>
          <a:chOff x="0" y="0"/>
          <a:chExt cx="0" cy="0"/>
        </a:xfrm>
      </p:grpSpPr>
      <p:sp>
        <p:nvSpPr>
          <p:cNvPr id="26" name="Shape 26"/>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27" name="Shape 2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6" name="Shape 8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93" name="Shape 9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102" name="Shape 10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9" name="Shape 10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116" name="Shape 11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rPr lang="en" sz="1100">
                <a:solidFill>
                  <a:schemeClr val="dk1"/>
                </a:solidFill>
              </a:rPr>
              <a:t>New “Discover” feature allows news outlets to produce daily stories for users. For example, CNN posts popular snaps from the week, and the Food Network posts daily recipe ideas and interviews with chefs. This is a great way to get ideas for how to put together a Story to send to followers.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124" name="Shape 12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1" name="Shape 13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138" name="Shape 13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146" name="Shape 14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153" name="Shape 15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35" name="Shape 3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160" name="Shape 16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68" name="Shape 16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175" name="Shape 17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183" name="Shape 18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190" name="Shape 19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197" name="Shape 19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205" name="Shape 20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212" name="Shape 21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219" name="Shape 21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227" name="Shape 22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41" name="Shape 4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234" name="Shape 23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241" name="Shape 24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250" name="Shape 25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264" name="Shape 26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8" name="Shape 4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54" name="Shape 5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60" name="Shape 6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68" name="Shape 6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4" name="Shape 7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None/>
            </a:pPr>
            <a:r>
              <a:t/>
            </a:r>
            <a:endParaRPr b="0" baseline="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1714752" y="685800"/>
            <a:ext cx="3429300" cy="3429000"/>
          </a:xfrm>
          <a:custGeom>
            <a:pathLst>
              <a:path extrusionOk="0" h="120000" w="120000">
                <a:moveTo>
                  <a:pt x="0" y="0"/>
                </a:moveTo>
                <a:lnTo>
                  <a:pt x="120000" y="0"/>
                </a:lnTo>
                <a:lnTo>
                  <a:pt x="120000" y="120000"/>
                </a:lnTo>
                <a:lnTo>
                  <a:pt x="0" y="120000"/>
                </a:lnTo>
                <a:close/>
              </a:path>
            </a:pathLst>
          </a:custGeom>
          <a:noFill/>
          <a:ln>
            <a:noFill/>
          </a:ln>
        </p:spPr>
      </p:sp>
      <p:sp>
        <p:nvSpPr>
          <p:cNvPr id="79" name="Shape 7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rPr lang="en" sz="1100">
                <a:solidFill>
                  <a:schemeClr val="dk1"/>
                </a:solidFill>
              </a:rPr>
              <a:t>Teachers: depending on the time you have available in class, you can ask students to take a few minutes to research current usage statistics for their own favorite social media sites.  You could also ask them to respond to the statistics they find - for instance, if they find that Facebook has the most total users, they can respond to whether or not they think it is still popular in their area/demographic.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x="0" y="0"/>
          <a:ext cx="0" cy="0"/>
          <a:chOff x="0" y="0"/>
          <a:chExt cx="0" cy="0"/>
        </a:xfrm>
      </p:grpSpPr>
      <p:sp>
        <p:nvSpPr>
          <p:cNvPr id="8" name="Shape 8"/>
          <p:cNvSpPr txBox="1"/>
          <p:nvPr>
            <p:ph type="ctrTitle"/>
          </p:nvPr>
        </p:nvSpPr>
        <p:spPr>
          <a:xfrm>
            <a:off x="685800" y="2111123"/>
            <a:ext cx="7772400" cy="1546500"/>
          </a:xfrm>
          <a:prstGeom prst="rect">
            <a:avLst/>
          </a:prstGeom>
          <a:noFill/>
          <a:ln>
            <a:noFill/>
          </a:ln>
        </p:spPr>
        <p:txBody>
          <a:bodyPr anchorCtr="0" anchor="b" bIns="91425" lIns="91425" rIns="91425" tIns="91425"/>
          <a:lstStyle>
            <a:lvl1pPr indent="304800" marL="0" marR="0" rtl="0" algn="ctr">
              <a:lnSpc>
                <a:spcPct val="100000"/>
              </a:lnSpc>
              <a:spcBef>
                <a:spcPts val="0"/>
              </a:spcBef>
              <a:spcAft>
                <a:spcPts val="0"/>
              </a:spcAft>
              <a:buClr>
                <a:schemeClr val="dk1"/>
              </a:buClr>
              <a:buFont typeface="Arial"/>
              <a:buNone/>
              <a:defRPr/>
            </a:lvl1pPr>
            <a:lvl2pPr indent="304800" marL="0" marR="0" rtl="0" algn="ctr">
              <a:lnSpc>
                <a:spcPct val="100000"/>
              </a:lnSpc>
              <a:spcBef>
                <a:spcPts val="0"/>
              </a:spcBef>
              <a:spcAft>
                <a:spcPts val="0"/>
              </a:spcAft>
              <a:buClr>
                <a:schemeClr val="dk1"/>
              </a:buClr>
              <a:buFont typeface="Arial"/>
              <a:buNone/>
              <a:defRPr/>
            </a:lvl2pPr>
            <a:lvl3pPr indent="304800" marL="0" marR="0" rtl="0" algn="ctr">
              <a:spcBef>
                <a:spcPts val="0"/>
              </a:spcBef>
              <a:buClr>
                <a:schemeClr val="dk1"/>
              </a:buClr>
              <a:buFont typeface="Arial"/>
              <a:buNone/>
              <a:defRPr/>
            </a:lvl3pPr>
            <a:lvl4pPr indent="304800" marL="0" marR="0" rtl="0" algn="ctr">
              <a:spcBef>
                <a:spcPts val="0"/>
              </a:spcBef>
              <a:buClr>
                <a:schemeClr val="dk1"/>
              </a:buClr>
              <a:buFont typeface="Arial"/>
              <a:buNone/>
              <a:defRPr/>
            </a:lvl4pPr>
            <a:lvl5pPr indent="304800" marL="0" marR="0" rtl="0" algn="ctr">
              <a:spcBef>
                <a:spcPts val="0"/>
              </a:spcBef>
              <a:buClr>
                <a:schemeClr val="dk1"/>
              </a:buClr>
              <a:buFont typeface="Arial"/>
              <a:buNone/>
              <a:defRPr/>
            </a:lvl5pPr>
            <a:lvl6pPr indent="304800" marL="0" marR="0" rtl="0" algn="ctr">
              <a:spcBef>
                <a:spcPts val="0"/>
              </a:spcBef>
              <a:buClr>
                <a:schemeClr val="dk1"/>
              </a:buClr>
              <a:buFont typeface="Arial"/>
              <a:buNone/>
              <a:defRPr/>
            </a:lvl6pPr>
            <a:lvl7pPr indent="304800" marL="0" marR="0" rtl="0" algn="ctr">
              <a:spcBef>
                <a:spcPts val="0"/>
              </a:spcBef>
              <a:buClr>
                <a:schemeClr val="dk1"/>
              </a:buClr>
              <a:buFont typeface="Arial"/>
              <a:buNone/>
              <a:defRPr/>
            </a:lvl7pPr>
            <a:lvl8pPr indent="304800" marL="0" marR="0" rtl="0" algn="ctr">
              <a:spcBef>
                <a:spcPts val="0"/>
              </a:spcBef>
              <a:buClr>
                <a:schemeClr val="dk1"/>
              </a:buClr>
              <a:buFont typeface="Arial"/>
              <a:buNone/>
              <a:defRPr/>
            </a:lvl8pPr>
            <a:lvl9pPr indent="304800" marL="0" marR="0" rtl="0" algn="ctr">
              <a:spcBef>
                <a:spcPts val="0"/>
              </a:spcBef>
              <a:buClr>
                <a:schemeClr val="dk1"/>
              </a:buClr>
              <a:buFont typeface="Arial"/>
              <a:buNone/>
              <a:defRPr/>
            </a:lvl9pPr>
          </a:lstStyle>
          <a:p/>
        </p:txBody>
      </p:sp>
      <p:sp>
        <p:nvSpPr>
          <p:cNvPr id="9" name="Shape 9"/>
          <p:cNvSpPr txBox="1"/>
          <p:nvPr>
            <p:ph idx="1" type="subTitle"/>
          </p:nvPr>
        </p:nvSpPr>
        <p:spPr>
          <a:xfrm>
            <a:off x="685800" y="3786737"/>
            <a:ext cx="7772400" cy="10464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chemeClr val="dk2"/>
              </a:buClr>
              <a:buFont typeface="Arial"/>
              <a:buNone/>
              <a:defRPr/>
            </a:lvl1pPr>
            <a:lvl2pPr indent="190500" marL="0" marR="0" rtl="0" algn="ctr">
              <a:lnSpc>
                <a:spcPct val="100000"/>
              </a:lnSpc>
              <a:spcBef>
                <a:spcPts val="0"/>
              </a:spcBef>
              <a:spcAft>
                <a:spcPts val="0"/>
              </a:spcAft>
              <a:buClr>
                <a:schemeClr val="dk2"/>
              </a:buClr>
              <a:buFont typeface="Arial"/>
              <a:buNone/>
              <a:defRPr/>
            </a:lvl2pPr>
            <a:lvl3pPr indent="190500" marL="0" marR="0" rtl="0" algn="ctr">
              <a:lnSpc>
                <a:spcPct val="100000"/>
              </a:lnSpc>
              <a:spcBef>
                <a:spcPts val="0"/>
              </a:spcBef>
              <a:spcAft>
                <a:spcPts val="0"/>
              </a:spcAft>
              <a:buClr>
                <a:schemeClr val="dk2"/>
              </a:buClr>
              <a:buFont typeface="Arial"/>
              <a:buNone/>
              <a:defRPr/>
            </a:lvl3pPr>
            <a:lvl4pPr indent="190500" marL="0" marR="0" rtl="0" algn="ctr">
              <a:lnSpc>
                <a:spcPct val="100000"/>
              </a:lnSpc>
              <a:spcBef>
                <a:spcPts val="0"/>
              </a:spcBef>
              <a:spcAft>
                <a:spcPts val="0"/>
              </a:spcAft>
              <a:buClr>
                <a:schemeClr val="dk2"/>
              </a:buClr>
              <a:buFont typeface="Arial"/>
              <a:buNone/>
              <a:defRPr/>
            </a:lvl4pPr>
            <a:lvl5pPr indent="190500" marL="0" marR="0" rtl="0" algn="ctr">
              <a:lnSpc>
                <a:spcPct val="100000"/>
              </a:lnSpc>
              <a:spcBef>
                <a:spcPts val="0"/>
              </a:spcBef>
              <a:spcAft>
                <a:spcPts val="0"/>
              </a:spcAft>
              <a:buClr>
                <a:schemeClr val="dk2"/>
              </a:buClr>
              <a:buFont typeface="Arial"/>
              <a:buNone/>
              <a:defRPr/>
            </a:lvl5pPr>
            <a:lvl6pPr indent="190500" marL="0" marR="0" rtl="0" algn="ctr">
              <a:lnSpc>
                <a:spcPct val="100000"/>
              </a:lnSpc>
              <a:spcBef>
                <a:spcPts val="0"/>
              </a:spcBef>
              <a:spcAft>
                <a:spcPts val="0"/>
              </a:spcAft>
              <a:buClr>
                <a:schemeClr val="dk2"/>
              </a:buClr>
              <a:buFont typeface="Arial"/>
              <a:buNone/>
              <a:defRPr/>
            </a:lvl6pPr>
            <a:lvl7pPr indent="190500" marL="0" marR="0" rtl="0" algn="ctr">
              <a:lnSpc>
                <a:spcPct val="100000"/>
              </a:lnSpc>
              <a:spcBef>
                <a:spcPts val="0"/>
              </a:spcBef>
              <a:spcAft>
                <a:spcPts val="0"/>
              </a:spcAft>
              <a:buClr>
                <a:schemeClr val="dk2"/>
              </a:buClr>
              <a:buFont typeface="Arial"/>
              <a:buNone/>
              <a:defRPr/>
            </a:lvl7pPr>
            <a:lvl8pPr indent="190500" marL="0" marR="0" rtl="0" algn="ctr">
              <a:lnSpc>
                <a:spcPct val="100000"/>
              </a:lnSpc>
              <a:spcBef>
                <a:spcPts val="0"/>
              </a:spcBef>
              <a:spcAft>
                <a:spcPts val="0"/>
              </a:spcAft>
              <a:buClr>
                <a:schemeClr val="dk2"/>
              </a:buClr>
              <a:buFont typeface="Arial"/>
              <a:buNone/>
              <a:defRPr/>
            </a:lvl8pPr>
            <a:lvl9pPr indent="190500" marL="0" marR="0" rtl="0" algn="ctr">
              <a:lnSpc>
                <a:spcPct val="100000"/>
              </a:lnSpc>
              <a:spcBef>
                <a:spcPts val="0"/>
              </a:spcBef>
              <a:spcAft>
                <a:spcPts val="0"/>
              </a:spcAft>
              <a:buClr>
                <a:schemeClr val="dk2"/>
              </a:buClr>
              <a:buFont typeface="Arial"/>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x="0" y="0"/>
          <a:ext cx="0" cy="0"/>
          <a:chOff x="0" y="0"/>
          <a:chExt cx="0" cy="0"/>
        </a:xfrm>
      </p:grpSpPr>
      <p:sp>
        <p:nvSpPr>
          <p:cNvPr id="11" name="Shape 11"/>
          <p:cNvSpPr txBox="1"/>
          <p:nvPr>
            <p:ph type="title"/>
          </p:nvPr>
        </p:nvSpPr>
        <p:spPr>
          <a:xfrm>
            <a:off x="457200" y="274637"/>
            <a:ext cx="8229600" cy="1143000"/>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 name="Shape 12"/>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rtl="0">
              <a:spcBef>
                <a:spcPts val="0"/>
              </a:spcBef>
              <a:defRPr/>
            </a:lvl1pPr>
            <a:lvl2pPr indent="457200" rtl="0">
              <a:spcBef>
                <a:spcPts val="0"/>
              </a:spcBef>
              <a:defRPr/>
            </a:lvl2pPr>
            <a:lvl3pPr indent="914400" rtl="0">
              <a:spcBef>
                <a:spcPts val="0"/>
              </a:spcBef>
              <a:defRPr/>
            </a:lvl3pPr>
            <a:lvl4pPr indent="1371600"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x="0" y="0"/>
          <a:ext cx="0" cy="0"/>
          <a:chOff x="0" y="0"/>
          <a:chExt cx="0" cy="0"/>
        </a:xfrm>
      </p:grpSpPr>
      <p:sp>
        <p:nvSpPr>
          <p:cNvPr id="14" name="Shape 14"/>
          <p:cNvSpPr txBox="1"/>
          <p:nvPr>
            <p:ph type="title"/>
          </p:nvPr>
        </p:nvSpPr>
        <p:spPr>
          <a:xfrm>
            <a:off x="457200" y="274637"/>
            <a:ext cx="8229600" cy="1143000"/>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5" name="Shape 15"/>
          <p:cNvSpPr txBox="1"/>
          <p:nvPr>
            <p:ph idx="1" type="body"/>
          </p:nvPr>
        </p:nvSpPr>
        <p:spPr>
          <a:xfrm>
            <a:off x="457200" y="1600200"/>
            <a:ext cx="3994500" cy="49677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 name="Shape 16"/>
          <p:cNvSpPr txBox="1"/>
          <p:nvPr>
            <p:ph idx="2" type="body"/>
          </p:nvPr>
        </p:nvSpPr>
        <p:spPr>
          <a:xfrm>
            <a:off x="4692273" y="1600200"/>
            <a:ext cx="3994500" cy="49677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x="0" y="0"/>
          <a:ext cx="0" cy="0"/>
          <a:chOff x="0" y="0"/>
          <a:chExt cx="0" cy="0"/>
        </a:xfrm>
      </p:grpSpPr>
      <p:sp>
        <p:nvSpPr>
          <p:cNvPr id="20" name="Shape 20"/>
          <p:cNvSpPr txBox="1"/>
          <p:nvPr>
            <p:ph idx="1" type="body"/>
          </p:nvPr>
        </p:nvSpPr>
        <p:spPr>
          <a:xfrm>
            <a:off x="457200" y="5875078"/>
            <a:ext cx="8229600" cy="692700"/>
          </a:xfrm>
          <a:prstGeom prst="rect">
            <a:avLst/>
          </a:prstGeom>
          <a:noFill/>
          <a:ln>
            <a:noFill/>
          </a:ln>
        </p:spPr>
        <p:txBody>
          <a:bodyPr anchorCtr="0" anchor="t" bIns="91425" lIns="91425" rIns="91425" tIns="91425"/>
          <a:lstStyle>
            <a:lvl1pPr indent="-171450" marL="285750" rtl="0" algn="ctr">
              <a:spcBef>
                <a:spcPts val="36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buClr>
                <a:schemeClr val="dk1"/>
              </a:buClr>
              <a:buFont typeface="Arial"/>
              <a:buNone/>
              <a:defRPr/>
            </a:lvl1pPr>
            <a:lvl2pPr indent="228600" marL="0" marR="0" rtl="0" algn="l">
              <a:lnSpc>
                <a:spcPct val="100000"/>
              </a:lnSpc>
              <a:spcBef>
                <a:spcPts val="0"/>
              </a:spcBef>
              <a:spcAft>
                <a:spcPts val="0"/>
              </a:spcAft>
              <a:buClr>
                <a:schemeClr val="dk1"/>
              </a:buClr>
              <a:buFont typeface="Arial"/>
              <a:buNone/>
              <a:defRPr/>
            </a:lvl2pPr>
            <a:lvl3pPr indent="228600" marL="0" marR="0" rtl="0" algn="l">
              <a:spcBef>
                <a:spcPts val="0"/>
              </a:spcBef>
              <a:buClr>
                <a:schemeClr val="dk1"/>
              </a:buClr>
              <a:buFont typeface="Arial"/>
              <a:buNone/>
              <a:defRPr/>
            </a:lvl3pPr>
            <a:lvl4pPr indent="228600" marL="0" marR="0" rtl="0" algn="l">
              <a:spcBef>
                <a:spcPts val="0"/>
              </a:spcBef>
              <a:buClr>
                <a:schemeClr val="dk1"/>
              </a:buClr>
              <a:buFont typeface="Arial"/>
              <a:buNone/>
              <a:defRPr/>
            </a:lvl4pPr>
            <a:lvl5pPr indent="228600" marL="0" marR="0" rtl="0" algn="l">
              <a:spcBef>
                <a:spcPts val="0"/>
              </a:spcBef>
              <a:buClr>
                <a:schemeClr val="dk1"/>
              </a:buClr>
              <a:buFont typeface="Arial"/>
              <a:buNone/>
              <a:defRPr/>
            </a:lvl5pPr>
            <a:lvl6pPr indent="228600" marL="0" marR="0" rtl="0" algn="l">
              <a:spcBef>
                <a:spcPts val="0"/>
              </a:spcBef>
              <a:buClr>
                <a:schemeClr val="dk1"/>
              </a:buClr>
              <a:buFont typeface="Arial"/>
              <a:buNone/>
              <a:defRPr/>
            </a:lvl6pPr>
            <a:lvl7pPr indent="228600" marL="0" marR="0" rtl="0" algn="l">
              <a:spcBef>
                <a:spcPts val="0"/>
              </a:spcBef>
              <a:buClr>
                <a:schemeClr val="dk1"/>
              </a:buClr>
              <a:buFont typeface="Arial"/>
              <a:buNone/>
              <a:defRPr/>
            </a:lvl7pPr>
            <a:lvl8pPr indent="228600" marL="0" marR="0" rtl="0" algn="l">
              <a:spcBef>
                <a:spcPts val="0"/>
              </a:spcBef>
              <a:buClr>
                <a:schemeClr val="dk1"/>
              </a:buClr>
              <a:buFont typeface="Arial"/>
              <a:buNone/>
              <a:defRPr/>
            </a:lvl8pPr>
            <a:lvl9pPr indent="228600" marL="0" marR="0" rtl="0" algn="l">
              <a:spcBef>
                <a:spcPts val="0"/>
              </a:spcBef>
              <a:buClr>
                <a:schemeClr val="dk1"/>
              </a:buClr>
              <a:buFont typeface="Arial"/>
              <a:buNone/>
              <a:defRPr/>
            </a:lvl9pPr>
          </a:lstStyle>
          <a:p/>
        </p:txBody>
      </p:sp>
      <p:sp>
        <p:nvSpPr>
          <p:cNvPr id="6" name="Shape 6"/>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indent="-152400" marL="342900" marR="0" rtl="0" algn="l">
              <a:lnSpc>
                <a:spcPct val="100000"/>
              </a:lnSpc>
              <a:spcBef>
                <a:spcPts val="600"/>
              </a:spcBef>
              <a:spcAft>
                <a:spcPts val="0"/>
              </a:spcAft>
              <a:buClr>
                <a:schemeClr val="dk1"/>
              </a:buClr>
              <a:buFont typeface="Arial"/>
              <a:buNone/>
              <a:defRPr/>
            </a:lvl1pPr>
            <a:lvl2pPr indent="-133350" marL="742950" marR="0" rtl="0" algn="l">
              <a:lnSpc>
                <a:spcPct val="100000"/>
              </a:lnSpc>
              <a:spcBef>
                <a:spcPts val="480"/>
              </a:spcBef>
              <a:spcAft>
                <a:spcPts val="0"/>
              </a:spcAft>
              <a:buClr>
                <a:schemeClr val="dk1"/>
              </a:buClr>
              <a:buFont typeface="Arial"/>
              <a:buNone/>
              <a:defRPr/>
            </a:lvl2pPr>
            <a:lvl3pPr indent="-76200" marL="1143000" marR="0" rtl="0" algn="l">
              <a:lnSpc>
                <a:spcPct val="100000"/>
              </a:lnSpc>
              <a:spcBef>
                <a:spcPts val="480"/>
              </a:spcBef>
              <a:spcAft>
                <a:spcPts val="0"/>
              </a:spcAft>
              <a:buClr>
                <a:schemeClr val="dk1"/>
              </a:buClr>
              <a:buFont typeface="Arial"/>
              <a:buNone/>
              <a:defRPr/>
            </a:lvl3pPr>
            <a:lvl4pPr indent="-114300" marL="1600200" marR="0" rtl="0" algn="l">
              <a:lnSpc>
                <a:spcPct val="100000"/>
              </a:lnSpc>
              <a:spcBef>
                <a:spcPts val="360"/>
              </a:spcBef>
              <a:spcAft>
                <a:spcPts val="0"/>
              </a:spcAft>
              <a:buClr>
                <a:schemeClr val="dk1"/>
              </a:buClr>
              <a:buFont typeface="Arial"/>
              <a:buNone/>
              <a:defRPr/>
            </a:lvl4pPr>
            <a:lvl5pPr indent="-114300" marL="2057400" marR="0" rtl="0" algn="l">
              <a:lnSpc>
                <a:spcPct val="100000"/>
              </a:lnSpc>
              <a:spcBef>
                <a:spcPts val="360"/>
              </a:spcBef>
              <a:spcAft>
                <a:spcPts val="0"/>
              </a:spcAft>
              <a:buClr>
                <a:schemeClr val="dk1"/>
              </a:buClr>
              <a:buFont typeface="Arial"/>
              <a:buNone/>
              <a:defRPr/>
            </a:lvl5pPr>
            <a:lvl6pPr indent="-114300" marL="2514600" marR="0" rtl="0" algn="l">
              <a:lnSpc>
                <a:spcPct val="100000"/>
              </a:lnSpc>
              <a:spcBef>
                <a:spcPts val="360"/>
              </a:spcBef>
              <a:spcAft>
                <a:spcPts val="0"/>
              </a:spcAft>
              <a:buClr>
                <a:schemeClr val="dk1"/>
              </a:buClr>
              <a:buFont typeface="Arial"/>
              <a:buNone/>
              <a:defRPr/>
            </a:lvl6pPr>
            <a:lvl7pPr indent="-114300" marL="2971800" marR="0" rtl="0" algn="l">
              <a:lnSpc>
                <a:spcPct val="100000"/>
              </a:lnSpc>
              <a:spcBef>
                <a:spcPts val="360"/>
              </a:spcBef>
              <a:spcAft>
                <a:spcPts val="0"/>
              </a:spcAft>
              <a:buClr>
                <a:schemeClr val="dk1"/>
              </a:buClr>
              <a:buFont typeface="Arial"/>
              <a:buNone/>
              <a:defRPr/>
            </a:lvl7pPr>
            <a:lvl8pPr indent="-114300" marL="3429000" marR="0" rtl="0" algn="l">
              <a:lnSpc>
                <a:spcPct val="100000"/>
              </a:lnSpc>
              <a:spcBef>
                <a:spcPts val="360"/>
              </a:spcBef>
              <a:spcAft>
                <a:spcPts val="0"/>
              </a:spcAft>
              <a:buClr>
                <a:schemeClr val="dk1"/>
              </a:buClr>
              <a:buFont typeface="Arial"/>
              <a:buNone/>
              <a:defRPr/>
            </a:lvl8pPr>
            <a:lvl9pPr indent="-114300" marL="3886200" marR="0" rtl="0" algn="l">
              <a:lnSpc>
                <a:spcPct val="100000"/>
              </a:lnSpc>
              <a:spcBef>
                <a:spcPts val="360"/>
              </a:spcBef>
              <a:spcAft>
                <a:spcPts val="0"/>
              </a:spcAft>
              <a:buClr>
                <a:schemeClr val="dk1"/>
              </a:buClr>
              <a:buFont typeface="Arial"/>
              <a:buNon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06.png"/><Relationship Id="rId3" Type="http://schemas.openxmlformats.org/officeDocument/2006/relationships/image" Target="../media/image0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 Id="rId3" Type="http://schemas.openxmlformats.org/officeDocument/2006/relationships/image" Target="../media/image0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3" Type="http://schemas.openxmlformats.org/officeDocument/2006/relationships/image" Target="../media/image0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04.png"/><Relationship Id="rId3" Type="http://schemas.openxmlformats.org/officeDocument/2006/relationships/image" Target="../media/image0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 Id="rId3" Type="http://schemas.openxmlformats.org/officeDocument/2006/relationships/image" Target="../media/image0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3" Type="http://schemas.openxmlformats.org/officeDocument/2006/relationships/image" Target="../media/image0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08.png"/><Relationship Id="rId3" Type="http://schemas.openxmlformats.org/officeDocument/2006/relationships/image" Target="../media/image0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 Id="rId3" Type="http://schemas.openxmlformats.org/officeDocument/2006/relationships/image" Target="../media/image0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 Id="rId3" Type="http://schemas.openxmlformats.org/officeDocument/2006/relationships/image" Target="../media/image0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 Id="rId3" Type="http://schemas.openxmlformats.org/officeDocument/2006/relationships/image" Target="../media/image0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 Id="rId10" Type="http://schemas.openxmlformats.org/officeDocument/2006/relationships/image" Target="../media/image01.png"/><Relationship Id="rId4" Type="http://schemas.openxmlformats.org/officeDocument/2006/relationships/image" Target="../media/image12.png"/><Relationship Id="rId3" Type="http://schemas.openxmlformats.org/officeDocument/2006/relationships/image" Target="../media/image14.png"/><Relationship Id="rId9" Type="http://schemas.openxmlformats.org/officeDocument/2006/relationships/image" Target="../media/image13.jpg"/><Relationship Id="rId6" Type="http://schemas.openxmlformats.org/officeDocument/2006/relationships/image" Target="../media/image07.png"/><Relationship Id="rId5" Type="http://schemas.openxmlformats.org/officeDocument/2006/relationships/image" Target="../media/image09.png"/><Relationship Id="rId8" Type="http://schemas.openxmlformats.org/officeDocument/2006/relationships/image" Target="../media/image16.png"/><Relationship Id="rId7" Type="http://schemas.openxmlformats.org/officeDocument/2006/relationships/image" Target="../media/image0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2" name="Shape 22"/>
        <p:cNvGrpSpPr/>
        <p:nvPr/>
      </p:nvGrpSpPr>
      <p:grpSpPr>
        <a:xfrm>
          <a:off x="0" y="0"/>
          <a:ext cx="0" cy="0"/>
          <a:chOff x="0" y="0"/>
          <a:chExt cx="0" cy="0"/>
        </a:xfrm>
      </p:grpSpPr>
      <p:sp>
        <p:nvSpPr>
          <p:cNvPr id="23" name="Shape 23"/>
          <p:cNvSpPr txBox="1"/>
          <p:nvPr>
            <p:ph type="ctrTitle"/>
          </p:nvPr>
        </p:nvSpPr>
        <p:spPr>
          <a:xfrm>
            <a:off x="685800" y="3429698"/>
            <a:ext cx="7772400" cy="1546500"/>
          </a:xfrm>
          <a:prstGeom prst="rect">
            <a:avLst/>
          </a:prstGeom>
          <a:noFill/>
          <a:ln>
            <a:noFill/>
          </a:ln>
        </p:spPr>
        <p:txBody>
          <a:bodyPr anchorCtr="0" anchor="b" bIns="91425" lIns="91425" rIns="91425" tIns="91425">
            <a:noAutofit/>
          </a:bodyPr>
          <a:lstStyle/>
          <a:p>
            <a:pPr indent="304800" lvl="0" marL="0" marR="0" rtl="0" algn="ctr">
              <a:lnSpc>
                <a:spcPct val="100000"/>
              </a:lnSpc>
              <a:spcBef>
                <a:spcPts val="0"/>
              </a:spcBef>
              <a:spcAft>
                <a:spcPts val="0"/>
              </a:spcAft>
              <a:buClr>
                <a:schemeClr val="dk1"/>
              </a:buClr>
              <a:buSzPct val="25000"/>
              <a:buFont typeface="Garamond"/>
              <a:buNone/>
            </a:pPr>
            <a:r>
              <a:rPr b="0" baseline="0" i="0" lang="en" sz="9600" u="none" cap="none" strike="noStrike">
                <a:solidFill>
                  <a:schemeClr val="dk1"/>
                </a:solidFill>
                <a:latin typeface="Garamond"/>
                <a:ea typeface="Garamond"/>
                <a:cs typeface="Garamond"/>
                <a:sym typeface="Garamond"/>
                <a:rtl val="0"/>
              </a:rPr>
              <a:t>Social Media</a:t>
            </a:r>
            <a:br>
              <a:rPr lang="en" sz="9600">
                <a:solidFill>
                  <a:schemeClr val="dk1"/>
                </a:solidFill>
                <a:latin typeface="Garamond"/>
                <a:ea typeface="Garamond"/>
                <a:cs typeface="Garamond"/>
                <a:sym typeface="Garamond"/>
                <a:rtl val="0"/>
              </a:rPr>
            </a:br>
            <a:r>
              <a:rPr b="0" baseline="0" i="0" lang="en" sz="9600" u="none" cap="none" strike="noStrike">
                <a:solidFill>
                  <a:schemeClr val="dk1"/>
                </a:solidFill>
                <a:latin typeface="Garamond"/>
                <a:ea typeface="Garamond"/>
                <a:cs typeface="Garamond"/>
                <a:sym typeface="Garamond"/>
                <a:rtl val="0"/>
              </a:rPr>
              <a:t>&amp; Photography</a:t>
            </a:r>
          </a:p>
        </p:txBody>
      </p:sp>
      <p:sp>
        <p:nvSpPr>
          <p:cNvPr id="24" name="Shape 24"/>
          <p:cNvSpPr txBox="1"/>
          <p:nvPr>
            <p:ph idx="1" type="subTitle"/>
          </p:nvPr>
        </p:nvSpPr>
        <p:spPr>
          <a:xfrm>
            <a:off x="685800" y="5463137"/>
            <a:ext cx="7772400" cy="10464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2"/>
              </a:buClr>
              <a:buSzPct val="25000"/>
              <a:buFont typeface="Helvetica Neue"/>
              <a:buNone/>
            </a:pPr>
            <a:r>
              <a:rPr b="0" baseline="0" i="0" lang="en" sz="3000" u="none" cap="none" strike="noStrike">
                <a:solidFill>
                  <a:srgbClr val="000000"/>
                </a:solidFill>
                <a:latin typeface="Helvetica Neue"/>
                <a:ea typeface="Helvetica Neue"/>
                <a:cs typeface="Helvetica Neue"/>
                <a:sym typeface="Helvetica Neue"/>
                <a:rtl val="0"/>
              </a:rPr>
              <a:t>Photojournalism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Facebook</a:t>
            </a:r>
          </a:p>
        </p:txBody>
      </p:sp>
      <p:sp>
        <p:nvSpPr>
          <p:cNvPr id="82" name="Shape 82"/>
          <p:cNvSpPr txBox="1"/>
          <p:nvPr>
            <p:ph idx="1" type="body"/>
          </p:nvPr>
        </p:nvSpPr>
        <p:spPr>
          <a:xfrm>
            <a:off x="457200" y="1600200"/>
            <a:ext cx="8229600" cy="4641599"/>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1" lang="en" sz="2500" u="none" cap="none" strike="noStrike">
                <a:solidFill>
                  <a:schemeClr val="dk1"/>
                </a:solidFill>
                <a:latin typeface="Helvetica Neue"/>
                <a:ea typeface="Helvetica Neue"/>
                <a:cs typeface="Helvetica Neue"/>
                <a:sym typeface="Helvetica Neue"/>
                <a:rtl val="0"/>
              </a:rPr>
              <a:t>What is it</a:t>
            </a:r>
            <a:r>
              <a:rPr i="1" lang="en" sz="2500">
                <a:solidFill>
                  <a:schemeClr val="dk1"/>
                </a:solidFill>
                <a:latin typeface="Helvetica Neue"/>
                <a:ea typeface="Helvetica Neue"/>
                <a:cs typeface="Helvetica Neue"/>
                <a:sym typeface="Helvetica Neue"/>
                <a:rtl val="0"/>
              </a:rPr>
              <a:t>?</a:t>
            </a:r>
            <a:r>
              <a:rPr b="0" baseline="0" i="1" lang="en" sz="2500" u="none" cap="none" strike="noStrike">
                <a:solidFill>
                  <a:schemeClr val="dk1"/>
                </a:solidFill>
                <a:latin typeface="Helvetica Neue"/>
                <a:ea typeface="Helvetica Neue"/>
                <a:cs typeface="Helvetica Neue"/>
                <a:sym typeface="Helvetica Neue"/>
                <a:rtl val="0"/>
              </a:rPr>
              <a:t> </a:t>
            </a:r>
          </a:p>
          <a:p>
            <a:pPr indent="-152400" lvl="0" marL="342900" marR="0" rtl="0" algn="l">
              <a:lnSpc>
                <a:spcPct val="100000"/>
              </a:lnSpc>
              <a:spcBef>
                <a:spcPts val="600"/>
              </a:spcBef>
              <a:spcAft>
                <a:spcPts val="0"/>
              </a:spcAft>
              <a:buClr>
                <a:schemeClr val="dk1"/>
              </a:buClr>
              <a:buSzPct val="25000"/>
              <a:buFont typeface="Helvetica Neue"/>
              <a:buNone/>
            </a:pPr>
            <a:r>
              <a:rPr b="0" baseline="0" i="0" lang="en" sz="2500" u="none" cap="none" strike="noStrike">
                <a:solidFill>
                  <a:schemeClr val="dk1"/>
                </a:solidFill>
                <a:latin typeface="Helvetica Neue"/>
                <a:ea typeface="Helvetica Neue"/>
                <a:cs typeface="Helvetica Neue"/>
                <a:sym typeface="Helvetica Neue"/>
                <a:rtl val="0"/>
              </a:rPr>
              <a:t>An online personal profile that allows users to find friends, follow activity of other </a:t>
            </a:r>
            <a:r>
              <a:rPr lang="en" sz="2500">
                <a:solidFill>
                  <a:schemeClr val="dk1"/>
                </a:solidFill>
                <a:latin typeface="Helvetica Neue"/>
                <a:ea typeface="Helvetica Neue"/>
                <a:cs typeface="Helvetica Neue"/>
                <a:sym typeface="Helvetica Neue"/>
                <a:rtl val="0"/>
              </a:rPr>
              <a:t>users</a:t>
            </a:r>
            <a:r>
              <a:rPr b="0" baseline="0" i="0" lang="en" sz="2500" u="none" cap="none" strike="noStrike">
                <a:solidFill>
                  <a:schemeClr val="dk1"/>
                </a:solidFill>
                <a:latin typeface="Helvetica Neue"/>
                <a:ea typeface="Helvetica Neue"/>
                <a:cs typeface="Helvetica Neue"/>
                <a:sym typeface="Helvetica Neue"/>
                <a:rtl val="0"/>
              </a:rPr>
              <a:t> (</a:t>
            </a:r>
            <a:r>
              <a:rPr lang="en" sz="2500">
                <a:solidFill>
                  <a:schemeClr val="dk1"/>
                </a:solidFill>
                <a:latin typeface="Helvetica Neue"/>
                <a:ea typeface="Helvetica Neue"/>
                <a:cs typeface="Helvetica Neue"/>
                <a:sym typeface="Helvetica Neue"/>
                <a:rtl val="0"/>
              </a:rPr>
              <a:t>individuals, organizations, groups)</a:t>
            </a:r>
            <a:r>
              <a:rPr b="0" baseline="0" i="0" lang="en" sz="2500" u="none" cap="none" strike="noStrike">
                <a:solidFill>
                  <a:schemeClr val="dk1"/>
                </a:solidFill>
                <a:latin typeface="Helvetica Neue"/>
                <a:ea typeface="Helvetica Neue"/>
                <a:cs typeface="Helvetica Neue"/>
                <a:sym typeface="Helvetica Neue"/>
                <a:rtl val="0"/>
              </a:rPr>
              <a:t> and post content.</a:t>
            </a:r>
          </a:p>
          <a:p>
            <a:pPr indent="-152400" lvl="0" marL="342900" marR="0" rtl="0" algn="l">
              <a:lnSpc>
                <a:spcPct val="100000"/>
              </a:lnSpc>
              <a:spcBef>
                <a:spcPts val="600"/>
              </a:spcBef>
              <a:spcAft>
                <a:spcPts val="0"/>
              </a:spcAft>
              <a:buClr>
                <a:schemeClr val="dk1"/>
              </a:buClr>
              <a:buFont typeface="Arial"/>
              <a:buNone/>
            </a:pPr>
            <a:r>
              <a:t/>
            </a:r>
            <a:endParaRPr b="0" baseline="0" i="0" sz="25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Helvetica Neue"/>
              <a:buNone/>
            </a:pPr>
            <a:r>
              <a:rPr b="0" baseline="0" i="1" lang="en" sz="2500" u="none" cap="none" strike="noStrike">
                <a:solidFill>
                  <a:schemeClr val="dk1"/>
                </a:solidFill>
                <a:latin typeface="Helvetica Neue"/>
                <a:ea typeface="Helvetica Neue"/>
                <a:cs typeface="Helvetica Neue"/>
                <a:sym typeface="Helvetica Neue"/>
                <a:rtl val="0"/>
              </a:rPr>
              <a:t>How do photos fit in?</a:t>
            </a:r>
          </a:p>
          <a:p>
            <a:pPr indent="-152400" lvl="0" marL="342900" marR="0" rtl="0" algn="l">
              <a:lnSpc>
                <a:spcPct val="100000"/>
              </a:lnSpc>
              <a:spcBef>
                <a:spcPts val="600"/>
              </a:spcBef>
              <a:spcAft>
                <a:spcPts val="0"/>
              </a:spcAft>
              <a:buClr>
                <a:schemeClr val="dk1"/>
              </a:buClr>
              <a:buSzPct val="25000"/>
              <a:buFont typeface="Helvetica Neue"/>
              <a:buNone/>
            </a:pPr>
            <a:r>
              <a:rPr b="0" baseline="0" i="0" lang="en" sz="2500" u="none" cap="none" strike="noStrike">
                <a:solidFill>
                  <a:schemeClr val="dk1"/>
                </a:solidFill>
                <a:latin typeface="Helvetica Neue"/>
                <a:ea typeface="Helvetica Neue"/>
                <a:cs typeface="Helvetica Neue"/>
                <a:sym typeface="Helvetica Neue"/>
                <a:rtl val="0"/>
              </a:rPr>
              <a:t>Users can upload photos, post links to outside photos, and “tag” photos to attach them to others’ accounts.</a:t>
            </a:r>
          </a:p>
          <a:p>
            <a:pPr indent="-152400" lvl="0" marL="342900" marR="0" rtl="0" algn="l">
              <a:lnSpc>
                <a:spcPct val="100000"/>
              </a:lnSpc>
              <a:spcBef>
                <a:spcPts val="600"/>
              </a:spcBef>
              <a:spcAft>
                <a:spcPts val="0"/>
              </a:spcAft>
              <a:buClr>
                <a:schemeClr val="dk1"/>
              </a:buClr>
              <a:buFont typeface="Arial"/>
              <a:buNone/>
            </a:pPr>
            <a:r>
              <a:t/>
            </a:r>
            <a:endParaRPr b="0" baseline="0" i="0" sz="25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Helvetica Neue"/>
              <a:buNone/>
            </a:pPr>
            <a:r>
              <a:rPr b="0" baseline="0" i="1" lang="en" sz="2500" u="none" cap="none" strike="noStrike">
                <a:solidFill>
                  <a:schemeClr val="dk1"/>
                </a:solidFill>
                <a:latin typeface="Helvetica Neue"/>
                <a:ea typeface="Helvetica Neue"/>
                <a:cs typeface="Helvetica Neue"/>
                <a:sym typeface="Helvetica Neue"/>
                <a:rtl val="0"/>
              </a:rPr>
              <a:t>Specific concerns:</a:t>
            </a:r>
          </a:p>
          <a:p>
            <a:pPr indent="-152400" lvl="0" marL="342900" marR="0" rtl="0" algn="l">
              <a:lnSpc>
                <a:spcPct val="100000"/>
              </a:lnSpc>
              <a:spcBef>
                <a:spcPts val="600"/>
              </a:spcBef>
              <a:spcAft>
                <a:spcPts val="0"/>
              </a:spcAft>
              <a:buClr>
                <a:schemeClr val="dk1"/>
              </a:buClr>
              <a:buSzPct val="25000"/>
              <a:buFont typeface="Helvetica Neue"/>
              <a:buNone/>
            </a:pPr>
            <a:r>
              <a:rPr b="0" baseline="0" i="0" lang="en" sz="2500" u="none" cap="none" strike="noStrike">
                <a:solidFill>
                  <a:schemeClr val="dk1"/>
                </a:solidFill>
                <a:latin typeface="Helvetica Neue"/>
                <a:ea typeface="Helvetica Neue"/>
                <a:cs typeface="Helvetica Neue"/>
                <a:sym typeface="Helvetica Neue"/>
                <a:rtl val="0"/>
              </a:rPr>
              <a:t>Many users quit due to privacy concerns.</a:t>
            </a:r>
          </a:p>
        </p:txBody>
      </p:sp>
      <p:pic>
        <p:nvPicPr>
          <p:cNvPr id="83" name="Shape 83"/>
          <p:cNvPicPr preferRelativeResize="0"/>
          <p:nvPr/>
        </p:nvPicPr>
        <p:blipFill rotWithShape="1">
          <a:blip r:embed="rId4">
            <a:alphaModFix/>
          </a:blip>
          <a:srcRect b="0" l="0" r="0" t="0"/>
          <a:stretch/>
        </p:blipFill>
        <p:spPr>
          <a:xfrm>
            <a:off x="7423722" y="137322"/>
            <a:ext cx="1495973" cy="14176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Facebook</a:t>
            </a:r>
          </a:p>
        </p:txBody>
      </p:sp>
      <p:pic>
        <p:nvPicPr>
          <p:cNvPr id="89" name="Shape 89"/>
          <p:cNvPicPr preferRelativeResize="0"/>
          <p:nvPr/>
        </p:nvPicPr>
        <p:blipFill rotWithShape="1">
          <a:blip r:embed="rId3">
            <a:alphaModFix/>
          </a:blip>
          <a:srcRect b="0" l="0" r="0" t="0"/>
          <a:stretch/>
        </p:blipFill>
        <p:spPr>
          <a:xfrm>
            <a:off x="7423722" y="137322"/>
            <a:ext cx="1495973" cy="1417649"/>
          </a:xfrm>
          <a:prstGeom prst="rect">
            <a:avLst/>
          </a:prstGeom>
          <a:noFill/>
          <a:ln>
            <a:noFill/>
          </a:ln>
        </p:spPr>
      </p:pic>
      <p:pic>
        <p:nvPicPr>
          <p:cNvPr id="90" name="Shape 90"/>
          <p:cNvPicPr preferRelativeResize="0"/>
          <p:nvPr/>
        </p:nvPicPr>
        <p:blipFill rotWithShape="1">
          <a:blip r:embed="rId4">
            <a:alphaModFix/>
          </a:blip>
          <a:srcRect b="0" l="0" r="0" t="0"/>
          <a:stretch/>
        </p:blipFill>
        <p:spPr>
          <a:xfrm>
            <a:off x="2707125" y="1679650"/>
            <a:ext cx="3924299" cy="48767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Facebook</a:t>
            </a:r>
          </a:p>
        </p:txBody>
      </p:sp>
      <p:sp>
        <p:nvSpPr>
          <p:cNvPr id="96" name="Shape 96"/>
          <p:cNvSpPr txBox="1"/>
          <p:nvPr>
            <p:ph idx="1" type="body"/>
          </p:nvPr>
        </p:nvSpPr>
        <p:spPr>
          <a:xfrm>
            <a:off x="457200" y="1600200"/>
            <a:ext cx="3861299"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Benefits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Largest audience (</a:t>
            </a:r>
            <a:r>
              <a:rPr lang="en" sz="3000">
                <a:solidFill>
                  <a:schemeClr val="dk1"/>
                </a:solidFill>
                <a:latin typeface="Helvetica Neue"/>
                <a:ea typeface="Helvetica Neue"/>
                <a:cs typeface="Helvetica Neue"/>
                <a:sym typeface="Helvetica Neue"/>
                <a:rtl val="0"/>
              </a:rPr>
              <a:t>1.28</a:t>
            </a:r>
            <a:r>
              <a:rPr b="0" baseline="0" i="0" lang="en" sz="3000" u="none" cap="none" strike="noStrike">
                <a:solidFill>
                  <a:schemeClr val="dk1"/>
                </a:solidFill>
                <a:latin typeface="Helvetica Neue"/>
                <a:ea typeface="Helvetica Neue"/>
                <a:cs typeface="Helvetica Neue"/>
                <a:sym typeface="Helvetica Neue"/>
                <a:rtl val="0"/>
              </a:rPr>
              <a:t> </a:t>
            </a:r>
            <a:r>
              <a:rPr lang="en" sz="3000">
                <a:solidFill>
                  <a:schemeClr val="dk1"/>
                </a:solidFill>
                <a:latin typeface="Helvetica Neue"/>
                <a:ea typeface="Helvetica Neue"/>
                <a:cs typeface="Helvetica Neue"/>
                <a:sym typeface="Helvetica Neue"/>
                <a:rtl val="0"/>
              </a:rPr>
              <a:t>b</a:t>
            </a:r>
            <a:r>
              <a:rPr b="0" baseline="0" i="0" lang="en" sz="3000" u="none" cap="none" strike="noStrike">
                <a:solidFill>
                  <a:schemeClr val="dk1"/>
                </a:solidFill>
                <a:latin typeface="Helvetica Neue"/>
                <a:ea typeface="Helvetica Neue"/>
                <a:cs typeface="Helvetica Neue"/>
                <a:sym typeface="Helvetica Neue"/>
                <a:rtl val="0"/>
              </a:rPr>
              <a:t>illion monthly active users)*</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Appeals to all ages </a:t>
            </a:r>
            <a:r>
              <a:rPr lang="en" sz="3000">
                <a:solidFill>
                  <a:schemeClr val="dk1"/>
                </a:solidFill>
                <a:latin typeface="Helvetica Neue"/>
                <a:ea typeface="Helvetica Neue"/>
                <a:cs typeface="Helvetica Neue"/>
                <a:sym typeface="Helvetica Neue"/>
                <a:rtl val="0"/>
              </a:rPr>
              <a:t>and</a:t>
            </a:r>
            <a:r>
              <a:rPr b="0" baseline="0" i="0" lang="en" sz="3000" u="none" cap="none" strike="noStrike">
                <a:solidFill>
                  <a:schemeClr val="dk1"/>
                </a:solidFill>
                <a:latin typeface="Helvetica Neue"/>
                <a:ea typeface="Helvetica Neue"/>
                <a:cs typeface="Helvetica Neue"/>
                <a:sym typeface="Helvetica Neue"/>
                <a:rtl val="0"/>
              </a:rPr>
              <a:t> demographics</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p:txBody>
      </p:sp>
      <p:sp>
        <p:nvSpPr>
          <p:cNvPr id="97" name="Shape 97"/>
          <p:cNvSpPr txBox="1"/>
          <p:nvPr>
            <p:ph idx="2" type="body"/>
          </p:nvPr>
        </p:nvSpPr>
        <p:spPr>
          <a:xfrm>
            <a:off x="4692273"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Disadvantages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Increasingly unpopular with teens</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It’s “old” for social media (10 years!), so it’s probably on its way out</a:t>
            </a:r>
          </a:p>
        </p:txBody>
      </p:sp>
      <p:pic>
        <p:nvPicPr>
          <p:cNvPr id="98" name="Shape 98"/>
          <p:cNvPicPr preferRelativeResize="0"/>
          <p:nvPr/>
        </p:nvPicPr>
        <p:blipFill rotWithShape="1">
          <a:blip r:embed="rId3">
            <a:alphaModFix/>
          </a:blip>
          <a:srcRect b="0" l="0" r="0" t="0"/>
          <a:stretch/>
        </p:blipFill>
        <p:spPr>
          <a:xfrm>
            <a:off x="7423722" y="137322"/>
            <a:ext cx="1495973" cy="1417649"/>
          </a:xfrm>
          <a:prstGeom prst="rect">
            <a:avLst/>
          </a:prstGeom>
          <a:noFill/>
          <a:ln>
            <a:noFill/>
          </a:ln>
        </p:spPr>
      </p:pic>
      <p:sp>
        <p:nvSpPr>
          <p:cNvPr id="99" name="Shape 99"/>
          <p:cNvSpPr txBox="1"/>
          <p:nvPr/>
        </p:nvSpPr>
        <p:spPr>
          <a:xfrm>
            <a:off x="4471150" y="6336925"/>
            <a:ext cx="4448700" cy="521100"/>
          </a:xfrm>
          <a:prstGeom prst="rect">
            <a:avLst/>
          </a:prstGeom>
          <a:noFill/>
          <a:ln>
            <a:noFill/>
          </a:ln>
        </p:spPr>
        <p:txBody>
          <a:bodyPr anchorCtr="0" anchor="t" bIns="91425" lIns="91425" rIns="91425" tIns="91425">
            <a:noAutofit/>
          </a:bodyPr>
          <a:lstStyle/>
          <a:p>
            <a:pPr>
              <a:spcBef>
                <a:spcPts val="0"/>
              </a:spcBef>
              <a:buNone/>
            </a:pPr>
            <a:r>
              <a:rPr lang="en"/>
              <a:t>*2014 Statistic according to Media Bistro</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Pr>
              <a:t>App overview: </a:t>
            </a:r>
            <a:r>
              <a:rPr b="1" lang="en" sz="3600">
                <a:solidFill>
                  <a:schemeClr val="dk1"/>
                </a:solidFill>
                <a:latin typeface="Helvetica Neue"/>
                <a:ea typeface="Helvetica Neue"/>
                <a:cs typeface="Helvetica Neue"/>
                <a:sym typeface="Helvetica Neue"/>
              </a:rPr>
              <a:t>Snapchat</a:t>
            </a:r>
          </a:p>
        </p:txBody>
      </p:sp>
      <p:sp>
        <p:nvSpPr>
          <p:cNvPr id="105" name="Shape 105"/>
          <p:cNvSpPr txBox="1"/>
          <p:nvPr>
            <p:ph idx="1" type="body"/>
          </p:nvPr>
        </p:nvSpPr>
        <p:spPr>
          <a:xfrm>
            <a:off x="457200" y="1600200"/>
            <a:ext cx="8229600" cy="5113499"/>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1" lang="en" sz="2500" u="none" cap="none" strike="noStrike">
                <a:solidFill>
                  <a:schemeClr val="dk1"/>
                </a:solidFill>
                <a:latin typeface="Helvetica Neue"/>
                <a:ea typeface="Helvetica Neue"/>
                <a:cs typeface="Helvetica Neue"/>
                <a:sym typeface="Helvetica Neue"/>
              </a:rPr>
              <a:t>What is it</a:t>
            </a:r>
            <a:r>
              <a:rPr i="1" lang="en" sz="2500">
                <a:solidFill>
                  <a:schemeClr val="dk1"/>
                </a:solidFill>
                <a:latin typeface="Helvetica Neue"/>
                <a:ea typeface="Helvetica Neue"/>
                <a:cs typeface="Helvetica Neue"/>
                <a:sym typeface="Helvetica Neue"/>
              </a:rPr>
              <a:t>?</a:t>
            </a:r>
            <a:r>
              <a:rPr b="0" baseline="0" i="1" lang="en" sz="2500" u="none" cap="none" strike="noStrike">
                <a:solidFill>
                  <a:schemeClr val="dk1"/>
                </a:solidFill>
                <a:latin typeface="Helvetica Neue"/>
                <a:ea typeface="Helvetica Neue"/>
                <a:cs typeface="Helvetica Neue"/>
                <a:sym typeface="Helvetica Neue"/>
              </a:rPr>
              <a:t> </a:t>
            </a:r>
          </a:p>
          <a:p>
            <a:pPr indent="-152400" lvl="0" marL="342900" marR="0" rtl="0" algn="l">
              <a:lnSpc>
                <a:spcPct val="100000"/>
              </a:lnSpc>
              <a:spcBef>
                <a:spcPts val="600"/>
              </a:spcBef>
              <a:spcAft>
                <a:spcPts val="0"/>
              </a:spcAft>
              <a:buClr>
                <a:schemeClr val="dk1"/>
              </a:buClr>
              <a:buSzPct val="25000"/>
              <a:buFont typeface="Helvetica Neue"/>
              <a:buNone/>
            </a:pPr>
            <a:r>
              <a:rPr lang="en" sz="2400">
                <a:solidFill>
                  <a:schemeClr val="dk1"/>
                </a:solidFill>
                <a:latin typeface="Helvetica Neue"/>
                <a:ea typeface="Helvetica Neue"/>
                <a:cs typeface="Helvetica Neue"/>
                <a:sym typeface="Helvetica Neue"/>
              </a:rPr>
              <a:t>A photo sharing app that allows users to send photos with short captions and/or drawings to their followers; the receiver can view for up to 10 seconds; Publications post “stories” to followers, which are a series of photos</a:t>
            </a:r>
          </a:p>
          <a:p>
            <a:pPr indent="-152400" lvl="0" marL="342900" marR="0" rtl="0" algn="l">
              <a:lnSpc>
                <a:spcPct val="100000"/>
              </a:lnSpc>
              <a:spcBef>
                <a:spcPts val="600"/>
              </a:spcBef>
              <a:spcAft>
                <a:spcPts val="0"/>
              </a:spcAft>
              <a:buClr>
                <a:schemeClr val="dk1"/>
              </a:buClr>
              <a:buFont typeface="Arial"/>
              <a:buNone/>
            </a:pPr>
            <a:r>
              <a:t/>
            </a:r>
            <a:endParaRPr b="0" baseline="0" i="0" sz="2500" u="none" cap="none" strike="noStrike">
              <a:solidFill>
                <a:schemeClr val="dk1"/>
              </a:solidFill>
              <a:latin typeface="Helvetica Neue"/>
              <a:ea typeface="Helvetica Neue"/>
              <a:cs typeface="Helvetica Neue"/>
              <a:sym typeface="Helvetica Neue"/>
            </a:endParaRPr>
          </a:p>
          <a:p>
            <a:pPr indent="-152400" lvl="0" marL="342900" marR="0" rtl="0" algn="l">
              <a:lnSpc>
                <a:spcPct val="100000"/>
              </a:lnSpc>
              <a:spcBef>
                <a:spcPts val="600"/>
              </a:spcBef>
              <a:spcAft>
                <a:spcPts val="0"/>
              </a:spcAft>
              <a:buClr>
                <a:schemeClr val="dk1"/>
              </a:buClr>
              <a:buSzPct val="25000"/>
              <a:buFont typeface="Helvetica Neue"/>
              <a:buNone/>
            </a:pPr>
            <a:r>
              <a:rPr b="0" baseline="0" i="1" lang="en" sz="2500" u="none" cap="none" strike="noStrike">
                <a:solidFill>
                  <a:schemeClr val="dk1"/>
                </a:solidFill>
                <a:latin typeface="Helvetica Neue"/>
                <a:ea typeface="Helvetica Neue"/>
                <a:cs typeface="Helvetica Neue"/>
                <a:sym typeface="Helvetica Neue"/>
              </a:rPr>
              <a:t>How do photos fit in?</a:t>
            </a:r>
          </a:p>
          <a:p>
            <a:pPr indent="-152400" lvl="0" marL="342900" marR="0" rtl="0" algn="l">
              <a:lnSpc>
                <a:spcPct val="100000"/>
              </a:lnSpc>
              <a:spcBef>
                <a:spcPts val="600"/>
              </a:spcBef>
              <a:spcAft>
                <a:spcPts val="0"/>
              </a:spcAft>
              <a:buClr>
                <a:schemeClr val="dk1"/>
              </a:buClr>
              <a:buSzPct val="25000"/>
              <a:buFont typeface="Helvetica Neue"/>
              <a:buNone/>
            </a:pPr>
            <a:r>
              <a:rPr lang="en" sz="2400">
                <a:solidFill>
                  <a:schemeClr val="dk1"/>
                </a:solidFill>
                <a:latin typeface="Helvetica Neue"/>
                <a:ea typeface="Helvetica Neue"/>
                <a:cs typeface="Helvetica Neue"/>
                <a:sym typeface="Helvetica Neue"/>
              </a:rPr>
              <a:t>Snaps are based on photos.</a:t>
            </a:r>
          </a:p>
          <a:p>
            <a:pPr indent="-152400" lvl="0" marL="342900" marR="0" rtl="0" algn="l">
              <a:lnSpc>
                <a:spcPct val="100000"/>
              </a:lnSpc>
              <a:spcBef>
                <a:spcPts val="600"/>
              </a:spcBef>
              <a:spcAft>
                <a:spcPts val="0"/>
              </a:spcAft>
              <a:buClr>
                <a:schemeClr val="dk1"/>
              </a:buClr>
              <a:buFont typeface="Arial"/>
              <a:buNone/>
            </a:pPr>
            <a:r>
              <a:t/>
            </a:r>
            <a:endParaRPr b="0" baseline="0" i="0" sz="2500" u="none" cap="none" strike="noStrike">
              <a:solidFill>
                <a:schemeClr val="dk1"/>
              </a:solidFill>
              <a:latin typeface="Helvetica Neue"/>
              <a:ea typeface="Helvetica Neue"/>
              <a:cs typeface="Helvetica Neue"/>
              <a:sym typeface="Helvetica Neue"/>
            </a:endParaRPr>
          </a:p>
          <a:p>
            <a:pPr indent="-152400" lvl="0" marL="342900" marR="0" rtl="0" algn="l">
              <a:lnSpc>
                <a:spcPct val="100000"/>
              </a:lnSpc>
              <a:spcBef>
                <a:spcPts val="600"/>
              </a:spcBef>
              <a:spcAft>
                <a:spcPts val="0"/>
              </a:spcAft>
              <a:buClr>
                <a:schemeClr val="dk1"/>
              </a:buClr>
              <a:buSzPct val="25000"/>
              <a:buFont typeface="Helvetica Neue"/>
              <a:buNone/>
            </a:pPr>
            <a:r>
              <a:rPr b="0" baseline="0" i="1" lang="en" sz="2500" u="none" cap="none" strike="noStrike">
                <a:solidFill>
                  <a:schemeClr val="dk1"/>
                </a:solidFill>
                <a:latin typeface="Helvetica Neue"/>
                <a:ea typeface="Helvetica Neue"/>
                <a:cs typeface="Helvetica Neue"/>
                <a:sym typeface="Helvetica Neue"/>
              </a:rPr>
              <a:t>Specific concerns:</a:t>
            </a:r>
          </a:p>
          <a:p>
            <a:pPr indent="-152400" lvl="0" marL="342900" marR="0" rtl="0" algn="l">
              <a:lnSpc>
                <a:spcPct val="100000"/>
              </a:lnSpc>
              <a:spcBef>
                <a:spcPts val="600"/>
              </a:spcBef>
              <a:spcAft>
                <a:spcPts val="0"/>
              </a:spcAft>
              <a:buClr>
                <a:schemeClr val="dk1"/>
              </a:buClr>
              <a:buSzPct val="25000"/>
              <a:buFont typeface="Helvetica Neue"/>
              <a:buNone/>
            </a:pPr>
            <a:r>
              <a:rPr lang="en" sz="2400">
                <a:solidFill>
                  <a:schemeClr val="dk1"/>
                </a:solidFill>
                <a:latin typeface="Helvetica Neue"/>
                <a:ea typeface="Helvetica Neue"/>
                <a:cs typeface="Helvetica Neue"/>
                <a:sym typeface="Helvetica Neue"/>
              </a:rPr>
              <a:t>There is an expectation that content is deleted, but the Conditions of Use stipulate that Snapchat keeps a copy.</a:t>
            </a:r>
          </a:p>
        </p:txBody>
      </p:sp>
      <p:pic>
        <p:nvPicPr>
          <p:cNvPr id="106" name="Shape 106"/>
          <p:cNvPicPr preferRelativeResize="0"/>
          <p:nvPr/>
        </p:nvPicPr>
        <p:blipFill>
          <a:blip r:embed="rId3">
            <a:alphaModFix/>
          </a:blip>
          <a:stretch>
            <a:fillRect/>
          </a:stretch>
        </p:blipFill>
        <p:spPr>
          <a:xfrm>
            <a:off x="7245849" y="274625"/>
            <a:ext cx="1687675" cy="15921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Pr>
              <a:t>App overview: </a:t>
            </a:r>
            <a:r>
              <a:rPr b="1" lang="en" sz="3600">
                <a:solidFill>
                  <a:schemeClr val="dk1"/>
                </a:solidFill>
                <a:latin typeface="Helvetica Neue"/>
                <a:ea typeface="Helvetica Neue"/>
                <a:cs typeface="Helvetica Neue"/>
                <a:sym typeface="Helvetica Neue"/>
              </a:rPr>
              <a:t>Snapchat</a:t>
            </a:r>
          </a:p>
        </p:txBody>
      </p:sp>
      <p:pic>
        <p:nvPicPr>
          <p:cNvPr id="112" name="Shape 112"/>
          <p:cNvPicPr preferRelativeResize="0"/>
          <p:nvPr/>
        </p:nvPicPr>
        <p:blipFill>
          <a:blip r:embed="rId3">
            <a:alphaModFix/>
          </a:blip>
          <a:stretch>
            <a:fillRect/>
          </a:stretch>
        </p:blipFill>
        <p:spPr>
          <a:xfrm>
            <a:off x="7245849" y="274625"/>
            <a:ext cx="1687675" cy="1592150"/>
          </a:xfrm>
          <a:prstGeom prst="rect">
            <a:avLst/>
          </a:prstGeom>
          <a:noFill/>
          <a:ln>
            <a:noFill/>
          </a:ln>
        </p:spPr>
      </p:pic>
      <p:pic>
        <p:nvPicPr>
          <p:cNvPr id="113" name="Shape 113"/>
          <p:cNvPicPr preferRelativeResize="0"/>
          <p:nvPr/>
        </p:nvPicPr>
        <p:blipFill>
          <a:blip r:embed="rId4">
            <a:alphaModFix/>
          </a:blip>
          <a:stretch>
            <a:fillRect/>
          </a:stretch>
        </p:blipFill>
        <p:spPr>
          <a:xfrm>
            <a:off x="3150073" y="1686775"/>
            <a:ext cx="2701800" cy="4795700"/>
          </a:xfrm>
          <a:prstGeom prst="rect">
            <a:avLst/>
          </a:prstGeom>
          <a:noFill/>
          <a:ln cap="flat" w="9525">
            <a:solidFill>
              <a:schemeClr val="dk2"/>
            </a:solidFill>
            <a:prstDash val="solid"/>
            <a:round/>
            <a:headEnd len="med" w="med" type="none"/>
            <a:tailEnd len="med" w="med" type="none"/>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Pr>
              <a:t>App overview: </a:t>
            </a:r>
            <a:r>
              <a:rPr b="1" lang="en" sz="3600">
                <a:solidFill>
                  <a:schemeClr val="dk1"/>
                </a:solidFill>
                <a:latin typeface="Helvetica Neue"/>
                <a:ea typeface="Helvetica Neue"/>
                <a:cs typeface="Helvetica Neue"/>
                <a:sym typeface="Helvetica Neue"/>
              </a:rPr>
              <a:t>Snapchat</a:t>
            </a:r>
          </a:p>
        </p:txBody>
      </p:sp>
      <p:sp>
        <p:nvSpPr>
          <p:cNvPr id="119" name="Shape 119"/>
          <p:cNvSpPr txBox="1"/>
          <p:nvPr>
            <p:ph idx="1" type="body"/>
          </p:nvPr>
        </p:nvSpPr>
        <p:spPr>
          <a:xfrm>
            <a:off x="457200" y="1600200"/>
            <a:ext cx="3861299"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Pr>
              <a:t>Benefits</a:t>
            </a:r>
            <a:r>
              <a:rPr b="0" baseline="0" i="0" lang="en" sz="3000" u="none" cap="none" strike="noStrike">
                <a:solidFill>
                  <a:schemeClr val="dk1"/>
                </a:solidFill>
                <a:latin typeface="Helvetica Neue"/>
                <a:ea typeface="Helvetica Neue"/>
                <a:cs typeface="Helvetica Neue"/>
                <a:sym typeface="Helvetica Neue"/>
              </a:rPr>
              <a:t>:</a:t>
            </a:r>
          </a:p>
          <a:p>
            <a:pPr indent="-419100" lvl="0" marL="457200" marR="0" rtl="0" algn="l">
              <a:lnSpc>
                <a:spcPct val="100000"/>
              </a:lnSpc>
              <a:spcBef>
                <a:spcPts val="600"/>
              </a:spcBef>
              <a:spcAft>
                <a:spcPts val="0"/>
              </a:spcAft>
              <a:buClr>
                <a:schemeClr val="dk1"/>
              </a:buClr>
              <a:buSzPct val="100000"/>
              <a:buFont typeface="Helvetica Neue"/>
              <a:buChar char="●"/>
            </a:pPr>
            <a:r>
              <a:rPr lang="en" sz="3000">
                <a:solidFill>
                  <a:schemeClr val="dk1"/>
                </a:solidFill>
                <a:latin typeface="Helvetica Neue"/>
                <a:ea typeface="Helvetica Neue"/>
                <a:cs typeface="Helvetica Neue"/>
                <a:sym typeface="Helvetica Neue"/>
              </a:rPr>
              <a:t>Increasingly popular with journalists and teenagers</a:t>
            </a:r>
          </a:p>
          <a:p>
            <a:pPr lvl="0" rtl="0">
              <a:spcBef>
                <a:spcPts val="0"/>
              </a:spcBef>
              <a:buClr>
                <a:srgbClr val="000000"/>
              </a:buClr>
              <a:buNone/>
            </a:pPr>
            <a:r>
              <a:t/>
            </a:r>
            <a:endParaRPr sz="3000">
              <a:solidFill>
                <a:schemeClr val="dk1"/>
              </a:solidFill>
              <a:latin typeface="Helvetica Neue"/>
              <a:ea typeface="Helvetica Neue"/>
              <a:cs typeface="Helvetica Neue"/>
              <a:sym typeface="Helvetica Neue"/>
            </a:endParaRPr>
          </a:p>
          <a:p>
            <a:pPr indent="-419100" lvl="0" marL="457200" rtl="0">
              <a:spcBef>
                <a:spcPts val="0"/>
              </a:spcBef>
              <a:buClr>
                <a:schemeClr val="dk1"/>
              </a:buClr>
              <a:buSzPct val="100000"/>
              <a:buFont typeface="Helvetica Neue"/>
              <a:buChar char="●"/>
            </a:pPr>
            <a:r>
              <a:rPr lang="en" sz="3000">
                <a:solidFill>
                  <a:schemeClr val="dk1"/>
                </a:solidFill>
                <a:latin typeface="Helvetica Neue"/>
                <a:ea typeface="Helvetica Neue"/>
                <a:cs typeface="Helvetica Neue"/>
                <a:sym typeface="Helvetica Neue"/>
              </a:rPr>
              <a:t>Allows for a quick overview, like TV (new Discover feature)</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endParaRP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endParaRPr>
          </a:p>
        </p:txBody>
      </p:sp>
      <p:sp>
        <p:nvSpPr>
          <p:cNvPr id="120" name="Shape 120"/>
          <p:cNvSpPr txBox="1"/>
          <p:nvPr>
            <p:ph idx="2" type="body"/>
          </p:nvPr>
        </p:nvSpPr>
        <p:spPr>
          <a:xfrm>
            <a:off x="4692273"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Pr>
              <a:t>Disadvantages</a:t>
            </a:r>
            <a:r>
              <a:rPr b="0" baseline="0" i="0" lang="en" sz="3000" u="none" cap="none" strike="noStrike">
                <a:solidFill>
                  <a:schemeClr val="dk1"/>
                </a:solidFill>
                <a:latin typeface="Helvetica Neue"/>
                <a:ea typeface="Helvetica Neue"/>
                <a:cs typeface="Helvetica Neue"/>
                <a:sym typeface="Helvetica Neue"/>
              </a:rPr>
              <a:t>:</a:t>
            </a:r>
          </a:p>
          <a:p>
            <a:pPr indent="-419100" lvl="0" marL="457200" marR="0" rtl="0" algn="l">
              <a:lnSpc>
                <a:spcPct val="100000"/>
              </a:lnSpc>
              <a:spcBef>
                <a:spcPts val="600"/>
              </a:spcBef>
              <a:spcAft>
                <a:spcPts val="0"/>
              </a:spcAft>
              <a:buClr>
                <a:schemeClr val="dk1"/>
              </a:buClr>
              <a:buSzPct val="100000"/>
              <a:buFont typeface="Helvetica Neue"/>
              <a:buChar char="●"/>
            </a:pPr>
            <a:r>
              <a:rPr lang="en" sz="3000">
                <a:solidFill>
                  <a:schemeClr val="dk1"/>
                </a:solidFill>
                <a:latin typeface="Helvetica Neue"/>
                <a:ea typeface="Helvetica Neue"/>
                <a:cs typeface="Helvetica Neue"/>
                <a:sym typeface="Helvetica Neue"/>
              </a:rPr>
              <a:t>Length limitations</a:t>
            </a:r>
          </a:p>
          <a:p>
            <a:pPr lvl="0" rtl="0">
              <a:spcBef>
                <a:spcPts val="0"/>
              </a:spcBef>
              <a:buClr>
                <a:srgbClr val="000000"/>
              </a:buClr>
              <a:buNone/>
            </a:pPr>
            <a:r>
              <a:t/>
            </a:r>
            <a:endParaRPr sz="3000">
              <a:solidFill>
                <a:schemeClr val="dk1"/>
              </a:solidFill>
              <a:latin typeface="Helvetica Neue"/>
              <a:ea typeface="Helvetica Neue"/>
              <a:cs typeface="Helvetica Neue"/>
              <a:sym typeface="Helvetica Neue"/>
            </a:endParaRPr>
          </a:p>
          <a:p>
            <a:pPr indent="-419100" lvl="0" marL="457200" rtl="0">
              <a:spcBef>
                <a:spcPts val="0"/>
              </a:spcBef>
              <a:buClr>
                <a:schemeClr val="dk1"/>
              </a:buClr>
              <a:buSzPct val="100000"/>
              <a:buFont typeface="Helvetica Neue"/>
              <a:buChar char="●"/>
            </a:pPr>
            <a:r>
              <a:rPr lang="en" sz="3000">
                <a:solidFill>
                  <a:schemeClr val="dk1"/>
                </a:solidFill>
                <a:latin typeface="Helvetica Neue"/>
                <a:ea typeface="Helvetica Neue"/>
                <a:cs typeface="Helvetica Neue"/>
                <a:sym typeface="Helvetica Neue"/>
              </a:rPr>
              <a:t>Concerns about privacy</a:t>
            </a:r>
          </a:p>
        </p:txBody>
      </p:sp>
      <p:pic>
        <p:nvPicPr>
          <p:cNvPr id="121" name="Shape 121"/>
          <p:cNvPicPr preferRelativeResize="0"/>
          <p:nvPr/>
        </p:nvPicPr>
        <p:blipFill>
          <a:blip r:embed="rId3">
            <a:alphaModFix/>
          </a:blip>
          <a:stretch>
            <a:fillRect/>
          </a:stretch>
        </p:blipFill>
        <p:spPr>
          <a:xfrm>
            <a:off x="7322049" y="198425"/>
            <a:ext cx="1687675" cy="15921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Twitter</a:t>
            </a:r>
          </a:p>
        </p:txBody>
      </p:sp>
      <p:sp>
        <p:nvSpPr>
          <p:cNvPr id="127" name="Shape 127"/>
          <p:cNvSpPr txBox="1"/>
          <p:nvPr>
            <p:ph idx="1" type="body"/>
          </p:nvPr>
        </p:nvSpPr>
        <p:spPr>
          <a:xfrm>
            <a:off x="457200" y="1600200"/>
            <a:ext cx="82296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Arial"/>
              <a:buNone/>
            </a:pPr>
            <a:r>
              <a:rPr b="0" baseline="0" i="1" lang="en" sz="2400" u="none" cap="none" strike="noStrike">
                <a:solidFill>
                  <a:schemeClr val="dk1"/>
                </a:solidFill>
                <a:latin typeface="Helvetica Neue"/>
                <a:ea typeface="Helvetica Neue"/>
                <a:cs typeface="Helvetica Neue"/>
                <a:sym typeface="Helvetica Neue"/>
                <a:rtl val="0"/>
              </a:rPr>
              <a:t>What is it</a:t>
            </a:r>
            <a:r>
              <a:rPr i="1" lang="en" sz="2400">
                <a:solidFill>
                  <a:schemeClr val="dk1"/>
                </a:solidFill>
                <a:latin typeface="Helvetica Neue"/>
                <a:ea typeface="Helvetica Neue"/>
                <a:cs typeface="Helvetica Neue"/>
                <a:sym typeface="Helvetica Neue"/>
                <a:rtl val="0"/>
              </a:rPr>
              <a:t>?</a:t>
            </a:r>
            <a:r>
              <a:rPr b="0" baseline="0" i="1" lang="en" sz="2400" u="none" cap="none" strike="noStrike">
                <a:solidFill>
                  <a:schemeClr val="dk1"/>
                </a:solidFill>
                <a:latin typeface="Helvetica Neue"/>
                <a:ea typeface="Helvetica Neue"/>
                <a:cs typeface="Helvetica Neue"/>
                <a:sym typeface="Helvetica Neue"/>
                <a:rtl val="0"/>
              </a:rPr>
              <a:t> </a:t>
            </a:r>
          </a:p>
          <a:p>
            <a:pPr indent="-152400" lvl="0" marL="342900" marR="0" rtl="0" algn="l">
              <a:lnSpc>
                <a:spcPct val="100000"/>
              </a:lnSpc>
              <a:spcBef>
                <a:spcPts val="600"/>
              </a:spcBef>
              <a:spcAft>
                <a:spcPts val="0"/>
              </a:spcAft>
              <a:buClr>
                <a:schemeClr val="dk1"/>
              </a:buClr>
              <a:buSzPct val="25000"/>
              <a:buFont typeface="Arial"/>
              <a:buNone/>
            </a:pPr>
            <a:r>
              <a:rPr b="0" baseline="0" i="0" lang="en" sz="2400" u="none" cap="none" strike="noStrike">
                <a:solidFill>
                  <a:schemeClr val="dk1"/>
                </a:solidFill>
                <a:latin typeface="Helvetica Neue"/>
                <a:ea typeface="Helvetica Neue"/>
                <a:cs typeface="Helvetica Neue"/>
                <a:sym typeface="Helvetica Neue"/>
                <a:rtl val="0"/>
              </a:rPr>
              <a:t>A “microblogging” site; users can post/repost content </a:t>
            </a:r>
            <a:r>
              <a:rPr lang="en" sz="2400">
                <a:solidFill>
                  <a:schemeClr val="dk1"/>
                </a:solidFill>
                <a:latin typeface="Helvetica Neue"/>
                <a:ea typeface="Helvetica Neue"/>
                <a:cs typeface="Helvetica Neue"/>
                <a:sym typeface="Helvetica Neue"/>
                <a:rtl val="0"/>
              </a:rPr>
              <a:t>and</a:t>
            </a:r>
            <a:r>
              <a:rPr b="0" baseline="0" i="0" lang="en" sz="2400" u="none" cap="none" strike="noStrike">
                <a:solidFill>
                  <a:schemeClr val="dk1"/>
                </a:solidFill>
                <a:latin typeface="Helvetica Neue"/>
                <a:ea typeface="Helvetica Neue"/>
                <a:cs typeface="Helvetica Neue"/>
                <a:sym typeface="Helvetica Neue"/>
                <a:rtl val="0"/>
              </a:rPr>
              <a:t> links of &lt;140 characters, follow others, etc.</a:t>
            </a:r>
          </a:p>
          <a:p>
            <a:pPr indent="-152400" lvl="0" marL="342900" marR="0" rtl="0" algn="l">
              <a:lnSpc>
                <a:spcPct val="100000"/>
              </a:lnSpc>
              <a:spcBef>
                <a:spcPts val="600"/>
              </a:spcBef>
              <a:spcAft>
                <a:spcPts val="0"/>
              </a:spcAft>
              <a:buClr>
                <a:schemeClr val="dk1"/>
              </a:buClr>
              <a:buFont typeface="Arial"/>
              <a:buNone/>
            </a:pPr>
            <a:r>
              <a:t/>
            </a:r>
            <a:endParaRPr b="0" baseline="0" i="0" sz="24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Arial"/>
              <a:buNone/>
            </a:pPr>
            <a:r>
              <a:rPr b="0" baseline="0" i="1" lang="en" sz="2400" u="none" cap="none" strike="noStrike">
                <a:solidFill>
                  <a:schemeClr val="dk1"/>
                </a:solidFill>
                <a:latin typeface="Helvetica Neue"/>
                <a:ea typeface="Helvetica Neue"/>
                <a:cs typeface="Helvetica Neue"/>
                <a:sym typeface="Helvetica Neue"/>
                <a:rtl val="0"/>
              </a:rPr>
              <a:t>How do photos fit in?</a:t>
            </a:r>
          </a:p>
          <a:p>
            <a:pPr indent="-152400" lvl="0" marL="342900" marR="0" rtl="0" algn="l">
              <a:lnSpc>
                <a:spcPct val="100000"/>
              </a:lnSpc>
              <a:spcBef>
                <a:spcPts val="600"/>
              </a:spcBef>
              <a:spcAft>
                <a:spcPts val="0"/>
              </a:spcAft>
              <a:buClr>
                <a:schemeClr val="dk1"/>
              </a:buClr>
              <a:buSzPct val="25000"/>
              <a:buFont typeface="Arial"/>
              <a:buNone/>
            </a:pPr>
            <a:r>
              <a:rPr b="0" baseline="0" i="0" lang="en" sz="2400" u="none" cap="none" strike="noStrike">
                <a:solidFill>
                  <a:schemeClr val="dk1"/>
                </a:solidFill>
                <a:latin typeface="Helvetica Neue"/>
                <a:ea typeface="Helvetica Neue"/>
                <a:cs typeface="Helvetica Neue"/>
                <a:sym typeface="Helvetica Neue"/>
                <a:rtl val="0"/>
              </a:rPr>
              <a:t>Photos </a:t>
            </a:r>
            <a:r>
              <a:rPr lang="en" sz="2400">
                <a:solidFill>
                  <a:schemeClr val="dk1"/>
                </a:solidFill>
                <a:latin typeface="Helvetica Neue"/>
                <a:ea typeface="Helvetica Neue"/>
                <a:cs typeface="Helvetica Neue"/>
                <a:sym typeface="Helvetica Neue"/>
                <a:rtl val="0"/>
              </a:rPr>
              <a:t>appear in users’ feeds automatically.</a:t>
            </a:r>
          </a:p>
          <a:p>
            <a:pPr indent="-152400" lvl="0" marL="342900" marR="0" rtl="0" algn="l">
              <a:lnSpc>
                <a:spcPct val="100000"/>
              </a:lnSpc>
              <a:spcBef>
                <a:spcPts val="600"/>
              </a:spcBef>
              <a:spcAft>
                <a:spcPts val="0"/>
              </a:spcAft>
              <a:buClr>
                <a:schemeClr val="dk1"/>
              </a:buClr>
              <a:buFont typeface="Arial"/>
              <a:buNone/>
            </a:pPr>
            <a:r>
              <a:t/>
            </a:r>
            <a:endParaRPr b="0" baseline="0" i="0" sz="24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Arial"/>
              <a:buNone/>
            </a:pPr>
            <a:r>
              <a:rPr b="0" baseline="0" i="1" lang="en" sz="2400" u="none" cap="none" strike="noStrike">
                <a:solidFill>
                  <a:schemeClr val="dk1"/>
                </a:solidFill>
                <a:latin typeface="Helvetica Neue"/>
                <a:ea typeface="Helvetica Neue"/>
                <a:cs typeface="Helvetica Neue"/>
                <a:sym typeface="Helvetica Neue"/>
                <a:rtl val="0"/>
              </a:rPr>
              <a:t>Specific concerns:</a:t>
            </a:r>
          </a:p>
          <a:p>
            <a:pPr indent="-152400" lvl="0" marL="342900" marR="0" rtl="0" algn="l">
              <a:lnSpc>
                <a:spcPct val="100000"/>
              </a:lnSpc>
              <a:spcBef>
                <a:spcPts val="600"/>
              </a:spcBef>
              <a:spcAft>
                <a:spcPts val="0"/>
              </a:spcAft>
              <a:buClr>
                <a:schemeClr val="dk1"/>
              </a:buClr>
              <a:buSzPct val="25000"/>
              <a:buFont typeface="Helvetica Neue"/>
              <a:buNone/>
            </a:pPr>
            <a:r>
              <a:rPr b="0" baseline="0" i="0" lang="en" sz="2400" u="none" cap="none" strike="noStrike">
                <a:solidFill>
                  <a:schemeClr val="dk1"/>
                </a:solidFill>
                <a:latin typeface="Helvetica Neue"/>
                <a:ea typeface="Helvetica Neue"/>
                <a:cs typeface="Helvetica Neue"/>
                <a:sym typeface="Helvetica Neue"/>
                <a:rtl val="0"/>
              </a:rPr>
              <a:t>Twitter shares users’ info with third parties; public messages are </a:t>
            </a:r>
            <a:r>
              <a:rPr lang="en" sz="2400">
                <a:solidFill>
                  <a:schemeClr val="dk1"/>
                </a:solidFill>
                <a:latin typeface="Helvetica Neue"/>
                <a:ea typeface="Helvetica Neue"/>
                <a:cs typeface="Helvetica Neue"/>
                <a:sym typeface="Helvetica Neue"/>
                <a:rtl val="0"/>
              </a:rPr>
              <a:t>visible to anyone, but users can “protect” their tweets so that only approved followers see them.</a:t>
            </a:r>
          </a:p>
        </p:txBody>
      </p:sp>
      <p:pic>
        <p:nvPicPr>
          <p:cNvPr id="128" name="Shape 128"/>
          <p:cNvPicPr preferRelativeResize="0"/>
          <p:nvPr/>
        </p:nvPicPr>
        <p:blipFill>
          <a:blip r:embed="rId3">
            <a:alphaModFix/>
          </a:blip>
          <a:stretch>
            <a:fillRect/>
          </a:stretch>
        </p:blipFill>
        <p:spPr>
          <a:xfrm>
            <a:off x="7456825" y="274625"/>
            <a:ext cx="1412549" cy="141254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Twitter</a:t>
            </a:r>
          </a:p>
        </p:txBody>
      </p:sp>
      <p:pic>
        <p:nvPicPr>
          <p:cNvPr id="134" name="Shape 134"/>
          <p:cNvPicPr preferRelativeResize="0"/>
          <p:nvPr/>
        </p:nvPicPr>
        <p:blipFill rotWithShape="1">
          <a:blip r:embed="rId3">
            <a:alphaModFix/>
          </a:blip>
          <a:srcRect b="0" l="0" r="0" t="0"/>
          <a:stretch/>
        </p:blipFill>
        <p:spPr>
          <a:xfrm>
            <a:off x="2014450" y="1417637"/>
            <a:ext cx="4953000" cy="5210174"/>
          </a:xfrm>
          <a:prstGeom prst="rect">
            <a:avLst/>
          </a:prstGeom>
          <a:noFill/>
          <a:ln>
            <a:noFill/>
          </a:ln>
        </p:spPr>
      </p:pic>
      <p:pic>
        <p:nvPicPr>
          <p:cNvPr id="135" name="Shape 135"/>
          <p:cNvPicPr preferRelativeResize="0"/>
          <p:nvPr/>
        </p:nvPicPr>
        <p:blipFill>
          <a:blip r:embed="rId4">
            <a:alphaModFix/>
          </a:blip>
          <a:stretch>
            <a:fillRect/>
          </a:stretch>
        </p:blipFill>
        <p:spPr>
          <a:xfrm>
            <a:off x="7456825" y="274625"/>
            <a:ext cx="1412549" cy="141254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Twitter</a:t>
            </a:r>
          </a:p>
        </p:txBody>
      </p:sp>
      <p:sp>
        <p:nvSpPr>
          <p:cNvPr id="141" name="Shape 141"/>
          <p:cNvSpPr txBox="1"/>
          <p:nvPr>
            <p:ph idx="1" type="body"/>
          </p:nvPr>
        </p:nvSpPr>
        <p:spPr>
          <a:xfrm>
            <a:off x="457200"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Benefits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Incredibly popular with journalists </a:t>
            </a:r>
            <a:r>
              <a:rPr lang="en" sz="3000">
                <a:solidFill>
                  <a:schemeClr val="dk1"/>
                </a:solidFill>
                <a:latin typeface="Helvetica Neue"/>
                <a:ea typeface="Helvetica Neue"/>
                <a:cs typeface="Helvetica Neue"/>
                <a:sym typeface="Helvetica Neue"/>
                <a:rtl val="0"/>
              </a:rPr>
              <a:t>and</a:t>
            </a:r>
            <a:r>
              <a:rPr b="0" baseline="0" i="0" lang="en" sz="3000" u="none" cap="none" strike="noStrike">
                <a:solidFill>
                  <a:schemeClr val="dk1"/>
                </a:solidFill>
                <a:latin typeface="Helvetica Neue"/>
                <a:ea typeface="Helvetica Neue"/>
                <a:cs typeface="Helvetica Neue"/>
                <a:sym typeface="Helvetica Neue"/>
                <a:rtl val="0"/>
              </a:rPr>
              <a:t> teenagers</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419100" lvl="0" marL="457200" marR="0" rtl="0" algn="l">
              <a:lnSpc>
                <a:spcPct val="100000"/>
              </a:lnSpc>
              <a:spcBef>
                <a:spcPts val="600"/>
              </a:spcBef>
              <a:spcAft>
                <a:spcPts val="0"/>
              </a:spcAft>
              <a:buClr>
                <a:schemeClr val="dk1"/>
              </a:buClr>
              <a:buSzPct val="100000"/>
              <a:buFont typeface="Helvetica Neue"/>
              <a:buChar char="●"/>
            </a:pPr>
            <a:r>
              <a:rPr lang="en" sz="3000">
                <a:solidFill>
                  <a:schemeClr val="dk1"/>
                </a:solidFill>
                <a:latin typeface="Helvetica Neue"/>
                <a:ea typeface="Helvetica Neue"/>
                <a:cs typeface="Helvetica Neue"/>
                <a:sym typeface="Helvetica Neue"/>
                <a:rtl val="0"/>
              </a:rPr>
              <a:t>H</a:t>
            </a:r>
            <a:r>
              <a:rPr b="0" baseline="0" i="0" lang="en" sz="3000" u="none" cap="none" strike="noStrike">
                <a:solidFill>
                  <a:schemeClr val="dk1"/>
                </a:solidFill>
                <a:latin typeface="Helvetica Neue"/>
                <a:ea typeface="Helvetica Neue"/>
                <a:cs typeface="Helvetica Neue"/>
                <a:sym typeface="Helvetica Neue"/>
                <a:rtl val="0"/>
              </a:rPr>
              <a:t>ashtags (#) allow users to search for specific content</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p:txBody>
      </p:sp>
      <p:sp>
        <p:nvSpPr>
          <p:cNvPr id="142" name="Shape 142"/>
          <p:cNvSpPr txBox="1"/>
          <p:nvPr>
            <p:ph idx="2" type="body"/>
          </p:nvPr>
        </p:nvSpPr>
        <p:spPr>
          <a:xfrm>
            <a:off x="4692273"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Disadvantages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Can be difficult for users to find specific content</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Easily links to other social media tools, sites, etc.</a:t>
            </a:r>
          </a:p>
        </p:txBody>
      </p:sp>
      <p:pic>
        <p:nvPicPr>
          <p:cNvPr id="143" name="Shape 143"/>
          <p:cNvPicPr preferRelativeResize="0"/>
          <p:nvPr/>
        </p:nvPicPr>
        <p:blipFill>
          <a:blip r:embed="rId3">
            <a:alphaModFix/>
          </a:blip>
          <a:stretch>
            <a:fillRect/>
          </a:stretch>
        </p:blipFill>
        <p:spPr>
          <a:xfrm>
            <a:off x="7456825" y="274625"/>
            <a:ext cx="1412549" cy="141254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Instagram</a:t>
            </a:r>
          </a:p>
        </p:txBody>
      </p:sp>
      <p:sp>
        <p:nvSpPr>
          <p:cNvPr id="149" name="Shape 149"/>
          <p:cNvSpPr txBox="1"/>
          <p:nvPr>
            <p:ph idx="1" type="body"/>
          </p:nvPr>
        </p:nvSpPr>
        <p:spPr>
          <a:xfrm>
            <a:off x="457200" y="1600200"/>
            <a:ext cx="82296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What is it</a:t>
            </a:r>
            <a:r>
              <a:rPr i="1" lang="en" sz="2600">
                <a:solidFill>
                  <a:schemeClr val="dk1"/>
                </a:solidFill>
                <a:latin typeface="Helvetica Neue"/>
                <a:ea typeface="Helvetica Neue"/>
                <a:cs typeface="Helvetica Neue"/>
                <a:sym typeface="Helvetica Neue"/>
                <a:rtl val="0"/>
              </a:rPr>
              <a:t>?</a:t>
            </a:r>
            <a:r>
              <a:rPr b="0" baseline="0" i="1" lang="en" sz="2600" u="none" cap="none" strike="noStrike">
                <a:solidFill>
                  <a:schemeClr val="dk1"/>
                </a:solidFill>
                <a:latin typeface="Helvetica Neue"/>
                <a:ea typeface="Helvetica Neue"/>
                <a:cs typeface="Helvetica Neue"/>
                <a:sym typeface="Helvetica Neue"/>
                <a:rtl val="0"/>
              </a:rPr>
              <a:t> </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An online photo-sharing site that allows users to take photos and apply filters to create unique effects, with </a:t>
            </a:r>
            <a:r>
              <a:rPr lang="en" sz="2600">
                <a:solidFill>
                  <a:schemeClr val="dk1"/>
                </a:solidFill>
                <a:latin typeface="Helvetica Neue"/>
                <a:ea typeface="Helvetica Neue"/>
                <a:cs typeface="Helvetica Neue"/>
                <a:sym typeface="Helvetica Neue"/>
                <a:rtl val="0"/>
              </a:rPr>
              <a:t>captions that can include hashtags.</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How do photos fit in?</a:t>
            </a:r>
          </a:p>
          <a:p>
            <a:pPr indent="-152400" lvl="0" marL="342900" marR="0" rtl="0" algn="l">
              <a:lnSpc>
                <a:spcPct val="100000"/>
              </a:lnSpc>
              <a:spcBef>
                <a:spcPts val="600"/>
              </a:spcBef>
              <a:spcAft>
                <a:spcPts val="0"/>
              </a:spcAft>
              <a:buClr>
                <a:schemeClr val="dk1"/>
              </a:buClr>
              <a:buSzPct val="25000"/>
              <a:buFont typeface="Arial"/>
              <a:buNone/>
            </a:pPr>
            <a:r>
              <a:rPr lang="en" sz="2600">
                <a:solidFill>
                  <a:schemeClr val="dk1"/>
                </a:solidFill>
                <a:latin typeface="Helvetica Neue"/>
                <a:ea typeface="Helvetica Neue"/>
                <a:cs typeface="Helvetica Neue"/>
                <a:sym typeface="Helvetica Neue"/>
              </a:rPr>
              <a:t>The feed is entirely photo-oriented.</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Specific concerns:</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Some concerns exist about whether Instagram sells users’ content and photos to third parties.</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p:txBody>
      </p:sp>
      <p:pic>
        <p:nvPicPr>
          <p:cNvPr id="150" name="Shape 150"/>
          <p:cNvPicPr preferRelativeResize="0"/>
          <p:nvPr/>
        </p:nvPicPr>
        <p:blipFill rotWithShape="1">
          <a:blip r:embed="rId3">
            <a:alphaModFix/>
          </a:blip>
          <a:srcRect b="0" l="0" r="0" t="0"/>
          <a:stretch/>
        </p:blipFill>
        <p:spPr>
          <a:xfrm>
            <a:off x="7413909" y="165072"/>
            <a:ext cx="1501488" cy="1435123"/>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x="0" y="0"/>
          <a:ext cx="0" cy="0"/>
          <a:chOff x="0" y="0"/>
          <a:chExt cx="0" cy="0"/>
        </a:xfrm>
      </p:grpSpPr>
      <p:sp>
        <p:nvSpPr>
          <p:cNvPr id="29" name="Shape 29"/>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Why </a:t>
            </a:r>
            <a:r>
              <a:rPr b="1" lang="en" sz="3600">
                <a:solidFill>
                  <a:schemeClr val="dk1"/>
                </a:solidFill>
                <a:latin typeface="Helvetica Neue"/>
                <a:ea typeface="Helvetica Neue"/>
                <a:cs typeface="Helvetica Neue"/>
                <a:sym typeface="Helvetica Neue"/>
                <a:rtl val="0"/>
              </a:rPr>
              <a:t>s</a:t>
            </a:r>
            <a:r>
              <a:rPr b="1" baseline="0" i="0" lang="en" sz="3600" u="none" cap="none" strike="noStrike">
                <a:solidFill>
                  <a:schemeClr val="dk1"/>
                </a:solidFill>
                <a:latin typeface="Helvetica Neue"/>
                <a:ea typeface="Helvetica Neue"/>
                <a:cs typeface="Helvetica Neue"/>
                <a:sym typeface="Helvetica Neue"/>
                <a:rtl val="0"/>
              </a:rPr>
              <a:t>ocial </a:t>
            </a:r>
            <a:r>
              <a:rPr b="1" lang="en" sz="3600">
                <a:solidFill>
                  <a:schemeClr val="dk1"/>
                </a:solidFill>
                <a:latin typeface="Helvetica Neue"/>
                <a:ea typeface="Helvetica Neue"/>
                <a:cs typeface="Helvetica Neue"/>
                <a:sym typeface="Helvetica Neue"/>
                <a:rtl val="0"/>
              </a:rPr>
              <a:t>m</a:t>
            </a:r>
            <a:r>
              <a:rPr b="1" baseline="0" i="0" lang="en" sz="3600" u="none" cap="none" strike="noStrike">
                <a:solidFill>
                  <a:schemeClr val="dk1"/>
                </a:solidFill>
                <a:latin typeface="Helvetica Neue"/>
                <a:ea typeface="Helvetica Neue"/>
                <a:cs typeface="Helvetica Neue"/>
                <a:sym typeface="Helvetica Neue"/>
                <a:rtl val="0"/>
              </a:rPr>
              <a:t>edia?</a:t>
            </a:r>
          </a:p>
        </p:txBody>
      </p:sp>
      <p:sp>
        <p:nvSpPr>
          <p:cNvPr id="30" name="Shape 30"/>
          <p:cNvSpPr txBox="1"/>
          <p:nvPr>
            <p:ph idx="1" type="body"/>
          </p:nvPr>
        </p:nvSpPr>
        <p:spPr>
          <a:xfrm>
            <a:off x="457200" y="1600200"/>
            <a:ext cx="51363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none" cap="none" strike="noStrike">
                <a:solidFill>
                  <a:schemeClr val="dk1"/>
                </a:solidFill>
                <a:latin typeface="Helvetica Neue"/>
                <a:ea typeface="Helvetica Neue"/>
                <a:cs typeface="Helvetica Neue"/>
                <a:sym typeface="Helvetica Neue"/>
                <a:rtl val="0"/>
              </a:rPr>
              <a:t>A 2013 study found that social media users represent 1 in 4 people</a:t>
            </a:r>
          </a:p>
          <a:p>
            <a:pPr indent="-152400" lvl="0" marL="342900" marR="0" rtl="0" algn="l">
              <a:lnSpc>
                <a:spcPct val="100000"/>
              </a:lnSpc>
              <a:spcBef>
                <a:spcPts val="0"/>
              </a:spcBef>
              <a:spcAft>
                <a:spcPts val="0"/>
              </a:spcAft>
              <a:buClr>
                <a:schemeClr val="dk1"/>
              </a:buClr>
              <a:buSzPct val="25000"/>
              <a:buFont typeface="Helvetica Neue"/>
              <a:buNone/>
            </a:pPr>
            <a:r>
              <a:rPr lang="en" sz="3000">
                <a:solidFill>
                  <a:schemeClr val="dk1"/>
                </a:solidFill>
                <a:latin typeface="Helvetica Neue"/>
                <a:ea typeface="Helvetica Neue"/>
                <a:cs typeface="Helvetica Neue"/>
                <a:sym typeface="Helvetica Neue"/>
                <a:rtl val="0"/>
              </a:rPr>
              <a:t> </a:t>
            </a:r>
            <a:r>
              <a:rPr b="0" baseline="0" i="0" lang="en" sz="3000" u="none" cap="none" strike="noStrike">
                <a:solidFill>
                  <a:schemeClr val="dk1"/>
                </a:solidFill>
                <a:latin typeface="Helvetica Neue"/>
                <a:ea typeface="Helvetica Neue"/>
                <a:cs typeface="Helvetica Neue"/>
                <a:sym typeface="Helvetica Neue"/>
                <a:rtl val="0"/>
              </a:rPr>
              <a:t>on the globe, roughly</a:t>
            </a:r>
            <a:br>
              <a:rPr lang="en" sz="3000">
                <a:solidFill>
                  <a:schemeClr val="dk1"/>
                </a:solidFill>
                <a:latin typeface="Helvetica Neue"/>
                <a:ea typeface="Helvetica Neue"/>
                <a:cs typeface="Helvetica Neue"/>
                <a:sym typeface="Helvetica Neue"/>
                <a:rtl val="0"/>
              </a:rPr>
            </a:br>
            <a:r>
              <a:rPr b="0" baseline="0" i="0" lang="en" sz="3000" u="none" cap="none" strike="noStrike">
                <a:solidFill>
                  <a:schemeClr val="dk1"/>
                </a:solidFill>
                <a:latin typeface="Helvetica Neue"/>
                <a:ea typeface="Helvetica Neue"/>
                <a:cs typeface="Helvetica Neue"/>
                <a:sym typeface="Helvetica Neue"/>
                <a:rtl val="0"/>
              </a:rPr>
              <a:t>1.73 billion people.</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Helvetica Neue"/>
              <a:buNone/>
            </a:pPr>
            <a:r>
              <a:rPr b="0" baseline="0" i="0" lang="en" sz="3000" u="none" cap="none" strike="noStrike">
                <a:solidFill>
                  <a:srgbClr val="CC0000"/>
                </a:solidFill>
                <a:latin typeface="Helvetica Neue"/>
                <a:ea typeface="Helvetica Neue"/>
                <a:cs typeface="Helvetica Neue"/>
                <a:sym typeface="Helvetica Neue"/>
                <a:rtl val="0"/>
              </a:rPr>
              <a:t>Discuss:</a:t>
            </a:r>
            <a:r>
              <a:rPr b="0" baseline="0" i="0" lang="en" sz="3000" u="none" cap="none" strike="noStrike">
                <a:solidFill>
                  <a:schemeClr val="dk1"/>
                </a:solidFill>
                <a:latin typeface="Helvetica Neue"/>
                <a:ea typeface="Helvetica Neue"/>
                <a:cs typeface="Helvetica Neue"/>
                <a:sym typeface="Helvetica Neue"/>
                <a:rtl val="0"/>
              </a:rPr>
              <a:t> Why do you think social media is so popular today?</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p:txBody>
      </p:sp>
      <p:pic>
        <p:nvPicPr>
          <p:cNvPr id="31" name="Shape 31"/>
          <p:cNvPicPr preferRelativeResize="0"/>
          <p:nvPr/>
        </p:nvPicPr>
        <p:blipFill rotWithShape="1">
          <a:blip r:embed="rId3">
            <a:alphaModFix/>
          </a:blip>
          <a:srcRect b="0" l="0" r="0" t="0"/>
          <a:stretch/>
        </p:blipFill>
        <p:spPr>
          <a:xfrm>
            <a:off x="5876912" y="755525"/>
            <a:ext cx="2962275" cy="4876799"/>
          </a:xfrm>
          <a:prstGeom prst="rect">
            <a:avLst/>
          </a:prstGeom>
          <a:noFill/>
          <a:ln>
            <a:noFill/>
          </a:ln>
        </p:spPr>
      </p:pic>
      <p:sp>
        <p:nvSpPr>
          <p:cNvPr id="32" name="Shape 32"/>
          <p:cNvSpPr txBox="1"/>
          <p:nvPr/>
        </p:nvSpPr>
        <p:spPr>
          <a:xfrm>
            <a:off x="5876950" y="5679325"/>
            <a:ext cx="3189599" cy="3729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baseline="0" i="0" lang="en" sz="1100" u="none" cap="none" strike="noStrike">
                <a:solidFill>
                  <a:srgbClr val="000000"/>
                </a:solidFill>
                <a:latin typeface="Arial"/>
                <a:ea typeface="Arial"/>
                <a:cs typeface="Arial"/>
                <a:sym typeface="Arial"/>
                <a:rtl val="0"/>
              </a:rPr>
              <a:t>(November 14, 2013; Pew Research Center)</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Instagram</a:t>
            </a:r>
          </a:p>
        </p:txBody>
      </p:sp>
      <p:pic>
        <p:nvPicPr>
          <p:cNvPr id="156" name="Shape 156"/>
          <p:cNvPicPr preferRelativeResize="0"/>
          <p:nvPr/>
        </p:nvPicPr>
        <p:blipFill rotWithShape="1">
          <a:blip r:embed="rId3">
            <a:alphaModFix/>
          </a:blip>
          <a:srcRect b="0" l="0" r="0" t="0"/>
          <a:stretch/>
        </p:blipFill>
        <p:spPr>
          <a:xfrm>
            <a:off x="7413909" y="165072"/>
            <a:ext cx="1501488" cy="1435123"/>
          </a:xfrm>
          <a:prstGeom prst="rect">
            <a:avLst/>
          </a:prstGeom>
          <a:noFill/>
          <a:ln>
            <a:noFill/>
          </a:ln>
        </p:spPr>
      </p:pic>
      <p:pic>
        <p:nvPicPr>
          <p:cNvPr id="157" name="Shape 157"/>
          <p:cNvPicPr preferRelativeResize="0"/>
          <p:nvPr/>
        </p:nvPicPr>
        <p:blipFill rotWithShape="1">
          <a:blip r:embed="rId4">
            <a:alphaModFix/>
          </a:blip>
          <a:srcRect b="0" l="0" r="0" t="0"/>
          <a:stretch/>
        </p:blipFill>
        <p:spPr>
          <a:xfrm>
            <a:off x="810647" y="1732873"/>
            <a:ext cx="7696499" cy="466782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Instagram</a:t>
            </a:r>
          </a:p>
        </p:txBody>
      </p:sp>
      <p:sp>
        <p:nvSpPr>
          <p:cNvPr id="163" name="Shape 163"/>
          <p:cNvSpPr txBox="1"/>
          <p:nvPr>
            <p:ph idx="1" type="body"/>
          </p:nvPr>
        </p:nvSpPr>
        <p:spPr>
          <a:xfrm>
            <a:off x="457200"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Benefits</a:t>
            </a:r>
            <a:r>
              <a:rPr b="0" baseline="0" i="0" lang="en" sz="3000" u="none" cap="none" strike="noStrike">
                <a:solidFill>
                  <a:schemeClr val="dk1"/>
                </a:solidFill>
                <a:latin typeface="Helvetica Neue"/>
                <a:ea typeface="Helvetica Neue"/>
                <a:cs typeface="Helvetica Neue"/>
                <a:sym typeface="Helvetica Neue"/>
                <a:rtl val="0"/>
              </a:rPr>
              <a:t>:</a:t>
            </a:r>
          </a:p>
          <a:p>
            <a:pPr indent="-393700" lvl="0" marL="457200" marR="0" rtl="0" algn="l">
              <a:lnSpc>
                <a:spcPct val="100000"/>
              </a:lnSpc>
              <a:spcBef>
                <a:spcPts val="600"/>
              </a:spcBef>
              <a:spcAft>
                <a:spcPts val="0"/>
              </a:spcAft>
              <a:buClr>
                <a:schemeClr val="dk1"/>
              </a:buClr>
              <a:buSzPct val="100000"/>
              <a:buFont typeface="Helvetica Neue"/>
              <a:buChar char="●"/>
            </a:pPr>
            <a:r>
              <a:rPr b="0" baseline="0" i="0" lang="en" sz="2600" u="none" cap="none" strike="noStrike">
                <a:solidFill>
                  <a:schemeClr val="dk1"/>
                </a:solidFill>
                <a:latin typeface="Helvetica Neue"/>
                <a:ea typeface="Helvetica Neue"/>
                <a:cs typeface="Helvetica Neue"/>
                <a:sym typeface="Helvetica Neue"/>
                <a:rtl val="0"/>
              </a:rPr>
              <a:t>Connects easily to other social media </a:t>
            </a:r>
          </a:p>
          <a:p>
            <a:pPr indent="0" lvl="0" marL="0" marR="0" rtl="0" algn="l">
              <a:lnSpc>
                <a:spcPct val="100000"/>
              </a:lnSpc>
              <a:spcBef>
                <a:spcPts val="600"/>
              </a:spcBef>
              <a:spcAft>
                <a:spcPts val="0"/>
              </a:spcAft>
              <a:buNone/>
            </a:pPr>
            <a:r>
              <a:t/>
            </a:r>
            <a:endParaRPr sz="2600">
              <a:solidFill>
                <a:schemeClr val="dk1"/>
              </a:solidFill>
              <a:latin typeface="Helvetica Neue"/>
              <a:ea typeface="Helvetica Neue"/>
              <a:cs typeface="Helvetica Neue"/>
              <a:sym typeface="Helvetica Neue"/>
            </a:endParaRPr>
          </a:p>
          <a:p>
            <a:pPr indent="-393700" lvl="0" marL="457200" marR="0" rtl="0" algn="l">
              <a:lnSpc>
                <a:spcPct val="100000"/>
              </a:lnSpc>
              <a:spcBef>
                <a:spcPts val="600"/>
              </a:spcBef>
              <a:spcAft>
                <a:spcPts val="0"/>
              </a:spcAft>
              <a:buClr>
                <a:schemeClr val="dk1"/>
              </a:buClr>
              <a:buSzPct val="100000"/>
              <a:buFont typeface="Helvetica Neue"/>
              <a:buChar char="●"/>
            </a:pPr>
            <a:r>
              <a:rPr b="0" baseline="0" i="0" lang="en" sz="2600" u="none" cap="none" strike="noStrike">
                <a:solidFill>
                  <a:schemeClr val="dk1"/>
                </a:solidFill>
                <a:latin typeface="Helvetica Neue"/>
                <a:ea typeface="Helvetica Neue"/>
                <a:cs typeface="Helvetica Neue"/>
                <a:sym typeface="Helvetica Neue"/>
                <a:rtl val="0"/>
              </a:rPr>
              <a:t>Creates instant emotional (</a:t>
            </a:r>
            <a:r>
              <a:rPr lang="en" sz="2600">
                <a:solidFill>
                  <a:schemeClr val="dk1"/>
                </a:solidFill>
                <a:latin typeface="Helvetica Neue"/>
                <a:ea typeface="Helvetica Neue"/>
                <a:cs typeface="Helvetica Neue"/>
                <a:sym typeface="Helvetica Neue"/>
                <a:rtl val="0"/>
              </a:rPr>
              <a:t>and</a:t>
            </a:r>
            <a:r>
              <a:rPr b="0" baseline="0" i="0" lang="en" sz="2600" u="none" cap="none" strike="noStrike">
                <a:solidFill>
                  <a:schemeClr val="dk1"/>
                </a:solidFill>
                <a:latin typeface="Helvetica Neue"/>
                <a:ea typeface="Helvetica Neue"/>
                <a:cs typeface="Helvetica Neue"/>
                <a:sym typeface="Helvetica Neue"/>
                <a:rtl val="0"/>
              </a:rPr>
              <a:t> visual) connection</a:t>
            </a:r>
          </a:p>
          <a:p>
            <a:pPr indent="0" lvl="0" marL="0" marR="0" rtl="0" algn="l">
              <a:lnSpc>
                <a:spcPct val="100000"/>
              </a:lnSpc>
              <a:spcBef>
                <a:spcPts val="600"/>
              </a:spcBef>
              <a:spcAft>
                <a:spcPts val="0"/>
              </a:spcAft>
              <a:buNone/>
            </a:pPr>
            <a:r>
              <a:t/>
            </a:r>
            <a:endParaRPr sz="2600">
              <a:solidFill>
                <a:schemeClr val="dk1"/>
              </a:solidFill>
              <a:latin typeface="Helvetica Neue"/>
              <a:ea typeface="Helvetica Neue"/>
              <a:cs typeface="Helvetica Neue"/>
              <a:sym typeface="Helvetica Neue"/>
              <a:rtl val="0"/>
            </a:endParaRPr>
          </a:p>
          <a:p>
            <a:pPr indent="-393700" lvl="0" marL="457200" marR="0" rtl="0" algn="l">
              <a:lnSpc>
                <a:spcPct val="100000"/>
              </a:lnSpc>
              <a:spcBef>
                <a:spcPts val="600"/>
              </a:spcBef>
              <a:spcAft>
                <a:spcPts val="0"/>
              </a:spcAft>
              <a:buClr>
                <a:schemeClr val="dk1"/>
              </a:buClr>
              <a:buSzPct val="100000"/>
              <a:buFont typeface="Helvetica Neue"/>
              <a:buChar char="●"/>
            </a:pPr>
            <a:r>
              <a:rPr lang="en" sz="2600">
                <a:solidFill>
                  <a:schemeClr val="dk1"/>
                </a:solidFill>
                <a:latin typeface="Helvetica Neue"/>
                <a:ea typeface="Helvetica Neue"/>
                <a:cs typeface="Helvetica Neue"/>
                <a:sym typeface="Helvetica Neue"/>
                <a:rtl val="0"/>
              </a:rPr>
              <a:t>Can “tease” content that you’re covering in other media</a:t>
            </a:r>
          </a:p>
        </p:txBody>
      </p:sp>
      <p:sp>
        <p:nvSpPr>
          <p:cNvPr id="164" name="Shape 164"/>
          <p:cNvSpPr txBox="1"/>
          <p:nvPr>
            <p:ph idx="2" type="body"/>
          </p:nvPr>
        </p:nvSpPr>
        <p:spPr>
          <a:xfrm>
            <a:off x="4692273"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Disadvantages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lang="en" sz="3000">
                <a:solidFill>
                  <a:schemeClr val="dk1"/>
                </a:solidFill>
                <a:latin typeface="Helvetica Neue"/>
                <a:ea typeface="Helvetica Neue"/>
                <a:cs typeface="Helvetica Neue"/>
                <a:sym typeface="Helvetica Neue"/>
              </a:rPr>
              <a:t>Uses hashtags but not links, so it doesn’t easily drive traffic to a site or story like other tools do</a:t>
            </a:r>
          </a:p>
          <a:p>
            <a:pPr indent="0" lvl="0" marL="0" marR="0" rtl="0" algn="l">
              <a:lnSpc>
                <a:spcPct val="100000"/>
              </a:lnSpc>
              <a:spcBef>
                <a:spcPts val="600"/>
              </a:spcBef>
              <a:spcAft>
                <a:spcPts val="0"/>
              </a:spcAft>
              <a:buNone/>
            </a:pPr>
            <a:r>
              <a:t/>
            </a:r>
            <a:endParaRPr sz="3000">
              <a:solidFill>
                <a:schemeClr val="dk1"/>
              </a:solidFill>
              <a:latin typeface="Helvetica Neue"/>
              <a:ea typeface="Helvetica Neue"/>
              <a:cs typeface="Helvetica Neue"/>
              <a:sym typeface="Helvetica Neue"/>
            </a:endParaRPr>
          </a:p>
        </p:txBody>
      </p:sp>
      <p:pic>
        <p:nvPicPr>
          <p:cNvPr id="165" name="Shape 165"/>
          <p:cNvPicPr preferRelativeResize="0"/>
          <p:nvPr/>
        </p:nvPicPr>
        <p:blipFill rotWithShape="1">
          <a:blip r:embed="rId3">
            <a:alphaModFix/>
          </a:blip>
          <a:srcRect b="0" l="0" r="0" t="0"/>
          <a:stretch/>
        </p:blipFill>
        <p:spPr>
          <a:xfrm>
            <a:off x="7413909" y="165072"/>
            <a:ext cx="1501488" cy="1435123"/>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Vine</a:t>
            </a:r>
          </a:p>
        </p:txBody>
      </p:sp>
      <p:sp>
        <p:nvSpPr>
          <p:cNvPr id="171" name="Shape 171"/>
          <p:cNvSpPr txBox="1"/>
          <p:nvPr>
            <p:ph idx="1" type="body"/>
          </p:nvPr>
        </p:nvSpPr>
        <p:spPr>
          <a:xfrm>
            <a:off x="457200" y="1600200"/>
            <a:ext cx="82296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What is it</a:t>
            </a:r>
            <a:r>
              <a:rPr i="1" lang="en" sz="2600">
                <a:solidFill>
                  <a:schemeClr val="dk1"/>
                </a:solidFill>
                <a:latin typeface="Helvetica Neue"/>
                <a:ea typeface="Helvetica Neue"/>
                <a:cs typeface="Helvetica Neue"/>
                <a:sym typeface="Helvetica Neue"/>
                <a:rtl val="0"/>
              </a:rPr>
              <a:t>?</a:t>
            </a:r>
            <a:r>
              <a:rPr b="0" baseline="0" i="1" lang="en" sz="2600" u="none" cap="none" strike="noStrike">
                <a:solidFill>
                  <a:schemeClr val="dk1"/>
                </a:solidFill>
                <a:latin typeface="Helvetica Neue"/>
                <a:ea typeface="Helvetica Neue"/>
                <a:cs typeface="Helvetica Neue"/>
                <a:sym typeface="Helvetica Neue"/>
                <a:rtl val="0"/>
              </a:rPr>
              <a:t> </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An online video-sharing site that allow users to create 6-second videos and share them with others</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How do photos fit in?</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They don’t, really. Video is king here.</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Specific concerns:</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It’s fairly new (January 2013), so there are still </a:t>
            </a:r>
            <a:r>
              <a:rPr lang="en" sz="2600">
                <a:solidFill>
                  <a:schemeClr val="dk1"/>
                </a:solidFill>
                <a:latin typeface="Helvetica Neue"/>
                <a:ea typeface="Helvetica Neue"/>
                <a:cs typeface="Helvetica Neue"/>
                <a:sym typeface="Helvetica Neue"/>
                <a:rtl val="0"/>
              </a:rPr>
              <a:t>questions</a:t>
            </a:r>
            <a:r>
              <a:rPr b="0" baseline="0" i="0" lang="en" sz="2600" u="none" cap="none" strike="noStrike">
                <a:solidFill>
                  <a:schemeClr val="dk1"/>
                </a:solidFill>
                <a:latin typeface="Helvetica Neue"/>
                <a:ea typeface="Helvetica Neue"/>
                <a:cs typeface="Helvetica Neue"/>
                <a:sym typeface="Helvetica Neue"/>
                <a:rtl val="0"/>
              </a:rPr>
              <a:t> </a:t>
            </a:r>
            <a:r>
              <a:rPr lang="en" sz="2600">
                <a:solidFill>
                  <a:schemeClr val="dk1"/>
                </a:solidFill>
                <a:latin typeface="Helvetica Neue"/>
                <a:ea typeface="Helvetica Neue"/>
                <a:cs typeface="Helvetica Neue"/>
                <a:sym typeface="Helvetica Neue"/>
                <a:rtl val="0"/>
              </a:rPr>
              <a:t>about</a:t>
            </a:r>
            <a:r>
              <a:rPr b="0" baseline="0" i="0" lang="en" sz="2600" u="none" cap="none" strike="noStrike">
                <a:solidFill>
                  <a:schemeClr val="dk1"/>
                </a:solidFill>
                <a:latin typeface="Helvetica Neue"/>
                <a:ea typeface="Helvetica Neue"/>
                <a:cs typeface="Helvetica Neue"/>
                <a:sym typeface="Helvetica Neue"/>
                <a:rtl val="0"/>
              </a:rPr>
              <a:t> how it will continue to develop.</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p:txBody>
      </p:sp>
      <p:pic>
        <p:nvPicPr>
          <p:cNvPr id="172" name="Shape 172"/>
          <p:cNvPicPr preferRelativeResize="0"/>
          <p:nvPr/>
        </p:nvPicPr>
        <p:blipFill rotWithShape="1">
          <a:blip r:embed="rId3">
            <a:alphaModFix/>
          </a:blip>
          <a:srcRect b="0" l="0" r="0" t="0"/>
          <a:stretch/>
        </p:blipFill>
        <p:spPr>
          <a:xfrm>
            <a:off x="7432036" y="198436"/>
            <a:ext cx="1533524" cy="147637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Vine</a:t>
            </a:r>
          </a:p>
        </p:txBody>
      </p:sp>
      <p:sp>
        <p:nvSpPr>
          <p:cNvPr id="178" name="Shape 178"/>
          <p:cNvSpPr txBox="1"/>
          <p:nvPr>
            <p:ph idx="1" type="body"/>
          </p:nvPr>
        </p:nvSpPr>
        <p:spPr>
          <a:xfrm>
            <a:off x="457200"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Benefits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6 seconds = enough time to get across a point</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Video creates instant emotional connection</a:t>
            </a:r>
          </a:p>
        </p:txBody>
      </p:sp>
      <p:sp>
        <p:nvSpPr>
          <p:cNvPr id="179" name="Shape 179"/>
          <p:cNvSpPr txBox="1"/>
          <p:nvPr>
            <p:ph idx="2" type="body"/>
          </p:nvPr>
        </p:nvSpPr>
        <p:spPr>
          <a:xfrm>
            <a:off x="4692273"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Disadvantages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In its early stages, Vine videos had to be uploaded to other accounts.</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6 seconds = not much time</a:t>
            </a:r>
          </a:p>
        </p:txBody>
      </p:sp>
      <p:pic>
        <p:nvPicPr>
          <p:cNvPr id="180" name="Shape 180"/>
          <p:cNvPicPr preferRelativeResize="0"/>
          <p:nvPr/>
        </p:nvPicPr>
        <p:blipFill rotWithShape="1">
          <a:blip r:embed="rId3">
            <a:alphaModFix/>
          </a:blip>
          <a:srcRect b="0" l="0" r="0" t="0"/>
          <a:stretch/>
        </p:blipFill>
        <p:spPr>
          <a:xfrm>
            <a:off x="7432036" y="198436"/>
            <a:ext cx="1533524" cy="147637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Pinterest</a:t>
            </a:r>
          </a:p>
        </p:txBody>
      </p:sp>
      <p:sp>
        <p:nvSpPr>
          <p:cNvPr id="186" name="Shape 186"/>
          <p:cNvSpPr txBox="1"/>
          <p:nvPr>
            <p:ph idx="1" type="body"/>
          </p:nvPr>
        </p:nvSpPr>
        <p:spPr>
          <a:xfrm>
            <a:off x="457200" y="1600200"/>
            <a:ext cx="82296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What is it</a:t>
            </a:r>
            <a:r>
              <a:rPr i="1" lang="en" sz="2600">
                <a:solidFill>
                  <a:schemeClr val="dk1"/>
                </a:solidFill>
                <a:latin typeface="Helvetica Neue"/>
                <a:ea typeface="Helvetica Neue"/>
                <a:cs typeface="Helvetica Neue"/>
                <a:sym typeface="Helvetica Neue"/>
                <a:rtl val="0"/>
              </a:rPr>
              <a:t>?</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Users can organize photos into categories; each photo can link to </a:t>
            </a:r>
            <a:r>
              <a:rPr lang="en" sz="2600">
                <a:solidFill>
                  <a:schemeClr val="dk1"/>
                </a:solidFill>
                <a:latin typeface="Helvetica Neue"/>
                <a:ea typeface="Helvetica Neue"/>
                <a:cs typeface="Helvetica Neue"/>
                <a:sym typeface="Helvetica Neue"/>
                <a:rtl val="0"/>
              </a:rPr>
              <a:t>outside content.</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How do photos fit in?</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Upload unique photos OR “pin” others’ work.</a:t>
            </a:r>
          </a:p>
          <a:p>
            <a:pPr indent="-152400" lvl="0" marL="342900" marR="0" rtl="0" algn="l">
              <a:lnSpc>
                <a:spcPct val="100000"/>
              </a:lnSpc>
              <a:spcBef>
                <a:spcPts val="600"/>
              </a:spcBef>
              <a:spcAft>
                <a:spcPts val="0"/>
              </a:spcAft>
              <a:buClr>
                <a:schemeClr val="dk1"/>
              </a:buClr>
              <a:buSzPct val="25000"/>
              <a:buFont typeface="Helvetica Neue"/>
              <a:buNone/>
            </a:pPr>
            <a:r>
              <a:rPr b="0" baseline="0" i="0" lang="en" sz="2600" u="none" cap="none" strike="noStrike">
                <a:solidFill>
                  <a:schemeClr val="dk1"/>
                </a:solidFill>
                <a:latin typeface="Helvetica Neue"/>
                <a:ea typeface="Helvetica Neue"/>
                <a:cs typeface="Helvetica Neue"/>
                <a:sym typeface="Helvetica Neue"/>
                <a:rtl val="0"/>
              </a:rPr>
              <a:t>Photos are the only items that can be “pinned.”</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Helvetica Neue"/>
              <a:buNone/>
            </a:pPr>
            <a:r>
              <a:rPr b="0" baseline="0" i="1" lang="en" sz="2600" u="none" cap="none" strike="noStrike">
                <a:solidFill>
                  <a:schemeClr val="dk1"/>
                </a:solidFill>
                <a:latin typeface="Helvetica Neue"/>
                <a:ea typeface="Helvetica Neue"/>
                <a:cs typeface="Helvetica Neue"/>
                <a:sym typeface="Helvetica Neue"/>
                <a:rtl val="0"/>
              </a:rPr>
              <a:t>Specific concerns:</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Some questions exist about whether </a:t>
            </a:r>
            <a:r>
              <a:rPr lang="en" sz="2600">
                <a:solidFill>
                  <a:schemeClr val="dk1"/>
                </a:solidFill>
                <a:latin typeface="Helvetica Neue"/>
                <a:ea typeface="Helvetica Neue"/>
                <a:cs typeface="Helvetica Neue"/>
                <a:sym typeface="Helvetica Neue"/>
                <a:rtl val="0"/>
              </a:rPr>
              <a:t>p</a:t>
            </a:r>
            <a:r>
              <a:rPr b="0" baseline="0" i="0" lang="en" sz="2600" u="none" cap="none" strike="noStrike">
                <a:solidFill>
                  <a:schemeClr val="dk1"/>
                </a:solidFill>
                <a:latin typeface="Helvetica Neue"/>
                <a:ea typeface="Helvetica Neue"/>
                <a:cs typeface="Helvetica Neue"/>
                <a:sym typeface="Helvetica Neue"/>
                <a:rtl val="0"/>
              </a:rPr>
              <a:t>ins </a:t>
            </a:r>
            <a:r>
              <a:rPr lang="en" sz="2600">
                <a:solidFill>
                  <a:schemeClr val="dk1"/>
                </a:solidFill>
                <a:latin typeface="Helvetica Neue"/>
                <a:ea typeface="Helvetica Neue"/>
                <a:cs typeface="Helvetica Neue"/>
                <a:sym typeface="Helvetica Neue"/>
                <a:rtl val="0"/>
              </a:rPr>
              <a:t>violate</a:t>
            </a:r>
            <a:r>
              <a:rPr b="0" baseline="0" i="0" lang="en" sz="2600" u="none" cap="none" strike="noStrike">
                <a:solidFill>
                  <a:schemeClr val="dk1"/>
                </a:solidFill>
                <a:latin typeface="Helvetica Neue"/>
                <a:ea typeface="Helvetica Neue"/>
                <a:cs typeface="Helvetica Neue"/>
                <a:sym typeface="Helvetica Neue"/>
                <a:rtl val="0"/>
              </a:rPr>
              <a:t> copyright law.</a:t>
            </a:r>
          </a:p>
        </p:txBody>
      </p:sp>
      <p:pic>
        <p:nvPicPr>
          <p:cNvPr id="187" name="Shape 187"/>
          <p:cNvPicPr preferRelativeResize="0"/>
          <p:nvPr/>
        </p:nvPicPr>
        <p:blipFill rotWithShape="1">
          <a:blip r:embed="rId3">
            <a:alphaModFix/>
          </a:blip>
          <a:srcRect b="0" l="0" r="0" t="0"/>
          <a:stretch/>
        </p:blipFill>
        <p:spPr>
          <a:xfrm>
            <a:off x="7467995" y="150036"/>
            <a:ext cx="1406879" cy="1392224"/>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Pinterest</a:t>
            </a:r>
          </a:p>
        </p:txBody>
      </p:sp>
      <p:pic>
        <p:nvPicPr>
          <p:cNvPr id="193" name="Shape 193"/>
          <p:cNvPicPr preferRelativeResize="0"/>
          <p:nvPr/>
        </p:nvPicPr>
        <p:blipFill rotWithShape="1">
          <a:blip r:embed="rId3">
            <a:alphaModFix/>
          </a:blip>
          <a:srcRect b="0" l="0" r="0" t="0"/>
          <a:stretch/>
        </p:blipFill>
        <p:spPr>
          <a:xfrm>
            <a:off x="242025" y="1671975"/>
            <a:ext cx="8659950" cy="4553723"/>
          </a:xfrm>
          <a:prstGeom prst="rect">
            <a:avLst/>
          </a:prstGeom>
          <a:noFill/>
          <a:ln>
            <a:noFill/>
          </a:ln>
        </p:spPr>
      </p:pic>
      <p:pic>
        <p:nvPicPr>
          <p:cNvPr id="194" name="Shape 194"/>
          <p:cNvPicPr preferRelativeResize="0"/>
          <p:nvPr/>
        </p:nvPicPr>
        <p:blipFill rotWithShape="1">
          <a:blip r:embed="rId4">
            <a:alphaModFix/>
          </a:blip>
          <a:srcRect b="0" l="0" r="0" t="0"/>
          <a:stretch/>
        </p:blipFill>
        <p:spPr>
          <a:xfrm>
            <a:off x="7467995" y="150036"/>
            <a:ext cx="1406879" cy="139222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Pinterest</a:t>
            </a:r>
          </a:p>
        </p:txBody>
      </p:sp>
      <p:sp>
        <p:nvSpPr>
          <p:cNvPr id="200" name="Shape 200"/>
          <p:cNvSpPr txBox="1"/>
          <p:nvPr>
            <p:ph idx="1" type="body"/>
          </p:nvPr>
        </p:nvSpPr>
        <p:spPr>
          <a:xfrm>
            <a:off x="457200"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Benefits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Very visual</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Can follow </a:t>
            </a:r>
            <a:r>
              <a:rPr lang="en" sz="3000">
                <a:solidFill>
                  <a:schemeClr val="dk1"/>
                </a:solidFill>
                <a:latin typeface="Helvetica Neue"/>
                <a:ea typeface="Helvetica Neue"/>
                <a:cs typeface="Helvetica Neue"/>
                <a:sym typeface="Helvetica Neue"/>
                <a:rtl val="0"/>
              </a:rPr>
              <a:t>and</a:t>
            </a:r>
            <a:r>
              <a:rPr b="0" baseline="0" i="0" lang="en" sz="3000" u="none" cap="none" strike="noStrike">
                <a:solidFill>
                  <a:schemeClr val="dk1"/>
                </a:solidFill>
                <a:latin typeface="Helvetica Neue"/>
                <a:ea typeface="Helvetica Neue"/>
                <a:cs typeface="Helvetica Neue"/>
                <a:sym typeface="Helvetica Neue"/>
                <a:rtl val="0"/>
              </a:rPr>
              <a:t> be followed</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Can pin original or repin others’ posts</a:t>
            </a:r>
          </a:p>
        </p:txBody>
      </p:sp>
      <p:sp>
        <p:nvSpPr>
          <p:cNvPr id="201" name="Shape 201"/>
          <p:cNvSpPr txBox="1"/>
          <p:nvPr>
            <p:ph idx="2" type="body"/>
          </p:nvPr>
        </p:nvSpPr>
        <p:spPr>
          <a:xfrm>
            <a:off x="4692273"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Disadvantages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No photo, no pin (difficult to post non-visual content)</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May violate copyright, especially if </a:t>
            </a:r>
            <a:r>
              <a:rPr lang="en" sz="3000">
                <a:solidFill>
                  <a:schemeClr val="dk1"/>
                </a:solidFill>
                <a:latin typeface="Helvetica Neue"/>
                <a:ea typeface="Helvetica Neue"/>
                <a:cs typeface="Helvetica Neue"/>
                <a:sym typeface="Helvetica Neue"/>
                <a:rtl val="0"/>
              </a:rPr>
              <a:t>no credits are included</a:t>
            </a:r>
          </a:p>
        </p:txBody>
      </p:sp>
      <p:pic>
        <p:nvPicPr>
          <p:cNvPr id="202" name="Shape 202"/>
          <p:cNvPicPr preferRelativeResize="0"/>
          <p:nvPr/>
        </p:nvPicPr>
        <p:blipFill rotWithShape="1">
          <a:blip r:embed="rId3">
            <a:alphaModFix/>
          </a:blip>
          <a:srcRect b="0" l="0" r="0" t="0"/>
          <a:stretch/>
        </p:blipFill>
        <p:spPr>
          <a:xfrm>
            <a:off x="7467995" y="150036"/>
            <a:ext cx="1406879" cy="139222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Reddit</a:t>
            </a:r>
          </a:p>
        </p:txBody>
      </p:sp>
      <p:sp>
        <p:nvSpPr>
          <p:cNvPr id="208" name="Shape 208"/>
          <p:cNvSpPr txBox="1"/>
          <p:nvPr>
            <p:ph idx="1" type="body"/>
          </p:nvPr>
        </p:nvSpPr>
        <p:spPr>
          <a:xfrm>
            <a:off x="457200" y="1600200"/>
            <a:ext cx="82296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What is it</a:t>
            </a:r>
            <a:r>
              <a:rPr i="1" lang="en" sz="2600">
                <a:solidFill>
                  <a:schemeClr val="dk1"/>
                </a:solidFill>
                <a:latin typeface="Helvetica Neue"/>
                <a:ea typeface="Helvetica Neue"/>
                <a:cs typeface="Helvetica Neue"/>
                <a:sym typeface="Helvetica Neue"/>
                <a:rtl val="0"/>
              </a:rPr>
              <a:t>?</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A news </a:t>
            </a:r>
            <a:r>
              <a:rPr lang="en" sz="2600">
                <a:solidFill>
                  <a:schemeClr val="dk1"/>
                </a:solidFill>
                <a:latin typeface="Helvetica Neue"/>
                <a:ea typeface="Helvetica Neue"/>
                <a:cs typeface="Helvetica Neue"/>
                <a:sym typeface="Helvetica Neue"/>
                <a:rtl val="0"/>
              </a:rPr>
              <a:t>and</a:t>
            </a:r>
            <a:r>
              <a:rPr b="0" baseline="0" i="0" lang="en" sz="2600" u="none" cap="none" strike="noStrike">
                <a:solidFill>
                  <a:schemeClr val="dk1"/>
                </a:solidFill>
                <a:latin typeface="Helvetica Neue"/>
                <a:ea typeface="Helvetica Neue"/>
                <a:cs typeface="Helvetica Neue"/>
                <a:sym typeface="Helvetica Neue"/>
                <a:rtl val="0"/>
              </a:rPr>
              <a:t> entertainment site with entirely user-generated content; can also link to other sites.</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How do photos fit in?</a:t>
            </a:r>
          </a:p>
          <a:p>
            <a:pPr indent="-152400" lvl="0" marL="342900" marR="0" rtl="0" algn="l">
              <a:lnSpc>
                <a:spcPct val="100000"/>
              </a:lnSpc>
              <a:spcBef>
                <a:spcPts val="600"/>
              </a:spcBef>
              <a:spcAft>
                <a:spcPts val="0"/>
              </a:spcAft>
              <a:buClr>
                <a:schemeClr val="dk1"/>
              </a:buClr>
              <a:buSzPct val="25000"/>
              <a:buFont typeface="Helvetica Neue"/>
              <a:buNone/>
            </a:pPr>
            <a:r>
              <a:rPr b="0" baseline="0" i="0" lang="en" sz="2600" u="none" cap="none" strike="noStrike">
                <a:solidFill>
                  <a:schemeClr val="dk1"/>
                </a:solidFill>
                <a:latin typeface="Helvetica Neue"/>
                <a:ea typeface="Helvetica Neue"/>
                <a:cs typeface="Helvetica Neue"/>
                <a:sym typeface="Helvetica Neue"/>
                <a:rtl val="0"/>
              </a:rPr>
              <a:t>Users </a:t>
            </a:r>
            <a:r>
              <a:rPr lang="en" sz="2600">
                <a:solidFill>
                  <a:schemeClr val="dk1"/>
                </a:solidFill>
                <a:latin typeface="Helvetica Neue"/>
                <a:ea typeface="Helvetica Neue"/>
                <a:cs typeface="Helvetica Neue"/>
                <a:sym typeface="Helvetica Neue"/>
                <a:rtl val="0"/>
              </a:rPr>
              <a:t>post/</a:t>
            </a:r>
            <a:r>
              <a:rPr b="0" baseline="0" i="0" lang="en" sz="2600" u="none" cap="none" strike="noStrike">
                <a:solidFill>
                  <a:schemeClr val="dk1"/>
                </a:solidFill>
                <a:latin typeface="Helvetica Neue"/>
                <a:ea typeface="Helvetica Neue"/>
                <a:cs typeface="Helvetica Neue"/>
                <a:sym typeface="Helvetica Neue"/>
                <a:rtl val="0"/>
              </a:rPr>
              <a:t>link to photos that match their content.</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Specific concerns:</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Many critics say that Reddit lacks legitimate </a:t>
            </a:r>
            <a:r>
              <a:rPr lang="en" sz="2600">
                <a:solidFill>
                  <a:schemeClr val="dk1"/>
                </a:solidFill>
                <a:latin typeface="Helvetica Neue"/>
                <a:ea typeface="Helvetica Neue"/>
                <a:cs typeface="Helvetica Neue"/>
                <a:sym typeface="Helvetica Neue"/>
                <a:rtl val="0"/>
              </a:rPr>
              <a:t>and</a:t>
            </a:r>
            <a:r>
              <a:rPr b="0" baseline="0" i="0" lang="en" sz="2600" u="none" cap="none" strike="noStrike">
                <a:solidFill>
                  <a:schemeClr val="dk1"/>
                </a:solidFill>
                <a:latin typeface="Helvetica Neue"/>
                <a:ea typeface="Helvetica Neue"/>
                <a:cs typeface="Helvetica Neue"/>
                <a:sym typeface="Helvetica Neue"/>
                <a:rtl val="0"/>
              </a:rPr>
              <a:t> responsible news content.</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p:txBody>
      </p:sp>
      <p:pic>
        <p:nvPicPr>
          <p:cNvPr id="209" name="Shape 209"/>
          <p:cNvPicPr preferRelativeResize="0"/>
          <p:nvPr/>
        </p:nvPicPr>
        <p:blipFill rotWithShape="1">
          <a:blip r:embed="rId3">
            <a:alphaModFix/>
          </a:blip>
          <a:srcRect b="0" l="0" r="0" t="0"/>
          <a:stretch/>
        </p:blipFill>
        <p:spPr>
          <a:xfrm>
            <a:off x="7614125" y="122250"/>
            <a:ext cx="1276349" cy="14478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Reddit</a:t>
            </a:r>
          </a:p>
        </p:txBody>
      </p:sp>
      <p:pic>
        <p:nvPicPr>
          <p:cNvPr id="215" name="Shape 215"/>
          <p:cNvPicPr preferRelativeResize="0"/>
          <p:nvPr/>
        </p:nvPicPr>
        <p:blipFill rotWithShape="1">
          <a:blip r:embed="rId3">
            <a:alphaModFix/>
          </a:blip>
          <a:srcRect b="0" l="0" r="0" t="0"/>
          <a:stretch/>
        </p:blipFill>
        <p:spPr>
          <a:xfrm>
            <a:off x="7614125" y="122250"/>
            <a:ext cx="1276349" cy="1447800"/>
          </a:xfrm>
          <a:prstGeom prst="rect">
            <a:avLst/>
          </a:prstGeom>
          <a:noFill/>
          <a:ln>
            <a:noFill/>
          </a:ln>
        </p:spPr>
      </p:pic>
      <p:pic>
        <p:nvPicPr>
          <p:cNvPr id="216" name="Shape 216"/>
          <p:cNvPicPr preferRelativeResize="0"/>
          <p:nvPr/>
        </p:nvPicPr>
        <p:blipFill rotWithShape="1">
          <a:blip r:embed="rId4">
            <a:alphaModFix/>
          </a:blip>
          <a:srcRect b="0" l="0" r="0" t="0"/>
          <a:stretch/>
        </p:blipFill>
        <p:spPr>
          <a:xfrm>
            <a:off x="355723" y="1929850"/>
            <a:ext cx="8534748" cy="4134575"/>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Reddit</a:t>
            </a:r>
          </a:p>
        </p:txBody>
      </p:sp>
      <p:sp>
        <p:nvSpPr>
          <p:cNvPr id="222" name="Shape 222"/>
          <p:cNvSpPr txBox="1"/>
          <p:nvPr>
            <p:ph idx="1" type="body"/>
          </p:nvPr>
        </p:nvSpPr>
        <p:spPr>
          <a:xfrm>
            <a:off x="457200"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Benefits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Fast &amp; up-to-date, because anyone can post content</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Searchable </a:t>
            </a:r>
            <a:r>
              <a:rPr lang="en" sz="3000">
                <a:solidFill>
                  <a:schemeClr val="dk1"/>
                </a:solidFill>
                <a:latin typeface="Helvetica Neue"/>
                <a:ea typeface="Helvetica Neue"/>
                <a:cs typeface="Helvetica Neue"/>
                <a:sym typeface="Helvetica Neue"/>
                <a:rtl val="0"/>
              </a:rPr>
              <a:t>and</a:t>
            </a:r>
            <a:r>
              <a:rPr b="0" baseline="0" i="0" lang="en" sz="3000" u="none" cap="none" strike="noStrike">
                <a:solidFill>
                  <a:schemeClr val="dk1"/>
                </a:solidFill>
                <a:latin typeface="Helvetica Neue"/>
                <a:ea typeface="Helvetica Neue"/>
                <a:cs typeface="Helvetica Neue"/>
                <a:sym typeface="Helvetica Neue"/>
                <a:rtl val="0"/>
              </a:rPr>
              <a:t> sortable</a:t>
            </a:r>
          </a:p>
        </p:txBody>
      </p:sp>
      <p:sp>
        <p:nvSpPr>
          <p:cNvPr id="223" name="Shape 223"/>
          <p:cNvSpPr txBox="1"/>
          <p:nvPr>
            <p:ph idx="2" type="body"/>
          </p:nvPr>
        </p:nvSpPr>
        <p:spPr>
          <a:xfrm>
            <a:off x="4692273"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Disadvantages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Often unreliable </a:t>
            </a:r>
            <a:r>
              <a:rPr lang="en" sz="3000">
                <a:solidFill>
                  <a:schemeClr val="dk1"/>
                </a:solidFill>
                <a:latin typeface="Helvetica Neue"/>
                <a:ea typeface="Helvetica Neue"/>
                <a:cs typeface="Helvetica Neue"/>
                <a:sym typeface="Helvetica Neue"/>
                <a:rtl val="0"/>
              </a:rPr>
              <a:t>and</a:t>
            </a:r>
            <a:r>
              <a:rPr b="0" baseline="0" i="0" lang="en" sz="3000" u="none" cap="none" strike="noStrike">
                <a:solidFill>
                  <a:schemeClr val="dk1"/>
                </a:solidFill>
                <a:latin typeface="Helvetica Neue"/>
                <a:ea typeface="Helvetica Neue"/>
                <a:cs typeface="Helvetica Neue"/>
                <a:sym typeface="Helvetica Neue"/>
                <a:rtl val="0"/>
              </a:rPr>
              <a:t> unprofessional because anyone can post content</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Difficult to search for high quality instead of junk</a:t>
            </a:r>
          </a:p>
        </p:txBody>
      </p:sp>
      <p:pic>
        <p:nvPicPr>
          <p:cNvPr id="224" name="Shape 224"/>
          <p:cNvPicPr preferRelativeResize="0"/>
          <p:nvPr/>
        </p:nvPicPr>
        <p:blipFill rotWithShape="1">
          <a:blip r:embed="rId3">
            <a:alphaModFix/>
          </a:blip>
          <a:srcRect b="0" l="0" r="0" t="0"/>
          <a:stretch/>
        </p:blipFill>
        <p:spPr>
          <a:xfrm>
            <a:off x="7614125" y="122250"/>
            <a:ext cx="1276349" cy="14478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x="0" y="0"/>
          <a:ext cx="0" cy="0"/>
          <a:chOff x="0" y="0"/>
          <a:chExt cx="0" cy="0"/>
        </a:xfrm>
      </p:grpSpPr>
      <p:sp>
        <p:nvSpPr>
          <p:cNvPr id="37" name="Shape 37"/>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Social </a:t>
            </a:r>
            <a:r>
              <a:rPr b="1" lang="en" sz="3600">
                <a:solidFill>
                  <a:schemeClr val="dk1"/>
                </a:solidFill>
                <a:latin typeface="Helvetica Neue"/>
                <a:ea typeface="Helvetica Neue"/>
                <a:cs typeface="Helvetica Neue"/>
                <a:sym typeface="Helvetica Neue"/>
                <a:rtl val="0"/>
              </a:rPr>
              <a:t>m</a:t>
            </a:r>
            <a:r>
              <a:rPr b="1" baseline="0" i="0" lang="en" sz="3600" u="none" cap="none" strike="noStrike">
                <a:solidFill>
                  <a:schemeClr val="dk1"/>
                </a:solidFill>
                <a:latin typeface="Helvetica Neue"/>
                <a:ea typeface="Helvetica Neue"/>
                <a:cs typeface="Helvetica Neue"/>
                <a:sym typeface="Helvetica Neue"/>
                <a:rtl val="0"/>
              </a:rPr>
              <a:t>edia is </a:t>
            </a:r>
            <a:r>
              <a:rPr b="1" lang="en" sz="3600">
                <a:solidFill>
                  <a:schemeClr val="dk1"/>
                </a:solidFill>
                <a:latin typeface="Helvetica Neue"/>
                <a:ea typeface="Helvetica Neue"/>
                <a:cs typeface="Helvetica Neue"/>
                <a:sym typeface="Helvetica Neue"/>
                <a:rtl val="0"/>
              </a:rPr>
              <a:t>v</a:t>
            </a:r>
            <a:r>
              <a:rPr b="1" baseline="0" i="0" lang="en" sz="3600" u="none" cap="none" strike="noStrike">
                <a:solidFill>
                  <a:schemeClr val="dk1"/>
                </a:solidFill>
                <a:latin typeface="Helvetica Neue"/>
                <a:ea typeface="Helvetica Neue"/>
                <a:cs typeface="Helvetica Neue"/>
                <a:sym typeface="Helvetica Neue"/>
                <a:rtl val="0"/>
              </a:rPr>
              <a:t>isual</a:t>
            </a:r>
          </a:p>
        </p:txBody>
      </p:sp>
      <p:sp>
        <p:nvSpPr>
          <p:cNvPr id="38" name="Shape 38"/>
          <p:cNvSpPr txBox="1"/>
          <p:nvPr>
            <p:ph idx="1" type="body"/>
          </p:nvPr>
        </p:nvSpPr>
        <p:spPr>
          <a:xfrm>
            <a:off x="457200" y="1600200"/>
            <a:ext cx="8229600" cy="4967700"/>
          </a:xfrm>
          <a:prstGeom prst="rect">
            <a:avLst/>
          </a:prstGeom>
          <a:noFill/>
          <a:ln>
            <a:noFill/>
          </a:ln>
        </p:spPr>
        <p:txBody>
          <a:bodyPr anchorCtr="0" anchor="t" bIns="91425" lIns="91425" rIns="91425" tIns="91425">
            <a:noAutofit/>
          </a:bodyPr>
          <a:lstStyle/>
          <a:p>
            <a:pPr indent="0" lvl="0" marL="190500" marR="0" rtl="0" algn="l">
              <a:lnSpc>
                <a:spcPct val="100000"/>
              </a:lnSpc>
              <a:spcBef>
                <a:spcPts val="0"/>
              </a:spcBef>
              <a:spcAft>
                <a:spcPts val="0"/>
              </a:spcAft>
              <a:buClr>
                <a:schemeClr val="dk1"/>
              </a:buClr>
              <a:buSzPct val="25000"/>
              <a:buFont typeface="Helvetica Neue"/>
              <a:buNone/>
            </a:pPr>
            <a:r>
              <a:rPr b="0" baseline="0" i="0" lang="en" sz="3000" u="none" cap="none" strike="noStrike">
                <a:solidFill>
                  <a:schemeClr val="dk1"/>
                </a:solidFill>
                <a:latin typeface="Helvetica Neue"/>
                <a:ea typeface="Helvetica Neue"/>
                <a:cs typeface="Helvetica Neue"/>
                <a:sym typeface="Helvetica Neue"/>
                <a:rtl val="0"/>
              </a:rPr>
              <a:t>Discuss with a partner:</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When you first log on to a social media account, what do you look for?</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How do photos fit into that?</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0" lvl="0" marL="0" marR="0" rtl="0" algn="l">
              <a:lnSpc>
                <a:spcPct val="100000"/>
              </a:lnSpc>
              <a:spcBef>
                <a:spcPts val="600"/>
              </a:spcBef>
              <a:spcAft>
                <a:spcPts val="0"/>
              </a:spcAft>
              <a:buClr>
                <a:schemeClr val="dk1"/>
              </a:buClr>
              <a:buSzPct val="25000"/>
              <a:buFont typeface="Helvetica Neue"/>
              <a:buNone/>
            </a:pPr>
            <a:r>
              <a:rPr b="1" baseline="0" i="0" lang="en" sz="3000" u="none" cap="none" strike="noStrike">
                <a:solidFill>
                  <a:srgbClr val="CC0000"/>
                </a:solidFill>
                <a:latin typeface="Helvetica Neue"/>
                <a:ea typeface="Helvetica Neue"/>
                <a:cs typeface="Helvetica Neue"/>
                <a:sym typeface="Helvetica Neue"/>
                <a:rtl val="0"/>
              </a:rPr>
              <a:t>True</a:t>
            </a:r>
            <a:r>
              <a:rPr b="0" baseline="0" i="0" lang="en" sz="3000" u="none" cap="none" strike="noStrike">
                <a:solidFill>
                  <a:schemeClr val="dk1"/>
                </a:solidFill>
                <a:latin typeface="Helvetica Neue"/>
                <a:ea typeface="Helvetica Neue"/>
                <a:cs typeface="Helvetica Neue"/>
                <a:sym typeface="Helvetica Neue"/>
                <a:rtl val="0"/>
              </a:rPr>
              <a:t> or </a:t>
            </a:r>
            <a:r>
              <a:rPr b="1" baseline="0" i="0" lang="en" sz="3000" u="none" cap="none" strike="noStrike">
                <a:solidFill>
                  <a:srgbClr val="CC0000"/>
                </a:solidFill>
                <a:latin typeface="Helvetica Neue"/>
                <a:ea typeface="Helvetica Neue"/>
                <a:cs typeface="Helvetica Neue"/>
                <a:sym typeface="Helvetica Neue"/>
                <a:rtl val="0"/>
              </a:rPr>
              <a:t>false</a:t>
            </a:r>
            <a:r>
              <a:rPr b="0" baseline="0" i="0" lang="en" sz="3000" u="none" cap="none" strike="noStrike">
                <a:solidFill>
                  <a:schemeClr val="dk1"/>
                </a:solidFill>
                <a:latin typeface="Helvetica Neue"/>
                <a:ea typeface="Helvetica Neue"/>
                <a:cs typeface="Helvetica Neue"/>
                <a:sym typeface="Helvetica Neue"/>
                <a:rtl val="0"/>
              </a:rPr>
              <a:t>? Social media’s popularity is dependent on visual content.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tumblr</a:t>
            </a:r>
          </a:p>
        </p:txBody>
      </p:sp>
      <p:sp>
        <p:nvSpPr>
          <p:cNvPr id="230" name="Shape 230"/>
          <p:cNvSpPr txBox="1"/>
          <p:nvPr>
            <p:ph idx="1" type="body"/>
          </p:nvPr>
        </p:nvSpPr>
        <p:spPr>
          <a:xfrm>
            <a:off x="457200" y="1600200"/>
            <a:ext cx="82296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What is it</a:t>
            </a:r>
            <a:r>
              <a:rPr i="1" lang="en" sz="2600">
                <a:solidFill>
                  <a:schemeClr val="dk1"/>
                </a:solidFill>
                <a:latin typeface="Helvetica Neue"/>
                <a:ea typeface="Helvetica Neue"/>
                <a:cs typeface="Helvetica Neue"/>
                <a:sym typeface="Helvetica Neue"/>
                <a:rtl val="0"/>
              </a:rPr>
              <a:t>?</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A short-form blogging site; allows users to post unique content </a:t>
            </a:r>
            <a:r>
              <a:rPr lang="en" sz="2600">
                <a:solidFill>
                  <a:schemeClr val="dk1"/>
                </a:solidFill>
                <a:latin typeface="Helvetica Neue"/>
                <a:ea typeface="Helvetica Neue"/>
                <a:cs typeface="Helvetica Neue"/>
                <a:sym typeface="Helvetica Neue"/>
                <a:rtl val="0"/>
              </a:rPr>
              <a:t>and</a:t>
            </a:r>
            <a:r>
              <a:rPr b="0" baseline="0" i="0" lang="en" sz="2600" u="none" cap="none" strike="noStrike">
                <a:solidFill>
                  <a:schemeClr val="dk1"/>
                </a:solidFill>
                <a:latin typeface="Helvetica Neue"/>
                <a:ea typeface="Helvetica Neue"/>
                <a:cs typeface="Helvetica Neue"/>
                <a:sym typeface="Helvetica Neue"/>
                <a:rtl val="0"/>
              </a:rPr>
              <a:t> link to or follow others’ pages</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How do photos fit in?</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Users </a:t>
            </a:r>
            <a:r>
              <a:rPr lang="en" sz="2600">
                <a:solidFill>
                  <a:schemeClr val="dk1"/>
                </a:solidFill>
                <a:latin typeface="Helvetica Neue"/>
                <a:ea typeface="Helvetica Neue"/>
                <a:cs typeface="Helvetica Neue"/>
                <a:sym typeface="Helvetica Neue"/>
                <a:rtl val="0"/>
              </a:rPr>
              <a:t>post</a:t>
            </a:r>
            <a:r>
              <a:rPr b="0" baseline="0" i="0" lang="en" sz="2600" u="none" cap="none" strike="noStrike">
                <a:solidFill>
                  <a:schemeClr val="dk1"/>
                </a:solidFill>
                <a:latin typeface="Helvetica Neue"/>
                <a:ea typeface="Helvetica Neue"/>
                <a:cs typeface="Helvetica Neue"/>
                <a:sym typeface="Helvetica Neue"/>
                <a:rtl val="0"/>
              </a:rPr>
              <a:t>/link to photos that match their content.</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Arial"/>
              <a:buNone/>
            </a:pPr>
            <a:r>
              <a:rPr b="0" baseline="0" i="1" lang="en" sz="2600" u="none" cap="none" strike="noStrike">
                <a:solidFill>
                  <a:schemeClr val="dk1"/>
                </a:solidFill>
                <a:latin typeface="Helvetica Neue"/>
                <a:ea typeface="Helvetica Neue"/>
                <a:cs typeface="Helvetica Neue"/>
                <a:sym typeface="Helvetica Neue"/>
                <a:rtl val="0"/>
              </a:rPr>
              <a:t>Specific concerns:</a:t>
            </a:r>
          </a:p>
          <a:p>
            <a:pPr indent="-152400" lvl="0" marL="342900" marR="0" rtl="0" algn="l">
              <a:lnSpc>
                <a:spcPct val="100000"/>
              </a:lnSpc>
              <a:spcBef>
                <a:spcPts val="600"/>
              </a:spcBef>
              <a:spcAft>
                <a:spcPts val="0"/>
              </a:spcAft>
              <a:buClr>
                <a:schemeClr val="dk1"/>
              </a:buClr>
              <a:buSzPct val="25000"/>
              <a:buFont typeface="Arial"/>
              <a:buNone/>
            </a:pPr>
            <a:r>
              <a:rPr b="0" baseline="0" i="0" lang="en" sz="2600" u="none" cap="none" strike="noStrike">
                <a:solidFill>
                  <a:schemeClr val="dk1"/>
                </a:solidFill>
                <a:latin typeface="Helvetica Neue"/>
                <a:ea typeface="Helvetica Neue"/>
                <a:cs typeface="Helvetica Neue"/>
                <a:sym typeface="Helvetica Neue"/>
                <a:rtl val="0"/>
              </a:rPr>
              <a:t>A relatively large amount of the content is adult-oriented.</a:t>
            </a: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Font typeface="Arial"/>
              <a:buNone/>
            </a:pPr>
            <a:r>
              <a:t/>
            </a:r>
            <a:endParaRPr b="0" baseline="0" i="0" sz="2600" u="none" cap="none" strike="noStrike">
              <a:solidFill>
                <a:schemeClr val="dk1"/>
              </a:solidFill>
              <a:latin typeface="Helvetica Neue"/>
              <a:ea typeface="Helvetica Neue"/>
              <a:cs typeface="Helvetica Neue"/>
              <a:sym typeface="Helvetica Neue"/>
              <a:rtl val="0"/>
            </a:endParaRPr>
          </a:p>
        </p:txBody>
      </p:sp>
      <p:pic>
        <p:nvPicPr>
          <p:cNvPr id="231" name="Shape 231"/>
          <p:cNvPicPr preferRelativeResize="0"/>
          <p:nvPr/>
        </p:nvPicPr>
        <p:blipFill rotWithShape="1">
          <a:blip r:embed="rId3">
            <a:alphaModFix/>
          </a:blip>
          <a:srcRect b="0" l="0" r="0" t="0"/>
          <a:stretch/>
        </p:blipFill>
        <p:spPr>
          <a:xfrm>
            <a:off x="7497421" y="128746"/>
            <a:ext cx="1427126" cy="1434798"/>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tumblr</a:t>
            </a:r>
          </a:p>
        </p:txBody>
      </p:sp>
      <p:pic>
        <p:nvPicPr>
          <p:cNvPr id="237" name="Shape 237"/>
          <p:cNvPicPr preferRelativeResize="0"/>
          <p:nvPr/>
        </p:nvPicPr>
        <p:blipFill rotWithShape="1">
          <a:blip r:embed="rId3">
            <a:alphaModFix/>
          </a:blip>
          <a:srcRect b="0" l="0" r="0" t="0"/>
          <a:stretch/>
        </p:blipFill>
        <p:spPr>
          <a:xfrm>
            <a:off x="7497421" y="128746"/>
            <a:ext cx="1427126" cy="1434798"/>
          </a:xfrm>
          <a:prstGeom prst="rect">
            <a:avLst/>
          </a:prstGeom>
          <a:noFill/>
          <a:ln>
            <a:noFill/>
          </a:ln>
        </p:spPr>
      </p:pic>
      <p:pic>
        <p:nvPicPr>
          <p:cNvPr id="238" name="Shape 238"/>
          <p:cNvPicPr preferRelativeResize="0"/>
          <p:nvPr/>
        </p:nvPicPr>
        <p:blipFill>
          <a:blip r:embed="rId4">
            <a:alphaModFix/>
          </a:blip>
          <a:stretch>
            <a:fillRect/>
          </a:stretch>
        </p:blipFill>
        <p:spPr>
          <a:xfrm>
            <a:off x="0" y="1877025"/>
            <a:ext cx="9037948" cy="4553299"/>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App overview: tumblr</a:t>
            </a:r>
          </a:p>
        </p:txBody>
      </p:sp>
      <p:sp>
        <p:nvSpPr>
          <p:cNvPr id="244" name="Shape 244"/>
          <p:cNvSpPr txBox="1"/>
          <p:nvPr>
            <p:ph idx="1" type="body"/>
          </p:nvPr>
        </p:nvSpPr>
        <p:spPr>
          <a:xfrm>
            <a:off x="457200"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Benefits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All the benefits of </a:t>
            </a:r>
            <a:r>
              <a:rPr lang="en" sz="3000">
                <a:solidFill>
                  <a:schemeClr val="dk1"/>
                </a:solidFill>
                <a:latin typeface="Helvetica Neue"/>
                <a:ea typeface="Helvetica Neue"/>
                <a:cs typeface="Helvetica Neue"/>
                <a:sym typeface="Helvetica Neue"/>
                <a:rtl val="0"/>
              </a:rPr>
              <a:t>T</a:t>
            </a:r>
            <a:r>
              <a:rPr b="0" baseline="0" i="0" lang="en" sz="3000" u="none" cap="none" strike="noStrike">
                <a:solidFill>
                  <a:schemeClr val="dk1"/>
                </a:solidFill>
                <a:latin typeface="Helvetica Neue"/>
                <a:ea typeface="Helvetica Neue"/>
                <a:cs typeface="Helvetica Neue"/>
                <a:sym typeface="Helvetica Neue"/>
                <a:rtl val="0"/>
              </a:rPr>
              <a:t>witter, without the 140</a:t>
            </a:r>
            <a:r>
              <a:rPr lang="en" sz="3000">
                <a:solidFill>
                  <a:schemeClr val="dk1"/>
                </a:solidFill>
                <a:latin typeface="Helvetica Neue"/>
                <a:ea typeface="Helvetica Neue"/>
                <a:cs typeface="Helvetica Neue"/>
                <a:sym typeface="Helvetica Neue"/>
                <a:rtl val="0"/>
              </a:rPr>
              <a:t>-</a:t>
            </a:r>
            <a:r>
              <a:rPr b="0" baseline="0" i="0" lang="en" sz="3000" u="none" cap="none" strike="noStrike">
                <a:solidFill>
                  <a:schemeClr val="dk1"/>
                </a:solidFill>
                <a:latin typeface="Helvetica Neue"/>
                <a:ea typeface="Helvetica Neue"/>
                <a:cs typeface="Helvetica Neue"/>
                <a:sym typeface="Helvetica Neue"/>
                <a:rtl val="0"/>
              </a:rPr>
              <a:t>character </a:t>
            </a:r>
            <a:r>
              <a:rPr lang="en" sz="3000">
                <a:solidFill>
                  <a:schemeClr val="dk1"/>
                </a:solidFill>
                <a:latin typeface="Helvetica Neue"/>
                <a:ea typeface="Helvetica Neue"/>
                <a:cs typeface="Helvetica Neue"/>
                <a:sym typeface="Helvetica Neue"/>
                <a:rtl val="0"/>
              </a:rPr>
              <a:t>limit</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419100" lvl="0" marL="457200" marR="0" rtl="0" algn="l">
              <a:lnSpc>
                <a:spcPct val="100000"/>
              </a:lnSpc>
              <a:spcBef>
                <a:spcPts val="600"/>
              </a:spcBef>
              <a:spcAft>
                <a:spcPts val="0"/>
              </a:spcAft>
              <a:buClr>
                <a:schemeClr val="dk1"/>
              </a:buClr>
              <a:buSzPct val="100000"/>
              <a:buFont typeface="Helvetica Neue"/>
              <a:buChar char="●"/>
            </a:pPr>
            <a:r>
              <a:rPr b="0" baseline="0" i="0" lang="en" sz="3000" u="none" cap="none" strike="noStrike">
                <a:solidFill>
                  <a:schemeClr val="dk1"/>
                </a:solidFill>
                <a:latin typeface="Helvetica Neue"/>
                <a:ea typeface="Helvetica Neue"/>
                <a:cs typeface="Helvetica Neue"/>
                <a:sym typeface="Helvetica Neue"/>
                <a:rtl val="0"/>
              </a:rPr>
              <a:t>Large photos make sites extremely visual</a:t>
            </a:r>
          </a:p>
        </p:txBody>
      </p:sp>
      <p:sp>
        <p:nvSpPr>
          <p:cNvPr id="245" name="Shape 245"/>
          <p:cNvSpPr txBox="1"/>
          <p:nvPr>
            <p:ph idx="2" type="body"/>
          </p:nvPr>
        </p:nvSpPr>
        <p:spPr>
          <a:xfrm>
            <a:off x="4692273" y="1600200"/>
            <a:ext cx="39945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sng" cap="none" strike="noStrike">
                <a:solidFill>
                  <a:schemeClr val="dk1"/>
                </a:solidFill>
                <a:latin typeface="Helvetica Neue"/>
                <a:ea typeface="Helvetica Neue"/>
                <a:cs typeface="Helvetica Neue"/>
                <a:sym typeface="Helvetica Neue"/>
                <a:rtl val="0"/>
              </a:rPr>
              <a:t>Disadvantages</a:t>
            </a:r>
            <a:r>
              <a:rPr b="0" baseline="0" i="0" lang="en" sz="3000" u="none" cap="none" strike="noStrike">
                <a:solidFill>
                  <a:schemeClr val="dk1"/>
                </a:solidFill>
                <a:latin typeface="Helvetica Neue"/>
                <a:ea typeface="Helvetica Neue"/>
                <a:cs typeface="Helvetica Neue"/>
                <a:sym typeface="Helvetica Neue"/>
                <a:rtl val="0"/>
              </a:rPr>
              <a:t>:</a:t>
            </a:r>
          </a:p>
          <a:p>
            <a:pPr indent="-419100" lvl="0" marL="457200" marR="0" rtl="0" algn="l">
              <a:lnSpc>
                <a:spcPct val="100000"/>
              </a:lnSpc>
              <a:spcBef>
                <a:spcPts val="600"/>
              </a:spcBef>
              <a:spcAft>
                <a:spcPts val="0"/>
              </a:spcAft>
              <a:buClr>
                <a:schemeClr val="dk1"/>
              </a:buClr>
              <a:buSzPct val="100000"/>
              <a:buFont typeface="Helvetica Neue"/>
              <a:buChar char="●"/>
            </a:pPr>
            <a:r>
              <a:rPr lang="en" sz="3000">
                <a:solidFill>
                  <a:schemeClr val="dk1"/>
                </a:solidFill>
                <a:latin typeface="Helvetica Neue"/>
                <a:ea typeface="Helvetica Neue"/>
                <a:cs typeface="Helvetica Neue"/>
                <a:sym typeface="Helvetica Neue"/>
              </a:rPr>
              <a:t>Fewer users </a:t>
            </a:r>
            <a:r>
              <a:rPr b="0" baseline="0" i="0" lang="en" sz="3000" u="none" cap="none" strike="noStrike">
                <a:solidFill>
                  <a:schemeClr val="dk1"/>
                </a:solidFill>
                <a:latin typeface="Helvetica Neue"/>
                <a:ea typeface="Helvetica Neue"/>
                <a:cs typeface="Helvetica Neue"/>
                <a:sym typeface="Helvetica Neue"/>
                <a:rtl val="0"/>
              </a:rPr>
              <a:t>but growing in popularity (152 million blogs in November 2013)</a:t>
            </a:r>
          </a:p>
        </p:txBody>
      </p:sp>
      <p:cxnSp>
        <p:nvCxnSpPr>
          <p:cNvPr id="246" name="Shape 246"/>
          <p:cNvCxnSpPr/>
          <p:nvPr/>
        </p:nvCxnSpPr>
        <p:spPr>
          <a:xfrm>
            <a:off x="4435825" y="1588850"/>
            <a:ext cx="0" cy="4733999"/>
          </a:xfrm>
          <a:prstGeom prst="straightConnector1">
            <a:avLst/>
          </a:prstGeom>
          <a:noFill/>
          <a:ln cap="flat" w="19050">
            <a:solidFill>
              <a:schemeClr val="dk2"/>
            </a:solidFill>
            <a:prstDash val="solid"/>
            <a:round/>
            <a:headEnd len="med" w="med" type="none"/>
            <a:tailEnd len="med" w="med" type="none"/>
          </a:ln>
        </p:spPr>
      </p:cxnSp>
      <p:pic>
        <p:nvPicPr>
          <p:cNvPr id="247" name="Shape 247"/>
          <p:cNvPicPr preferRelativeResize="0"/>
          <p:nvPr/>
        </p:nvPicPr>
        <p:blipFill rotWithShape="1">
          <a:blip r:embed="rId3">
            <a:alphaModFix/>
          </a:blip>
          <a:srcRect b="0" l="0" r="0" t="0"/>
          <a:stretch/>
        </p:blipFill>
        <p:spPr>
          <a:xfrm>
            <a:off x="7497421" y="128746"/>
            <a:ext cx="1427126" cy="1434798"/>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Social </a:t>
            </a:r>
            <a:r>
              <a:rPr b="1" lang="en" sz="3600">
                <a:solidFill>
                  <a:schemeClr val="dk1"/>
                </a:solidFill>
                <a:latin typeface="Helvetica Neue"/>
                <a:ea typeface="Helvetica Neue"/>
                <a:cs typeface="Helvetica Neue"/>
                <a:sym typeface="Helvetica Neue"/>
                <a:rtl val="0"/>
              </a:rPr>
              <a:t>m</a:t>
            </a:r>
            <a:r>
              <a:rPr b="1" baseline="0" i="0" lang="en" sz="3600" u="none" cap="none" strike="noStrike">
                <a:solidFill>
                  <a:schemeClr val="dk1"/>
                </a:solidFill>
                <a:latin typeface="Helvetica Neue"/>
                <a:ea typeface="Helvetica Neue"/>
                <a:cs typeface="Helvetica Neue"/>
                <a:sym typeface="Helvetica Neue"/>
                <a:rtl val="0"/>
              </a:rPr>
              <a:t>edia + </a:t>
            </a:r>
            <a:r>
              <a:rPr b="1" lang="en" sz="3600">
                <a:solidFill>
                  <a:schemeClr val="dk1"/>
                </a:solidFill>
                <a:latin typeface="Helvetica Neue"/>
                <a:ea typeface="Helvetica Neue"/>
                <a:cs typeface="Helvetica Neue"/>
                <a:sym typeface="Helvetica Neue"/>
                <a:rtl val="0"/>
              </a:rPr>
              <a:t>p</a:t>
            </a:r>
            <a:r>
              <a:rPr b="1" baseline="0" i="0" lang="en" sz="3600" u="none" cap="none" strike="noStrike">
                <a:solidFill>
                  <a:schemeClr val="dk1"/>
                </a:solidFill>
                <a:latin typeface="Helvetica Neue"/>
                <a:ea typeface="Helvetica Neue"/>
                <a:cs typeface="Helvetica Neue"/>
                <a:sym typeface="Helvetica Neue"/>
                <a:rtl val="0"/>
              </a:rPr>
              <a:t>hotography + YOU</a:t>
            </a:r>
          </a:p>
        </p:txBody>
      </p:sp>
      <p:sp>
        <p:nvSpPr>
          <p:cNvPr id="253" name="Shape 253"/>
          <p:cNvSpPr txBox="1"/>
          <p:nvPr>
            <p:ph idx="1" type="body"/>
          </p:nvPr>
        </p:nvSpPr>
        <p:spPr>
          <a:xfrm>
            <a:off x="457200" y="1600200"/>
            <a:ext cx="8229600" cy="4967700"/>
          </a:xfrm>
          <a:prstGeom prst="rect">
            <a:avLst/>
          </a:prstGeom>
          <a:noFill/>
          <a:ln>
            <a:noFill/>
          </a:ln>
        </p:spPr>
        <p:txBody>
          <a:bodyPr anchorCtr="0" anchor="t" bIns="91425" lIns="91425" rIns="91425" tIns="91425">
            <a:noAutofit/>
          </a:bodyPr>
          <a:lstStyle/>
          <a:p>
            <a:pPr indent="-152400" lvl="0" marL="342900" marR="0" rtl="0" algn="ctr">
              <a:lnSpc>
                <a:spcPct val="100000"/>
              </a:lnSpc>
              <a:spcBef>
                <a:spcPts val="0"/>
              </a:spcBef>
              <a:spcAft>
                <a:spcPts val="0"/>
              </a:spcAft>
              <a:buClr>
                <a:schemeClr val="dk1"/>
              </a:buClr>
              <a:buSzPct val="25000"/>
              <a:buFont typeface="Helvetica Neue"/>
              <a:buNone/>
            </a:pPr>
            <a:r>
              <a:rPr b="0" baseline="0" i="0" lang="en" sz="3000" u="none" cap="none" strike="noStrike">
                <a:solidFill>
                  <a:schemeClr val="dk1"/>
                </a:solidFill>
                <a:latin typeface="Helvetica Neue"/>
                <a:ea typeface="Helvetica Neue"/>
                <a:cs typeface="Helvetica Neue"/>
                <a:sym typeface="Helvetica Neue"/>
                <a:rtl val="0"/>
              </a:rPr>
              <a:t>In what ways can student </a:t>
            </a:r>
            <a:r>
              <a:rPr lang="en" sz="3000">
                <a:solidFill>
                  <a:schemeClr val="dk1"/>
                </a:solidFill>
                <a:latin typeface="Helvetica Neue"/>
                <a:ea typeface="Helvetica Neue"/>
                <a:cs typeface="Helvetica Neue"/>
                <a:sym typeface="Helvetica Neue"/>
                <a:rtl val="0"/>
              </a:rPr>
              <a:t>media</a:t>
            </a:r>
            <a:r>
              <a:rPr b="0" baseline="0" i="0" lang="en" sz="3000" u="none" cap="none" strike="noStrike">
                <a:solidFill>
                  <a:schemeClr val="dk1"/>
                </a:solidFill>
                <a:latin typeface="Helvetica Neue"/>
                <a:ea typeface="Helvetica Neue"/>
                <a:cs typeface="Helvetica Neue"/>
                <a:sym typeface="Helvetica Neue"/>
                <a:rtl val="0"/>
              </a:rPr>
              <a:t> programs effectively use these social media tools?</a:t>
            </a:r>
          </a:p>
        </p:txBody>
      </p:sp>
      <p:pic>
        <p:nvPicPr>
          <p:cNvPr id="254" name="Shape 254"/>
          <p:cNvPicPr preferRelativeResize="0"/>
          <p:nvPr/>
        </p:nvPicPr>
        <p:blipFill rotWithShape="1">
          <a:blip r:embed="rId3">
            <a:alphaModFix/>
          </a:blip>
          <a:srcRect b="0" l="0" r="0" t="0"/>
          <a:stretch/>
        </p:blipFill>
        <p:spPr>
          <a:xfrm>
            <a:off x="5130450" y="4942237"/>
            <a:ext cx="1276349" cy="1447800"/>
          </a:xfrm>
          <a:prstGeom prst="rect">
            <a:avLst/>
          </a:prstGeom>
          <a:noFill/>
          <a:ln>
            <a:noFill/>
          </a:ln>
        </p:spPr>
      </p:pic>
      <p:pic>
        <p:nvPicPr>
          <p:cNvPr id="255" name="Shape 255"/>
          <p:cNvPicPr preferRelativeResize="0"/>
          <p:nvPr/>
        </p:nvPicPr>
        <p:blipFill rotWithShape="1">
          <a:blip r:embed="rId4">
            <a:alphaModFix/>
          </a:blip>
          <a:srcRect b="0" l="0" r="0" t="0"/>
          <a:stretch/>
        </p:blipFill>
        <p:spPr>
          <a:xfrm>
            <a:off x="2719143" y="4970012"/>
            <a:ext cx="1406879" cy="1392224"/>
          </a:xfrm>
          <a:prstGeom prst="rect">
            <a:avLst/>
          </a:prstGeom>
          <a:noFill/>
          <a:ln>
            <a:noFill/>
          </a:ln>
        </p:spPr>
      </p:pic>
      <p:pic>
        <p:nvPicPr>
          <p:cNvPr id="256" name="Shape 256"/>
          <p:cNvPicPr preferRelativeResize="0"/>
          <p:nvPr/>
        </p:nvPicPr>
        <p:blipFill rotWithShape="1">
          <a:blip r:embed="rId5">
            <a:alphaModFix/>
          </a:blip>
          <a:srcRect b="0" l="0" r="0" t="0"/>
          <a:stretch/>
        </p:blipFill>
        <p:spPr>
          <a:xfrm>
            <a:off x="471962" y="4927937"/>
            <a:ext cx="1533524" cy="1476375"/>
          </a:xfrm>
          <a:prstGeom prst="rect">
            <a:avLst/>
          </a:prstGeom>
          <a:noFill/>
          <a:ln>
            <a:noFill/>
          </a:ln>
        </p:spPr>
      </p:pic>
      <p:pic>
        <p:nvPicPr>
          <p:cNvPr id="257" name="Shape 257"/>
          <p:cNvPicPr preferRelativeResize="0"/>
          <p:nvPr/>
        </p:nvPicPr>
        <p:blipFill rotWithShape="1">
          <a:blip r:embed="rId6">
            <a:alphaModFix/>
          </a:blip>
          <a:srcRect b="0" l="0" r="0" t="0"/>
          <a:stretch/>
        </p:blipFill>
        <p:spPr>
          <a:xfrm>
            <a:off x="7186759" y="3119010"/>
            <a:ext cx="1501500" cy="1435199"/>
          </a:xfrm>
          <a:prstGeom prst="rect">
            <a:avLst/>
          </a:prstGeom>
          <a:noFill/>
          <a:ln>
            <a:noFill/>
          </a:ln>
        </p:spPr>
      </p:pic>
      <p:pic>
        <p:nvPicPr>
          <p:cNvPr id="258" name="Shape 258"/>
          <p:cNvPicPr preferRelativeResize="0"/>
          <p:nvPr/>
        </p:nvPicPr>
        <p:blipFill rotWithShape="1">
          <a:blip r:embed="rId7">
            <a:alphaModFix/>
          </a:blip>
          <a:srcRect b="0" l="0" r="0" t="0"/>
          <a:stretch/>
        </p:blipFill>
        <p:spPr>
          <a:xfrm>
            <a:off x="531223" y="3127748"/>
            <a:ext cx="1496099" cy="1417499"/>
          </a:xfrm>
          <a:prstGeom prst="rect">
            <a:avLst/>
          </a:prstGeom>
          <a:noFill/>
          <a:ln>
            <a:noFill/>
          </a:ln>
        </p:spPr>
      </p:pic>
      <p:pic>
        <p:nvPicPr>
          <p:cNvPr id="259" name="Shape 259"/>
          <p:cNvPicPr preferRelativeResize="0"/>
          <p:nvPr/>
        </p:nvPicPr>
        <p:blipFill rotWithShape="1">
          <a:blip r:embed="rId8">
            <a:alphaModFix/>
          </a:blip>
          <a:srcRect b="0" l="0" r="0" t="0"/>
          <a:stretch/>
        </p:blipFill>
        <p:spPr>
          <a:xfrm>
            <a:off x="7259671" y="4948746"/>
            <a:ext cx="1427126" cy="1434798"/>
          </a:xfrm>
          <a:prstGeom prst="rect">
            <a:avLst/>
          </a:prstGeom>
          <a:noFill/>
          <a:ln>
            <a:noFill/>
          </a:ln>
        </p:spPr>
      </p:pic>
      <p:pic>
        <p:nvPicPr>
          <p:cNvPr id="260" name="Shape 260"/>
          <p:cNvPicPr preferRelativeResize="0"/>
          <p:nvPr/>
        </p:nvPicPr>
        <p:blipFill>
          <a:blip r:embed="rId9">
            <a:alphaModFix/>
          </a:blip>
          <a:stretch>
            <a:fillRect/>
          </a:stretch>
        </p:blipFill>
        <p:spPr>
          <a:xfrm>
            <a:off x="5081800" y="3177850"/>
            <a:ext cx="1412549" cy="1412549"/>
          </a:xfrm>
          <a:prstGeom prst="rect">
            <a:avLst/>
          </a:prstGeom>
          <a:noFill/>
          <a:ln>
            <a:noFill/>
          </a:ln>
        </p:spPr>
      </p:pic>
      <p:pic>
        <p:nvPicPr>
          <p:cNvPr id="261" name="Shape 261"/>
          <p:cNvPicPr preferRelativeResize="0"/>
          <p:nvPr/>
        </p:nvPicPr>
        <p:blipFill>
          <a:blip r:embed="rId10">
            <a:alphaModFix/>
          </a:blip>
          <a:stretch>
            <a:fillRect/>
          </a:stretch>
        </p:blipFill>
        <p:spPr>
          <a:xfrm>
            <a:off x="2731149" y="3192581"/>
            <a:ext cx="1496100" cy="1411418"/>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x="0" y="0"/>
          <a:ext cx="0" cy="0"/>
          <a:chOff x="0" y="0"/>
          <a:chExt cx="0" cy="0"/>
        </a:xfrm>
      </p:grpSpPr>
      <p:sp>
        <p:nvSpPr>
          <p:cNvPr id="43" name="Shape 43"/>
          <p:cNvSpPr txBox="1"/>
          <p:nvPr>
            <p:ph type="title"/>
          </p:nvPr>
        </p:nvSpPr>
        <p:spPr>
          <a:xfrm>
            <a:off x="457200" y="46036"/>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Copyright </a:t>
            </a:r>
            <a:r>
              <a:rPr b="1" lang="en" sz="3600">
                <a:solidFill>
                  <a:schemeClr val="dk1"/>
                </a:solidFill>
                <a:latin typeface="Helvetica Neue"/>
                <a:ea typeface="Helvetica Neue"/>
                <a:cs typeface="Helvetica Neue"/>
                <a:sym typeface="Helvetica Neue"/>
                <a:rtl val="0"/>
              </a:rPr>
              <a:t>c</a:t>
            </a:r>
            <a:r>
              <a:rPr b="1" baseline="0" i="0" lang="en" sz="3600" u="none" cap="none" strike="noStrike">
                <a:solidFill>
                  <a:schemeClr val="dk1"/>
                </a:solidFill>
                <a:latin typeface="Helvetica Neue"/>
                <a:ea typeface="Helvetica Neue"/>
                <a:cs typeface="Helvetica Neue"/>
                <a:sym typeface="Helvetica Neue"/>
                <a:rtl val="0"/>
              </a:rPr>
              <a:t>oncerns</a:t>
            </a:r>
          </a:p>
        </p:txBody>
      </p:sp>
      <p:sp>
        <p:nvSpPr>
          <p:cNvPr id="44" name="Shape 44"/>
          <p:cNvSpPr txBox="1"/>
          <p:nvPr>
            <p:ph idx="1" type="body"/>
          </p:nvPr>
        </p:nvSpPr>
        <p:spPr>
          <a:xfrm>
            <a:off x="457200" y="1371600"/>
            <a:ext cx="8229600" cy="4967700"/>
          </a:xfrm>
          <a:prstGeom prst="rect">
            <a:avLst/>
          </a:prstGeom>
          <a:noFill/>
          <a:ln>
            <a:noFill/>
          </a:ln>
        </p:spPr>
        <p:txBody>
          <a:bodyPr anchorCtr="0" anchor="t" bIns="91425" lIns="91425" rIns="91425" tIns="91425">
            <a:noAutofit/>
          </a:bodyPr>
          <a:lstStyle/>
          <a:p>
            <a:pPr indent="-152400" lvl="0" marL="342900" marR="0" rtl="0">
              <a:lnSpc>
                <a:spcPct val="100000"/>
              </a:lnSpc>
              <a:spcBef>
                <a:spcPts val="0"/>
              </a:spcBef>
              <a:spcAft>
                <a:spcPts val="0"/>
              </a:spcAft>
              <a:buClr>
                <a:schemeClr val="dk1"/>
              </a:buClr>
              <a:buSzPct val="25000"/>
              <a:buFont typeface="Helvetica Neue"/>
              <a:buNone/>
            </a:pPr>
            <a:r>
              <a:rPr b="0" baseline="0" i="0" lang="en" sz="2700" u="none" cap="none" strike="noStrike">
                <a:solidFill>
                  <a:schemeClr val="dk1"/>
                </a:solidFill>
                <a:latin typeface="Helvetica Neue"/>
                <a:ea typeface="Helvetica Neue"/>
                <a:cs typeface="Helvetica Neue"/>
                <a:sym typeface="Helvetica Neue"/>
                <a:rtl val="0"/>
              </a:rPr>
              <a:t>Just because someone else posts it</a:t>
            </a:r>
            <a:r>
              <a:rPr lang="en" sz="2700">
                <a:solidFill>
                  <a:schemeClr val="dk1"/>
                </a:solidFill>
                <a:latin typeface="Helvetica Neue"/>
                <a:ea typeface="Helvetica Neue"/>
                <a:cs typeface="Helvetica Neue"/>
                <a:sym typeface="Helvetica Neue"/>
                <a:rtl val="0"/>
              </a:rPr>
              <a:t>,</a:t>
            </a:r>
          </a:p>
          <a:p>
            <a:pPr indent="-152400" lvl="0" marL="342900" marR="0" rtl="0">
              <a:lnSpc>
                <a:spcPct val="100000"/>
              </a:lnSpc>
              <a:spcBef>
                <a:spcPts val="600"/>
              </a:spcBef>
              <a:spcAft>
                <a:spcPts val="0"/>
              </a:spcAft>
              <a:buClr>
                <a:schemeClr val="dk1"/>
              </a:buClr>
              <a:buSzPct val="25000"/>
              <a:buFont typeface="Helvetica Neue"/>
              <a:buNone/>
            </a:pPr>
            <a:r>
              <a:rPr b="0" baseline="0" i="0" lang="en" sz="2700" u="none" cap="none" strike="noStrike">
                <a:solidFill>
                  <a:schemeClr val="dk1"/>
                </a:solidFill>
                <a:latin typeface="Helvetica Neue"/>
                <a:ea typeface="Helvetica Neue"/>
                <a:cs typeface="Helvetica Neue"/>
                <a:sym typeface="Helvetica Neue"/>
                <a:rtl val="0"/>
              </a:rPr>
              <a:t>doesn’t make it </a:t>
            </a:r>
            <a:r>
              <a:rPr b="0" baseline="0" i="1" lang="en" sz="2700" u="none" cap="none" strike="noStrike">
                <a:solidFill>
                  <a:schemeClr val="dk1"/>
                </a:solidFill>
                <a:latin typeface="Helvetica Neue"/>
                <a:ea typeface="Helvetica Neue"/>
                <a:cs typeface="Helvetica Neue"/>
                <a:sym typeface="Helvetica Neue"/>
                <a:rtl val="0"/>
              </a:rPr>
              <a:t>copyright free.</a:t>
            </a:r>
          </a:p>
          <a:p>
            <a:pPr indent="-152400" lvl="0" marL="342900" marR="0" rtl="0">
              <a:lnSpc>
                <a:spcPct val="100000"/>
              </a:lnSpc>
              <a:spcBef>
                <a:spcPts val="600"/>
              </a:spcBef>
              <a:spcAft>
                <a:spcPts val="0"/>
              </a:spcAft>
              <a:buClr>
                <a:schemeClr val="dk1"/>
              </a:buClr>
              <a:buFont typeface="Arial"/>
              <a:buNone/>
            </a:pPr>
            <a:r>
              <a:t/>
            </a:r>
            <a:endParaRPr b="0" baseline="0" i="1" sz="2700" u="none" cap="none" strike="noStrike">
              <a:solidFill>
                <a:schemeClr val="dk1"/>
              </a:solidFill>
              <a:latin typeface="Helvetica Neue"/>
              <a:ea typeface="Helvetica Neue"/>
              <a:cs typeface="Helvetica Neue"/>
              <a:sym typeface="Helvetica Neue"/>
              <a:rtl val="0"/>
            </a:endParaRPr>
          </a:p>
          <a:p>
            <a:pPr indent="-152400" lvl="0" marL="342900" marR="0" rtl="0">
              <a:lnSpc>
                <a:spcPct val="100000"/>
              </a:lnSpc>
              <a:spcBef>
                <a:spcPts val="600"/>
              </a:spcBef>
              <a:spcAft>
                <a:spcPts val="0"/>
              </a:spcAft>
              <a:buClr>
                <a:schemeClr val="dk1"/>
              </a:buClr>
              <a:buSzPct val="25000"/>
              <a:buFont typeface="Helvetica Neue"/>
              <a:buNone/>
            </a:pPr>
            <a:r>
              <a:rPr b="0" baseline="0" i="0" lang="en" sz="2700" u="none" cap="none" strike="noStrike">
                <a:solidFill>
                  <a:schemeClr val="dk1"/>
                </a:solidFill>
                <a:latin typeface="Helvetica Neue"/>
                <a:ea typeface="Helvetica Neue"/>
                <a:cs typeface="Helvetica Neue"/>
                <a:sym typeface="Helvetica Neue"/>
                <a:rtl val="0"/>
              </a:rPr>
              <a:t>Journalists must still be aware of copyright law.</a:t>
            </a:r>
          </a:p>
          <a:p>
            <a:pPr indent="-152400" lvl="0" marL="342900" marR="0" rtl="0">
              <a:lnSpc>
                <a:spcPct val="100000"/>
              </a:lnSpc>
              <a:spcBef>
                <a:spcPts val="600"/>
              </a:spcBef>
              <a:spcAft>
                <a:spcPts val="0"/>
              </a:spcAft>
              <a:buClr>
                <a:schemeClr val="dk1"/>
              </a:buClr>
              <a:buFont typeface="Arial"/>
              <a:buNone/>
            </a:pPr>
            <a:r>
              <a:t/>
            </a:r>
            <a:endParaRPr b="0" baseline="0" i="0" sz="2700" u="none" cap="none" strike="noStrike">
              <a:solidFill>
                <a:schemeClr val="dk1"/>
              </a:solidFill>
              <a:latin typeface="Helvetica Neue"/>
              <a:ea typeface="Helvetica Neue"/>
              <a:cs typeface="Helvetica Neue"/>
              <a:sym typeface="Helvetica Neue"/>
              <a:rtl val="0"/>
            </a:endParaRPr>
          </a:p>
          <a:p>
            <a:pPr indent="-152400" lvl="0" marL="342900" marR="0" rtl="0">
              <a:lnSpc>
                <a:spcPct val="100000"/>
              </a:lnSpc>
              <a:spcBef>
                <a:spcPts val="600"/>
              </a:spcBef>
              <a:spcAft>
                <a:spcPts val="0"/>
              </a:spcAft>
              <a:buClr>
                <a:schemeClr val="dk1"/>
              </a:buClr>
              <a:buSzPct val="25000"/>
              <a:buFont typeface="Helvetica Neue"/>
              <a:buNone/>
            </a:pPr>
            <a:r>
              <a:rPr b="0" baseline="0" i="0" lang="en" sz="2700" u="none" cap="none" strike="noStrike">
                <a:solidFill>
                  <a:schemeClr val="dk1"/>
                </a:solidFill>
                <a:latin typeface="Helvetica Neue"/>
                <a:ea typeface="Helvetica Neue"/>
                <a:cs typeface="Helvetica Neue"/>
                <a:sym typeface="Helvetica Neue"/>
                <a:rtl val="0"/>
              </a:rPr>
              <a:t>For example,</a:t>
            </a:r>
          </a:p>
          <a:p>
            <a:pPr indent="-152400" lvl="0" marL="342900" marR="0" rtl="0">
              <a:lnSpc>
                <a:spcPct val="100000"/>
              </a:lnSpc>
              <a:spcBef>
                <a:spcPts val="600"/>
              </a:spcBef>
              <a:spcAft>
                <a:spcPts val="0"/>
              </a:spcAft>
              <a:buClr>
                <a:schemeClr val="dk1"/>
              </a:buClr>
              <a:buSzPct val="25000"/>
              <a:buFont typeface="Helvetica Neue"/>
              <a:buNone/>
            </a:pPr>
            <a:r>
              <a:rPr b="0" baseline="0" i="1" lang="en" sz="2700" u="none" cap="none" strike="noStrike">
                <a:solidFill>
                  <a:schemeClr val="dk1"/>
                </a:solidFill>
                <a:latin typeface="Helvetica Neue"/>
                <a:ea typeface="Helvetica Neue"/>
                <a:cs typeface="Helvetica Neue"/>
                <a:sym typeface="Helvetica Neue"/>
                <a:rtl val="0"/>
              </a:rPr>
              <a:t>Pinterest’s</a:t>
            </a:r>
            <a:r>
              <a:rPr b="0" baseline="0" i="0" lang="en" sz="2700" u="none" cap="none" strike="noStrike">
                <a:solidFill>
                  <a:schemeClr val="dk1"/>
                </a:solidFill>
                <a:latin typeface="Helvetica Neue"/>
                <a:ea typeface="Helvetica Neue"/>
                <a:cs typeface="Helvetica Neue"/>
                <a:sym typeface="Helvetica Neue"/>
                <a:rtl val="0"/>
              </a:rPr>
              <a:t> policy:</a:t>
            </a:r>
          </a:p>
          <a:p>
            <a:pPr indent="-152400" lvl="0" marL="342900" marR="0" rtl="0">
              <a:lnSpc>
                <a:spcPct val="100000"/>
              </a:lnSpc>
              <a:spcBef>
                <a:spcPts val="600"/>
              </a:spcBef>
              <a:spcAft>
                <a:spcPts val="0"/>
              </a:spcAft>
              <a:buClr>
                <a:schemeClr val="dk1"/>
              </a:buClr>
              <a:buFont typeface="Arial"/>
              <a:buNone/>
            </a:pPr>
            <a:r>
              <a:t/>
            </a:r>
            <a:endParaRPr b="0" baseline="0" i="0" sz="2700" u="none" cap="none" strike="noStrike">
              <a:solidFill>
                <a:schemeClr val="dk1"/>
              </a:solidFill>
              <a:latin typeface="Helvetica Neue"/>
              <a:ea typeface="Helvetica Neue"/>
              <a:cs typeface="Helvetica Neue"/>
              <a:sym typeface="Helvetica Neue"/>
              <a:rtl val="0"/>
            </a:endParaRPr>
          </a:p>
          <a:p>
            <a:pPr indent="-152400" lvl="0" marL="342900" marR="0" rtl="0">
              <a:lnSpc>
                <a:spcPct val="100000"/>
              </a:lnSpc>
              <a:spcBef>
                <a:spcPts val="600"/>
              </a:spcBef>
              <a:spcAft>
                <a:spcPts val="0"/>
              </a:spcAft>
              <a:buClr>
                <a:schemeClr val="dk1"/>
              </a:buClr>
              <a:buSzPct val="25000"/>
              <a:buFont typeface="Helvetica Neue"/>
              <a:buNone/>
            </a:pPr>
            <a:r>
              <a:rPr b="0" baseline="0" i="0" lang="en" sz="2700" u="none" cap="none" strike="noStrike">
                <a:solidFill>
                  <a:schemeClr val="dk1"/>
                </a:solidFill>
                <a:latin typeface="Helvetica Neue"/>
                <a:ea typeface="Helvetica Neue"/>
                <a:cs typeface="Helvetica Neue"/>
                <a:sym typeface="Helvetica Neue"/>
                <a:rtl val="0"/>
              </a:rPr>
              <a:t>That means </a:t>
            </a:r>
            <a:r>
              <a:rPr b="0" baseline="0" i="0" lang="en" sz="2700" u="sng" cap="none" strike="noStrike">
                <a:solidFill>
                  <a:srgbClr val="CC0000"/>
                </a:solidFill>
                <a:latin typeface="Helvetica Neue"/>
                <a:ea typeface="Helvetica Neue"/>
                <a:cs typeface="Helvetica Neue"/>
                <a:sym typeface="Helvetica Neue"/>
                <a:rtl val="0"/>
              </a:rPr>
              <a:t>you</a:t>
            </a:r>
            <a:r>
              <a:rPr b="0" baseline="0" i="0" lang="en" sz="2700" u="none" cap="none" strike="noStrike">
                <a:solidFill>
                  <a:schemeClr val="dk1"/>
                </a:solidFill>
                <a:latin typeface="Helvetica Neue"/>
                <a:ea typeface="Helvetica Neue"/>
                <a:cs typeface="Helvetica Neue"/>
                <a:sym typeface="Helvetica Neue"/>
                <a:rtl val="0"/>
              </a:rPr>
              <a:t> are legally liable, not them.</a:t>
            </a:r>
          </a:p>
        </p:txBody>
      </p:sp>
      <p:sp>
        <p:nvSpPr>
          <p:cNvPr id="45" name="Shape 45"/>
          <p:cNvSpPr txBox="1"/>
          <p:nvPr/>
        </p:nvSpPr>
        <p:spPr>
          <a:xfrm>
            <a:off x="3721101" y="3607385"/>
            <a:ext cx="5187700" cy="1716600"/>
          </a:xfrm>
          <a:prstGeom prst="rect">
            <a:avLst/>
          </a:prstGeom>
          <a:noFill/>
          <a:ln cap="flat" w="9525">
            <a:solidFill>
              <a:srgbClr val="818181"/>
            </a:solidFill>
            <a:prstDash val="solid"/>
            <a:round/>
            <a:headEnd len="med" w="med" type="none"/>
            <a:tailEnd len="med" w="med" type="none"/>
          </a:ln>
        </p:spPr>
        <p:txBody>
          <a:bodyPr anchorCtr="0" anchor="t" bIns="91425" lIns="91425" rIns="91425" tIns="91425">
            <a:noAutofit/>
          </a:bodyPr>
          <a:lstStyle/>
          <a:p>
            <a:pPr indent="0" lvl="0" marL="0" marR="0" rtl="0" algn="l">
              <a:lnSpc>
                <a:spcPct val="100000"/>
              </a:lnSpc>
              <a:spcBef>
                <a:spcPts val="0"/>
              </a:spcBef>
              <a:spcAft>
                <a:spcPts val="0"/>
              </a:spcAft>
              <a:buClr>
                <a:srgbClr val="000033"/>
              </a:buClr>
              <a:buSzPct val="25000"/>
              <a:buFont typeface="Arial"/>
              <a:buNone/>
            </a:pPr>
            <a:r>
              <a:rPr b="1" baseline="0" i="1" lang="en" sz="1600" u="none" cap="none" strike="noStrike">
                <a:solidFill>
                  <a:srgbClr val="000033"/>
                </a:solidFill>
                <a:latin typeface="Arial"/>
                <a:ea typeface="Arial"/>
                <a:cs typeface="Arial"/>
                <a:sym typeface="Arial"/>
                <a:rtl val="0"/>
              </a:rPr>
              <a:t>“Your Content.</a:t>
            </a:r>
            <a:r>
              <a:rPr b="0" baseline="0" i="1" lang="en" sz="1600" u="none" cap="none" strike="noStrike">
                <a:solidFill>
                  <a:srgbClr val="000033"/>
                </a:solidFill>
                <a:latin typeface="Arial"/>
                <a:ea typeface="Arial"/>
                <a:cs typeface="Arial"/>
                <a:sym typeface="Arial"/>
                <a:rtl val="0"/>
              </a:rPr>
              <a:t> Pinterest allows you to post content, including photos, comments and other materials. Anything that you post or otherwise make available on our Products is referred to as “User Content.” You retain all rights in, and are solely responsible for, the User Content you post to Pinterest.”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Smartphones </a:t>
            </a:r>
            <a:r>
              <a:rPr b="1" lang="en" sz="3600">
                <a:solidFill>
                  <a:schemeClr val="dk1"/>
                </a:solidFill>
                <a:latin typeface="Helvetica Neue"/>
                <a:ea typeface="Helvetica Neue"/>
                <a:cs typeface="Helvetica Neue"/>
                <a:sym typeface="Helvetica Neue"/>
                <a:rtl val="0"/>
              </a:rPr>
              <a:t>and</a:t>
            </a:r>
            <a:r>
              <a:rPr b="1" baseline="0" i="0" lang="en" sz="3600" u="none" cap="none" strike="noStrike">
                <a:solidFill>
                  <a:schemeClr val="dk1"/>
                </a:solidFill>
                <a:latin typeface="Helvetica Neue"/>
                <a:ea typeface="Helvetica Neue"/>
                <a:cs typeface="Helvetica Neue"/>
                <a:sym typeface="Helvetica Neue"/>
                <a:rtl val="0"/>
              </a:rPr>
              <a:t> </a:t>
            </a:r>
            <a:r>
              <a:rPr b="1" lang="en" sz="3600">
                <a:solidFill>
                  <a:schemeClr val="dk1"/>
                </a:solidFill>
                <a:latin typeface="Helvetica Neue"/>
                <a:ea typeface="Helvetica Neue"/>
                <a:cs typeface="Helvetica Neue"/>
                <a:sym typeface="Helvetica Neue"/>
                <a:rtl val="0"/>
              </a:rPr>
              <a:t>p</a:t>
            </a:r>
            <a:r>
              <a:rPr b="1" baseline="0" i="0" lang="en" sz="3600" u="none" cap="none" strike="noStrike">
                <a:solidFill>
                  <a:schemeClr val="dk1"/>
                </a:solidFill>
                <a:latin typeface="Helvetica Neue"/>
                <a:ea typeface="Helvetica Neue"/>
                <a:cs typeface="Helvetica Neue"/>
                <a:sym typeface="Helvetica Neue"/>
                <a:rtl val="0"/>
              </a:rPr>
              <a:t>hotography</a:t>
            </a:r>
          </a:p>
        </p:txBody>
      </p:sp>
      <p:sp>
        <p:nvSpPr>
          <p:cNvPr id="51" name="Shape 51"/>
          <p:cNvSpPr txBox="1"/>
          <p:nvPr>
            <p:ph idx="1" type="body"/>
          </p:nvPr>
        </p:nvSpPr>
        <p:spPr>
          <a:xfrm>
            <a:off x="457200" y="1600200"/>
            <a:ext cx="82296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none" cap="none" strike="noStrike">
                <a:solidFill>
                  <a:schemeClr val="dk1"/>
                </a:solidFill>
                <a:latin typeface="Helvetica Neue"/>
                <a:ea typeface="Helvetica Neue"/>
                <a:cs typeface="Helvetica Neue"/>
                <a:sym typeface="Helvetica Neue"/>
                <a:rtl val="0"/>
              </a:rPr>
              <a:t>The ability to take photos and upload digital content on the go has dramatically changed the face of journalism.</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Helvetica Neue"/>
              <a:buNone/>
            </a:pPr>
            <a:r>
              <a:rPr b="0" baseline="0" i="0" lang="en" sz="3000" u="none" cap="none" strike="noStrike">
                <a:solidFill>
                  <a:schemeClr val="dk1"/>
                </a:solidFill>
                <a:latin typeface="Helvetica Neue"/>
                <a:ea typeface="Helvetica Neue"/>
                <a:cs typeface="Helvetica Neue"/>
                <a:sym typeface="Helvetica Neue"/>
                <a:rtl val="0"/>
              </a:rPr>
              <a:t>Smartphones are now used to:</a:t>
            </a:r>
          </a:p>
          <a:p>
            <a:pPr indent="-152400" lvl="0" marL="342900" marR="0" rtl="0" algn="l">
              <a:lnSpc>
                <a:spcPct val="100000"/>
              </a:lnSpc>
              <a:spcBef>
                <a:spcPts val="600"/>
              </a:spcBef>
              <a:spcAft>
                <a:spcPts val="0"/>
              </a:spcAft>
              <a:buClr>
                <a:schemeClr val="dk1"/>
              </a:buClr>
              <a:buSzPct val="25000"/>
              <a:buFont typeface="Helvetica Neue"/>
              <a:buNone/>
            </a:pPr>
            <a:r>
              <a:rPr lang="en" sz="3000">
                <a:solidFill>
                  <a:schemeClr val="dk1"/>
                </a:solidFill>
                <a:latin typeface="Helvetica Neue"/>
                <a:ea typeface="Helvetica Neue"/>
                <a:cs typeface="Helvetica Neue"/>
                <a:sym typeface="Helvetica Neue"/>
              </a:rPr>
              <a:t>•</a:t>
            </a:r>
            <a:r>
              <a:rPr b="0" baseline="0" i="0" lang="en" sz="3000" u="none" cap="none" strike="noStrike">
                <a:solidFill>
                  <a:schemeClr val="dk1"/>
                </a:solidFill>
                <a:latin typeface="Helvetica Neue"/>
                <a:ea typeface="Helvetica Neue"/>
                <a:cs typeface="Helvetica Neue"/>
                <a:sym typeface="Helvetica Neue"/>
                <a:rtl val="0"/>
              </a:rPr>
              <a:t> </a:t>
            </a:r>
            <a:r>
              <a:rPr lang="en" sz="3000">
                <a:solidFill>
                  <a:schemeClr val="dk1"/>
                </a:solidFill>
                <a:latin typeface="Helvetica Neue"/>
                <a:ea typeface="Helvetica Neue"/>
                <a:cs typeface="Helvetica Neue"/>
                <a:sym typeface="Helvetica Neue"/>
                <a:rtl val="0"/>
              </a:rPr>
              <a:t>u</a:t>
            </a:r>
            <a:r>
              <a:rPr b="0" baseline="0" i="0" lang="en" sz="3000" u="none" cap="none" strike="noStrike">
                <a:solidFill>
                  <a:schemeClr val="dk1"/>
                </a:solidFill>
                <a:latin typeface="Helvetica Neue"/>
                <a:ea typeface="Helvetica Neue"/>
                <a:cs typeface="Helvetica Neue"/>
                <a:sym typeface="Helvetica Neue"/>
                <a:rtl val="0"/>
              </a:rPr>
              <a:t>pdate social media accounts</a:t>
            </a:r>
          </a:p>
          <a:p>
            <a:pPr indent="-152400" lvl="0" marL="342900" marR="0" rtl="0" algn="l">
              <a:lnSpc>
                <a:spcPct val="100000"/>
              </a:lnSpc>
              <a:spcBef>
                <a:spcPts val="600"/>
              </a:spcBef>
              <a:spcAft>
                <a:spcPts val="0"/>
              </a:spcAft>
              <a:buClr>
                <a:schemeClr val="dk1"/>
              </a:buClr>
              <a:buSzPct val="25000"/>
              <a:buFont typeface="Helvetica Neue"/>
              <a:buNone/>
            </a:pPr>
            <a:r>
              <a:rPr lang="en" sz="3000">
                <a:solidFill>
                  <a:schemeClr val="dk1"/>
                </a:solidFill>
                <a:latin typeface="Helvetica Neue"/>
                <a:ea typeface="Helvetica Neue"/>
                <a:cs typeface="Helvetica Neue"/>
                <a:sym typeface="Helvetica Neue"/>
              </a:rPr>
              <a:t>•</a:t>
            </a:r>
            <a:r>
              <a:rPr b="0" baseline="0" i="0" lang="en" sz="3000" u="none" cap="none" strike="noStrike">
                <a:solidFill>
                  <a:schemeClr val="dk1"/>
                </a:solidFill>
                <a:latin typeface="Helvetica Neue"/>
                <a:ea typeface="Helvetica Neue"/>
                <a:cs typeface="Helvetica Neue"/>
                <a:sym typeface="Helvetica Neue"/>
                <a:rtl val="0"/>
              </a:rPr>
              <a:t> </a:t>
            </a:r>
            <a:r>
              <a:rPr lang="en" sz="3000">
                <a:solidFill>
                  <a:schemeClr val="dk1"/>
                </a:solidFill>
                <a:latin typeface="Helvetica Neue"/>
                <a:ea typeface="Helvetica Neue"/>
                <a:cs typeface="Helvetica Neue"/>
                <a:sym typeface="Helvetica Neue"/>
                <a:rtl val="0"/>
              </a:rPr>
              <a:t>t</a:t>
            </a:r>
            <a:r>
              <a:rPr b="0" baseline="0" i="0" lang="en" sz="3000" u="none" cap="none" strike="noStrike">
                <a:solidFill>
                  <a:schemeClr val="dk1"/>
                </a:solidFill>
                <a:latin typeface="Helvetica Neue"/>
                <a:ea typeface="Helvetica Neue"/>
                <a:cs typeface="Helvetica Neue"/>
                <a:sym typeface="Helvetica Neue"/>
                <a:rtl val="0"/>
              </a:rPr>
              <a:t>ake photos </a:t>
            </a:r>
            <a:r>
              <a:rPr lang="en" sz="3000">
                <a:solidFill>
                  <a:schemeClr val="dk1"/>
                </a:solidFill>
                <a:latin typeface="Helvetica Neue"/>
                <a:ea typeface="Helvetica Neue"/>
                <a:cs typeface="Helvetica Neue"/>
                <a:sym typeface="Helvetica Neue"/>
                <a:rtl val="0"/>
              </a:rPr>
              <a:t>and</a:t>
            </a:r>
            <a:r>
              <a:rPr b="0" baseline="0" i="0" lang="en" sz="3000" u="none" cap="none" strike="noStrike">
                <a:solidFill>
                  <a:schemeClr val="dk1"/>
                </a:solidFill>
                <a:latin typeface="Helvetica Neue"/>
                <a:ea typeface="Helvetica Neue"/>
                <a:cs typeface="Helvetica Neue"/>
                <a:sym typeface="Helvetica Neue"/>
                <a:rtl val="0"/>
              </a:rPr>
              <a:t> upload instantly</a:t>
            </a:r>
          </a:p>
          <a:p>
            <a:pPr indent="-152400" lvl="0" marL="342900" marR="0" rtl="0" algn="l">
              <a:lnSpc>
                <a:spcPct val="100000"/>
              </a:lnSpc>
              <a:spcBef>
                <a:spcPts val="600"/>
              </a:spcBef>
              <a:spcAft>
                <a:spcPts val="0"/>
              </a:spcAft>
              <a:buClr>
                <a:schemeClr val="dk1"/>
              </a:buClr>
              <a:buSzPct val="25000"/>
              <a:buFont typeface="Helvetica Neue"/>
              <a:buNone/>
            </a:pPr>
            <a:r>
              <a:rPr lang="en" sz="3000">
                <a:solidFill>
                  <a:schemeClr val="dk1"/>
                </a:solidFill>
                <a:latin typeface="Helvetica Neue"/>
                <a:ea typeface="Helvetica Neue"/>
                <a:cs typeface="Helvetica Neue"/>
                <a:sym typeface="Helvetica Neue"/>
              </a:rPr>
              <a:t>•</a:t>
            </a:r>
            <a:r>
              <a:rPr b="0" baseline="0" i="0" lang="en" sz="3000" u="none" cap="none" strike="noStrike">
                <a:solidFill>
                  <a:schemeClr val="dk1"/>
                </a:solidFill>
                <a:latin typeface="Helvetica Neue"/>
                <a:ea typeface="Helvetica Neue"/>
                <a:cs typeface="Helvetica Neue"/>
                <a:sym typeface="Helvetica Neue"/>
                <a:rtl val="0"/>
              </a:rPr>
              <a:t> </a:t>
            </a:r>
            <a:r>
              <a:rPr lang="en" sz="3000">
                <a:solidFill>
                  <a:schemeClr val="dk1"/>
                </a:solidFill>
                <a:latin typeface="Helvetica Neue"/>
                <a:ea typeface="Helvetica Neue"/>
                <a:cs typeface="Helvetica Neue"/>
                <a:sym typeface="Helvetica Neue"/>
                <a:rtl val="0"/>
              </a:rPr>
              <a:t>a</a:t>
            </a:r>
            <a:r>
              <a:rPr b="0" baseline="0" i="0" lang="en" sz="3000" u="none" cap="none" strike="noStrike">
                <a:solidFill>
                  <a:schemeClr val="dk1"/>
                </a:solidFill>
                <a:latin typeface="Helvetica Neue"/>
                <a:ea typeface="Helvetica Neue"/>
                <a:cs typeface="Helvetica Neue"/>
                <a:sym typeface="Helvetica Neue"/>
                <a:rtl val="0"/>
              </a:rPr>
              <a:t>ccess mobile versions of websites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Case </a:t>
            </a:r>
            <a:r>
              <a:rPr b="1" lang="en" sz="3600">
                <a:solidFill>
                  <a:schemeClr val="dk1"/>
                </a:solidFill>
                <a:latin typeface="Helvetica Neue"/>
                <a:ea typeface="Helvetica Neue"/>
                <a:cs typeface="Helvetica Neue"/>
                <a:sym typeface="Helvetica Neue"/>
                <a:rtl val="0"/>
              </a:rPr>
              <a:t>s</a:t>
            </a:r>
            <a:r>
              <a:rPr b="1" baseline="0" i="0" lang="en" sz="3600" u="none" cap="none" strike="noStrike">
                <a:solidFill>
                  <a:schemeClr val="dk1"/>
                </a:solidFill>
                <a:latin typeface="Helvetica Neue"/>
                <a:ea typeface="Helvetica Neue"/>
                <a:cs typeface="Helvetica Neue"/>
                <a:sym typeface="Helvetica Neue"/>
                <a:rtl val="0"/>
              </a:rPr>
              <a:t>tudy: Chicago Sun Times</a:t>
            </a:r>
          </a:p>
        </p:txBody>
      </p:sp>
      <p:sp>
        <p:nvSpPr>
          <p:cNvPr id="57" name="Shape 57"/>
          <p:cNvSpPr txBox="1"/>
          <p:nvPr>
            <p:ph idx="1" type="body"/>
          </p:nvPr>
        </p:nvSpPr>
        <p:spPr>
          <a:xfrm>
            <a:off x="457200" y="1600200"/>
            <a:ext cx="8229600" cy="4967700"/>
          </a:xfrm>
          <a:prstGeom prst="rect">
            <a:avLst/>
          </a:prstGeom>
          <a:noFill/>
          <a:ln>
            <a:noFill/>
          </a:ln>
        </p:spPr>
        <p:txBody>
          <a:bodyPr anchorCtr="0" anchor="t" bIns="91425" lIns="91425" rIns="91425" tIns="91425">
            <a:noAutofit/>
          </a:bodyPr>
          <a:lstStyle/>
          <a:p>
            <a:pPr indent="-152400" lvl="0" marL="342900" marR="0" rtl="0" algn="l">
              <a:lnSpc>
                <a:spcPct val="100000"/>
              </a:lnSpc>
              <a:spcBef>
                <a:spcPts val="0"/>
              </a:spcBef>
              <a:spcAft>
                <a:spcPts val="0"/>
              </a:spcAft>
              <a:buClr>
                <a:schemeClr val="dk1"/>
              </a:buClr>
              <a:buSzPct val="25000"/>
              <a:buFont typeface="Helvetica Neue"/>
              <a:buNone/>
            </a:pPr>
            <a:r>
              <a:rPr b="0" baseline="0" i="0" lang="en" sz="3000" u="none" cap="none" strike="noStrike">
                <a:solidFill>
                  <a:schemeClr val="dk1"/>
                </a:solidFill>
                <a:latin typeface="Helvetica Neue"/>
                <a:ea typeface="Helvetica Neue"/>
                <a:cs typeface="Helvetica Neue"/>
                <a:sym typeface="Helvetica Neue"/>
                <a:rtl val="0"/>
              </a:rPr>
              <a:t>In May 2013, the Chicago Sun Times laid off its entire photography staff. In its place, they gave iPhones to all its reporters and trained them in using the phones to take pictures effectively.</a:t>
            </a:r>
          </a:p>
          <a:p>
            <a:pPr indent="-152400" lvl="0" marL="342900" marR="0" rtl="0" algn="l">
              <a:lnSpc>
                <a:spcPct val="100000"/>
              </a:lnSpc>
              <a:spcBef>
                <a:spcPts val="600"/>
              </a:spcBef>
              <a:spcAft>
                <a:spcPts val="0"/>
              </a:spcAft>
              <a:buClr>
                <a:schemeClr val="dk1"/>
              </a:buClr>
              <a:buFont typeface="Arial"/>
              <a:buNone/>
            </a:pPr>
            <a:r>
              <a:t/>
            </a:r>
            <a:endParaRPr b="0" baseline="0" i="0" sz="3000" u="none" cap="none" strike="noStrike">
              <a:solidFill>
                <a:schemeClr val="dk1"/>
              </a:solidFill>
              <a:latin typeface="Helvetica Neue"/>
              <a:ea typeface="Helvetica Neue"/>
              <a:cs typeface="Helvetica Neue"/>
              <a:sym typeface="Helvetica Neue"/>
              <a:rtl val="0"/>
            </a:endParaRPr>
          </a:p>
          <a:p>
            <a:pPr indent="-152400" lvl="0" marL="342900" marR="0" rtl="0" algn="l">
              <a:lnSpc>
                <a:spcPct val="100000"/>
              </a:lnSpc>
              <a:spcBef>
                <a:spcPts val="600"/>
              </a:spcBef>
              <a:spcAft>
                <a:spcPts val="0"/>
              </a:spcAft>
              <a:buClr>
                <a:schemeClr val="dk1"/>
              </a:buClr>
              <a:buSzPct val="25000"/>
              <a:buFont typeface="Helvetica Neue"/>
              <a:buNone/>
            </a:pPr>
            <a:r>
              <a:rPr b="0" baseline="0" i="0" lang="en" sz="3000" u="none" cap="none" strike="noStrike">
                <a:solidFill>
                  <a:schemeClr val="dk1"/>
                </a:solidFill>
                <a:latin typeface="Helvetica Neue"/>
                <a:ea typeface="Helvetica Neue"/>
                <a:cs typeface="Helvetica Neue"/>
                <a:sym typeface="Helvetica Neue"/>
                <a:rtl val="0"/>
              </a:rPr>
              <a:t>The newspaper received criticism from across the country from people saying the decision would destroy the quality of images published.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57200" y="274645"/>
            <a:ext cx="8229600" cy="809098"/>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Case Study: Chicago Sun Times</a:t>
            </a:r>
          </a:p>
        </p:txBody>
      </p:sp>
      <p:sp>
        <p:nvSpPr>
          <p:cNvPr id="63" name="Shape 63"/>
          <p:cNvSpPr txBox="1"/>
          <p:nvPr/>
        </p:nvSpPr>
        <p:spPr>
          <a:xfrm>
            <a:off x="305225" y="1083750"/>
            <a:ext cx="7957800" cy="5174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Helvetica Neue"/>
              <a:buNone/>
            </a:pPr>
            <a:r>
              <a:rPr b="0" baseline="0" i="1" lang="en" sz="2000" u="none" cap="none" strike="noStrike">
                <a:solidFill>
                  <a:srgbClr val="000000"/>
                </a:solidFill>
                <a:latin typeface="Helvetica Neue"/>
                <a:ea typeface="Helvetica Neue"/>
                <a:cs typeface="Helvetica Neue"/>
                <a:sym typeface="Helvetica Neue"/>
                <a:rtl val="0"/>
              </a:rPr>
              <a:t>Compare these two newspapers front pages from June 26, 2013</a:t>
            </a:r>
          </a:p>
        </p:txBody>
      </p:sp>
      <p:pic>
        <p:nvPicPr>
          <p:cNvPr id="64" name="Shape 64"/>
          <p:cNvPicPr preferRelativeResize="0"/>
          <p:nvPr/>
        </p:nvPicPr>
        <p:blipFill rotWithShape="1">
          <a:blip r:embed="rId3">
            <a:alphaModFix/>
          </a:blip>
          <a:srcRect b="0" l="0" r="0" t="0"/>
          <a:stretch/>
        </p:blipFill>
        <p:spPr>
          <a:xfrm>
            <a:off x="1316598" y="1734350"/>
            <a:ext cx="6356600" cy="4878524"/>
          </a:xfrm>
          <a:prstGeom prst="rect">
            <a:avLst/>
          </a:prstGeom>
          <a:noFill/>
          <a:ln>
            <a:noFill/>
          </a:ln>
        </p:spPr>
      </p:pic>
      <p:sp>
        <p:nvSpPr>
          <p:cNvPr id="65" name="Shape 65"/>
          <p:cNvSpPr txBox="1"/>
          <p:nvPr/>
        </p:nvSpPr>
        <p:spPr>
          <a:xfrm>
            <a:off x="5062625" y="5952225"/>
            <a:ext cx="3488399" cy="3396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baseline="0" i="0" lang="en" sz="1400" u="none" cap="none" strike="noStrike">
                <a:solidFill>
                  <a:srgbClr val="000000"/>
                </a:solidFill>
                <a:latin typeface="Arial"/>
                <a:ea typeface="Arial"/>
                <a:cs typeface="Arial"/>
                <a:sym typeface="Arial"/>
                <a:rtl val="0"/>
              </a:rPr>
              <a:t>(Huffington Post, June 27, 2013)</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chemeClr val="dk1"/>
              </a:buClr>
              <a:buSzPct val="25000"/>
              <a:buFont typeface="Helvetica Neue"/>
              <a:buNone/>
            </a:pPr>
            <a:r>
              <a:rPr b="1" baseline="0" i="0" lang="en" sz="3600" u="none" cap="none" strike="noStrike">
                <a:solidFill>
                  <a:schemeClr val="dk1"/>
                </a:solidFill>
                <a:latin typeface="Helvetica Neue"/>
                <a:ea typeface="Helvetica Neue"/>
                <a:cs typeface="Helvetica Neue"/>
                <a:sym typeface="Helvetica Neue"/>
                <a:rtl val="0"/>
              </a:rPr>
              <a:t>A note about resolution/image size</a:t>
            </a:r>
          </a:p>
        </p:txBody>
      </p:sp>
      <p:sp>
        <p:nvSpPr>
          <p:cNvPr id="71" name="Shape 71"/>
          <p:cNvSpPr txBox="1"/>
          <p:nvPr>
            <p:ph idx="1" type="body"/>
          </p:nvPr>
        </p:nvSpPr>
        <p:spPr>
          <a:xfrm>
            <a:off x="457200" y="1600200"/>
            <a:ext cx="8229600" cy="4967700"/>
          </a:xfrm>
          <a:prstGeom prst="rect">
            <a:avLst/>
          </a:prstGeom>
          <a:noFill/>
          <a:ln>
            <a:noFill/>
          </a:ln>
        </p:spPr>
        <p:txBody>
          <a:bodyPr anchorCtr="0" anchor="t" bIns="91425" lIns="91425" rIns="91425" tIns="91425">
            <a:noAutofit/>
          </a:bodyPr>
          <a:lstStyle/>
          <a:p>
            <a:pPr indent="-152400" lvl="0" marL="342900" marR="0" rtl="0">
              <a:lnSpc>
                <a:spcPct val="100000"/>
              </a:lnSpc>
              <a:spcBef>
                <a:spcPts val="0"/>
              </a:spcBef>
              <a:spcAft>
                <a:spcPts val="0"/>
              </a:spcAft>
              <a:buClr>
                <a:schemeClr val="dk1"/>
              </a:buClr>
              <a:buSzPct val="25000"/>
              <a:buFont typeface="Helvetica Neue"/>
              <a:buNone/>
            </a:pPr>
            <a:r>
              <a:rPr b="0" baseline="0" i="0" lang="en" sz="2700" u="none" cap="none" strike="noStrike">
                <a:solidFill>
                  <a:schemeClr val="dk1"/>
                </a:solidFill>
                <a:latin typeface="Helvetica Neue"/>
                <a:ea typeface="Helvetica Neue"/>
                <a:cs typeface="Helvetica Neue"/>
                <a:sym typeface="Helvetica Neue"/>
                <a:rtl val="0"/>
              </a:rPr>
              <a:t>Image quality (resolution, size) varies by phone.</a:t>
            </a:r>
          </a:p>
          <a:p>
            <a:pPr indent="-152400" lvl="0" marL="342900" marR="0" rtl="0">
              <a:lnSpc>
                <a:spcPct val="100000"/>
              </a:lnSpc>
              <a:spcBef>
                <a:spcPts val="600"/>
              </a:spcBef>
              <a:spcAft>
                <a:spcPts val="0"/>
              </a:spcAft>
              <a:buClr>
                <a:schemeClr val="dk1"/>
              </a:buClr>
              <a:buFont typeface="Arial"/>
              <a:buNone/>
            </a:pPr>
            <a:r>
              <a:t/>
            </a:r>
            <a:endParaRPr b="0" baseline="0" i="0" sz="2700" u="none" cap="none" strike="noStrike">
              <a:solidFill>
                <a:schemeClr val="dk1"/>
              </a:solidFill>
              <a:latin typeface="Helvetica Neue"/>
              <a:ea typeface="Helvetica Neue"/>
              <a:cs typeface="Helvetica Neue"/>
              <a:sym typeface="Helvetica Neue"/>
              <a:rtl val="0"/>
            </a:endParaRPr>
          </a:p>
          <a:p>
            <a:pPr indent="-152400" lvl="0" marL="342900" marR="0" rtl="0">
              <a:lnSpc>
                <a:spcPct val="100000"/>
              </a:lnSpc>
              <a:spcBef>
                <a:spcPts val="600"/>
              </a:spcBef>
              <a:spcAft>
                <a:spcPts val="0"/>
              </a:spcAft>
              <a:buClr>
                <a:schemeClr val="dk1"/>
              </a:buClr>
              <a:buSzPct val="25000"/>
              <a:buFont typeface="Helvetica Neue"/>
              <a:buNone/>
            </a:pPr>
            <a:r>
              <a:rPr b="0" baseline="0" i="0" lang="en" sz="2700" u="none" cap="none" strike="noStrike">
                <a:solidFill>
                  <a:schemeClr val="dk1"/>
                </a:solidFill>
                <a:latin typeface="Helvetica Neue"/>
                <a:ea typeface="Helvetica Neue"/>
                <a:cs typeface="Helvetica Neue"/>
                <a:sym typeface="Helvetica Neue"/>
                <a:rtl val="0"/>
              </a:rPr>
              <a:t>A photo taken with a flip phone is a different resolution than one from an iPhone or an Android.</a:t>
            </a:r>
          </a:p>
          <a:p>
            <a:pPr indent="-152400" lvl="0" marL="342900" marR="0" rtl="0">
              <a:lnSpc>
                <a:spcPct val="100000"/>
              </a:lnSpc>
              <a:spcBef>
                <a:spcPts val="600"/>
              </a:spcBef>
              <a:spcAft>
                <a:spcPts val="0"/>
              </a:spcAft>
              <a:buClr>
                <a:schemeClr val="dk1"/>
              </a:buClr>
              <a:buFont typeface="Arial"/>
              <a:buNone/>
            </a:pPr>
            <a:r>
              <a:t/>
            </a:r>
            <a:endParaRPr b="0" baseline="0" i="0" sz="2700" u="none" cap="none" strike="noStrike">
              <a:solidFill>
                <a:schemeClr val="dk1"/>
              </a:solidFill>
              <a:latin typeface="Helvetica Neue"/>
              <a:ea typeface="Helvetica Neue"/>
              <a:cs typeface="Helvetica Neue"/>
              <a:sym typeface="Helvetica Neue"/>
              <a:rtl val="0"/>
            </a:endParaRPr>
          </a:p>
          <a:p>
            <a:pPr indent="-152400" lvl="0" marL="342900" marR="0" rtl="0">
              <a:lnSpc>
                <a:spcPct val="100000"/>
              </a:lnSpc>
              <a:spcBef>
                <a:spcPts val="600"/>
              </a:spcBef>
              <a:spcAft>
                <a:spcPts val="0"/>
              </a:spcAft>
              <a:buClr>
                <a:schemeClr val="dk1"/>
              </a:buClr>
              <a:buSzPct val="25000"/>
              <a:buFont typeface="Helvetica Neue"/>
              <a:buNone/>
            </a:pPr>
            <a:r>
              <a:rPr b="0" baseline="0" i="1" lang="en" sz="2700" u="none" cap="none" strike="noStrike">
                <a:solidFill>
                  <a:schemeClr val="dk1"/>
                </a:solidFill>
                <a:latin typeface="Helvetica Neue"/>
                <a:ea typeface="Helvetica Neue"/>
                <a:cs typeface="Helvetica Neue"/>
                <a:sym typeface="Helvetica Neue"/>
                <a:rtl val="0"/>
              </a:rPr>
              <a:t>This limits how large a photo can appear in print.</a:t>
            </a:r>
          </a:p>
          <a:p>
            <a:pPr indent="-152400" lvl="0" marL="342900" marR="0" rtl="0">
              <a:lnSpc>
                <a:spcPct val="100000"/>
              </a:lnSpc>
              <a:spcBef>
                <a:spcPts val="600"/>
              </a:spcBef>
              <a:spcAft>
                <a:spcPts val="0"/>
              </a:spcAft>
              <a:buClr>
                <a:schemeClr val="dk1"/>
              </a:buClr>
              <a:buFont typeface="Arial"/>
              <a:buNone/>
            </a:pPr>
            <a:r>
              <a:t/>
            </a:r>
            <a:endParaRPr b="0" baseline="0" i="1" sz="2700" u="none" cap="none" strike="noStrike">
              <a:solidFill>
                <a:schemeClr val="dk1"/>
              </a:solidFill>
              <a:latin typeface="Helvetica Neue"/>
              <a:ea typeface="Helvetica Neue"/>
              <a:cs typeface="Helvetica Neue"/>
              <a:sym typeface="Helvetica Neue"/>
              <a:rtl val="0"/>
            </a:endParaRPr>
          </a:p>
          <a:p>
            <a:pPr indent="-152400" lvl="0" marL="342900" marR="0" rtl="0">
              <a:lnSpc>
                <a:spcPct val="100000"/>
              </a:lnSpc>
              <a:spcBef>
                <a:spcPts val="600"/>
              </a:spcBef>
              <a:spcAft>
                <a:spcPts val="0"/>
              </a:spcAft>
              <a:buClr>
                <a:schemeClr val="dk1"/>
              </a:buClr>
              <a:buSzPct val="25000"/>
              <a:buFont typeface="Helvetica Neue"/>
              <a:buNone/>
            </a:pPr>
            <a:r>
              <a:rPr b="0" baseline="0" i="0" lang="en" sz="2700" u="none" cap="none" strike="noStrike">
                <a:solidFill>
                  <a:srgbClr val="CC0000"/>
                </a:solidFill>
                <a:latin typeface="Helvetica Neue"/>
                <a:ea typeface="Helvetica Neue"/>
                <a:cs typeface="Helvetica Neue"/>
                <a:sym typeface="Helvetica Neue"/>
                <a:rtl val="0"/>
              </a:rPr>
              <a:t>Never</a:t>
            </a:r>
            <a:r>
              <a:rPr b="0" baseline="0" i="0" lang="en" sz="2700" u="none" cap="none" strike="noStrike">
                <a:solidFill>
                  <a:schemeClr val="dk1"/>
                </a:solidFill>
                <a:latin typeface="Helvetica Neue"/>
                <a:ea typeface="Helvetica Neue"/>
                <a:cs typeface="Helvetica Neue"/>
                <a:sym typeface="Helvetica Neue"/>
                <a:rtl val="0"/>
              </a:rPr>
              <a:t> adjust a photo larger than its maximum resolution and size</a:t>
            </a:r>
            <a:r>
              <a:rPr lang="en" sz="2700">
                <a:solidFill>
                  <a:schemeClr val="dk1"/>
                </a:solidFill>
                <a:latin typeface="Helvetica Neue"/>
                <a:ea typeface="Helvetica Neue"/>
                <a:cs typeface="Helvetica Neue"/>
                <a:sym typeface="Helvetica Neue"/>
                <a:rtl val="0"/>
              </a:rPr>
              <a: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idx="1" type="subTitle"/>
          </p:nvPr>
        </p:nvSpPr>
        <p:spPr>
          <a:xfrm>
            <a:off x="685800" y="1423349"/>
            <a:ext cx="7772400" cy="38654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Helvetica Neue"/>
              <a:buNone/>
            </a:pPr>
            <a:r>
              <a:rPr b="0" baseline="0" i="0" lang="en" sz="3000" u="none" cap="none" strike="noStrike">
                <a:solidFill>
                  <a:srgbClr val="CC0000"/>
                </a:solidFill>
                <a:latin typeface="Helvetica Neue"/>
                <a:ea typeface="Helvetica Neue"/>
                <a:cs typeface="Helvetica Neue"/>
                <a:sym typeface="Helvetica Neue"/>
                <a:rtl val="0"/>
              </a:rPr>
              <a:t>Discuss:</a:t>
            </a:r>
          </a:p>
          <a:p>
            <a:pPr indent="0" lvl="0" marL="0" marR="0" rtl="0" algn="l">
              <a:lnSpc>
                <a:spcPct val="100000"/>
              </a:lnSpc>
              <a:spcBef>
                <a:spcPts val="0"/>
              </a:spcBef>
              <a:spcAft>
                <a:spcPts val="0"/>
              </a:spcAft>
              <a:buClr>
                <a:schemeClr val="dk2"/>
              </a:buClr>
              <a:buSzPct val="25000"/>
              <a:buFont typeface="Helvetica Neue"/>
              <a:buNone/>
            </a:pPr>
            <a:r>
              <a:rPr b="0" baseline="0" i="0" lang="en" sz="3000" u="none" cap="none" strike="noStrike">
                <a:solidFill>
                  <a:srgbClr val="CC0000"/>
                </a:solidFill>
                <a:latin typeface="Helvetica Neue"/>
                <a:ea typeface="Helvetica Neue"/>
                <a:cs typeface="Helvetica Neue"/>
                <a:sym typeface="Helvetica Neue"/>
                <a:rtl val="0"/>
              </a:rPr>
              <a:t> </a:t>
            </a:r>
          </a:p>
          <a:p>
            <a:pPr indent="-419100" lvl="0" marL="457200" marR="0" rtl="0" algn="l">
              <a:lnSpc>
                <a:spcPct val="100000"/>
              </a:lnSpc>
              <a:spcBef>
                <a:spcPts val="0"/>
              </a:spcBef>
              <a:spcAft>
                <a:spcPts val="0"/>
              </a:spcAft>
              <a:buClr>
                <a:srgbClr val="000000"/>
              </a:buClr>
              <a:buSzPct val="100000"/>
              <a:buFont typeface="Helvetica Neue"/>
              <a:buChar char="●"/>
            </a:pPr>
            <a:r>
              <a:rPr b="0" baseline="0" i="0" lang="en" sz="3000" u="none" cap="none" strike="noStrike">
                <a:solidFill>
                  <a:srgbClr val="000000"/>
                </a:solidFill>
                <a:latin typeface="Helvetica Neue"/>
                <a:ea typeface="Helvetica Neue"/>
                <a:cs typeface="Helvetica Neue"/>
                <a:sym typeface="Helvetica Neue"/>
                <a:rtl val="0"/>
              </a:rPr>
              <a:t>What do you already know about </a:t>
            </a:r>
            <a:br>
              <a:rPr lang="en">
                <a:latin typeface="Helvetica Neue"/>
                <a:ea typeface="Helvetica Neue"/>
                <a:cs typeface="Helvetica Neue"/>
                <a:sym typeface="Helvetica Neue"/>
                <a:rtl val="0"/>
              </a:rPr>
            </a:br>
            <a:r>
              <a:rPr b="0" baseline="0" i="0" lang="en" sz="3000" u="none" cap="none" strike="noStrike">
                <a:solidFill>
                  <a:srgbClr val="000000"/>
                </a:solidFill>
                <a:latin typeface="Helvetica Neue"/>
                <a:ea typeface="Helvetica Neue"/>
                <a:cs typeface="Helvetica Neue"/>
                <a:sym typeface="Helvetica Neue"/>
                <a:rtl val="0"/>
              </a:rPr>
              <a:t>different social media outlets? </a:t>
            </a:r>
          </a:p>
          <a:p>
            <a:pPr indent="0" lvl="0" marL="0" marR="0" rtl="0" algn="l">
              <a:lnSpc>
                <a:spcPct val="100000"/>
              </a:lnSpc>
              <a:spcBef>
                <a:spcPts val="0"/>
              </a:spcBef>
              <a:spcAft>
                <a:spcPts val="0"/>
              </a:spcAft>
              <a:buClr>
                <a:schemeClr val="dk2"/>
              </a:buClr>
              <a:buFont typeface="Arial"/>
              <a:buNone/>
            </a:pPr>
            <a:r>
              <a:t/>
            </a:r>
            <a:endParaRPr b="0" baseline="0" i="0" sz="3000" u="none" cap="none" strike="noStrike">
              <a:solidFill>
                <a:srgbClr val="000000"/>
              </a:solidFill>
              <a:latin typeface="Helvetica Neue"/>
              <a:ea typeface="Helvetica Neue"/>
              <a:cs typeface="Helvetica Neue"/>
              <a:sym typeface="Helvetica Neue"/>
              <a:rtl val="0"/>
            </a:endParaRPr>
          </a:p>
          <a:p>
            <a:pPr indent="-419100" lvl="0" marL="457200" marR="0" rtl="0" algn="l">
              <a:lnSpc>
                <a:spcPct val="100000"/>
              </a:lnSpc>
              <a:spcBef>
                <a:spcPts val="0"/>
              </a:spcBef>
              <a:spcAft>
                <a:spcPts val="0"/>
              </a:spcAft>
              <a:buClr>
                <a:srgbClr val="000000"/>
              </a:buClr>
              <a:buSzPct val="100000"/>
              <a:buFont typeface="Helvetica Neue"/>
              <a:buChar char="●"/>
            </a:pPr>
            <a:r>
              <a:rPr b="0" baseline="0" i="0" lang="en" sz="3000" u="none" cap="none" strike="noStrike">
                <a:solidFill>
                  <a:srgbClr val="000000"/>
                </a:solidFill>
                <a:latin typeface="Helvetica Neue"/>
                <a:ea typeface="Helvetica Neue"/>
                <a:cs typeface="Helvetica Neue"/>
                <a:sym typeface="Helvetica Neue"/>
                <a:rtl val="0"/>
              </a:rPr>
              <a:t>Which do you like and use?</a:t>
            </a:r>
          </a:p>
          <a:p>
            <a:pPr indent="0" lvl="0" marL="0" marR="0" rtl="0" algn="l">
              <a:lnSpc>
                <a:spcPct val="100000"/>
              </a:lnSpc>
              <a:spcBef>
                <a:spcPts val="0"/>
              </a:spcBef>
              <a:spcAft>
                <a:spcPts val="0"/>
              </a:spcAft>
              <a:buClr>
                <a:schemeClr val="dk2"/>
              </a:buClr>
              <a:buFont typeface="Arial"/>
              <a:buNone/>
            </a:pPr>
            <a:r>
              <a:t/>
            </a:r>
            <a:endParaRPr b="0" baseline="0" i="0" sz="3000" u="none" cap="none" strike="noStrike">
              <a:solidFill>
                <a:srgbClr val="000000"/>
              </a:solidFill>
              <a:latin typeface="Helvetica Neue"/>
              <a:ea typeface="Helvetica Neue"/>
              <a:cs typeface="Helvetica Neue"/>
              <a:sym typeface="Helvetica Neue"/>
              <a:rtl val="0"/>
            </a:endParaRPr>
          </a:p>
          <a:p>
            <a:pPr indent="-419100" lvl="0" marL="457200" marR="0" rtl="0" algn="l">
              <a:lnSpc>
                <a:spcPct val="100000"/>
              </a:lnSpc>
              <a:spcBef>
                <a:spcPts val="0"/>
              </a:spcBef>
              <a:spcAft>
                <a:spcPts val="0"/>
              </a:spcAft>
              <a:buClr>
                <a:srgbClr val="000000"/>
              </a:buClr>
              <a:buSzPct val="100000"/>
              <a:buFont typeface="Helvetica Neue"/>
              <a:buChar char="●"/>
            </a:pPr>
            <a:r>
              <a:rPr b="0" baseline="0" i="0" lang="en" sz="3000" u="none" cap="none" strike="noStrike">
                <a:solidFill>
                  <a:srgbClr val="000000"/>
                </a:solidFill>
                <a:latin typeface="Helvetica Neue"/>
                <a:ea typeface="Helvetica Neue"/>
                <a:cs typeface="Helvetica Neue"/>
                <a:sym typeface="Helvetica Neue"/>
                <a:rtl val="0"/>
              </a:rPr>
              <a:t>What challenges do you think journalists face when using social media?</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